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gif" ContentType="image/gif"/>
  <Default Extension="png" ContentType="image/png"/>
  <Default Extension="jpeg" ContentType="image/jpeg"/>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Override PartName="/ppt/slides/slide7.xml" ContentType="application/vnd.openxmlformats-officedocument.presentationml.slide+xml"/>
  <Override PartName="/ppt/notesSlides/notesSlide2.xml" ContentType="application/vnd.openxmlformats-officedocument.presentationml.notesSlide+xml"/>
  <Override PartName="/ppt/slides/slide8.xml" ContentType="application/vnd.openxmlformats-officedocument.presentationml.slide+xml"/>
  <Override PartName="/ppt/notesSlides/notesSlide3.xml" ContentType="application/vnd.openxmlformats-officedocument.presentationml.notesSlide+xml"/>
  <Override PartName="/ppt/slides/slide9.xml" ContentType="application/vnd.openxmlformats-officedocument.presentationml.slide+xml"/>
  <Override PartName="/ppt/notesSlides/notesSlide4.xml" ContentType="application/vnd.openxmlformats-officedocument.presentationml.notesSlide+xml"/>
  <Override PartName="/ppt/slides/slide10.xml" ContentType="application/vnd.openxmlformats-officedocument.presentationml.slide+xml"/>
  <Override PartName="/ppt/notesSlides/notesSlide5.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6.xml" ContentType="application/vnd.openxmlformats-officedocument.presentationml.notesSlide+xml"/>
  <Override PartName="/ppt/slides/slide14.xml" ContentType="application/vnd.openxmlformats-officedocument.presentationml.slide+xml"/>
  <Override PartName="/ppt/notesSlides/notesSlide7.xml" ContentType="application/vnd.openxmlformats-officedocument.presentationml.notesSlide+xml"/>
  <Override PartName="/ppt/slides/slide15.xml" ContentType="application/vnd.openxmlformats-officedocument.presentationml.slide+xml"/>
  <Override PartName="/ppt/notesSlides/notesSlide8.xml" ContentType="application/vnd.openxmlformats-officedocument.presentationml.notesSlide+xml"/>
  <Override PartName="/ppt/slides/slide16.xml" ContentType="application/vnd.openxmlformats-officedocument.presentationml.slide+xml"/>
  <Override PartName="/ppt/notesSlides/notesSlide9.xml" ContentType="application/vnd.openxmlformats-officedocument.presentationml.notesSlide+xml"/>
  <Override PartName="/ppt/slides/slide17.xml" ContentType="application/vnd.openxmlformats-officedocument.presentationml.slide+xml"/>
  <Override PartName="/ppt/notesSlides/notesSlide10.xml" ContentType="application/vnd.openxmlformats-officedocument.presentationml.notesSlide+xml"/>
  <Override PartName="/ppt/slides/slide18.xml" ContentType="application/vnd.openxmlformats-officedocument.presentationml.slide+xml"/>
  <Override PartName="/ppt/notesSlides/notesSlide11.xml" ContentType="application/vnd.openxmlformats-officedocument.presentationml.notesSlide+xml"/>
  <Override PartName="/ppt/slides/slide19.xml" ContentType="application/vnd.openxmlformats-officedocument.presentationml.slide+xml"/>
  <Override PartName="/ppt/notesSlides/notesSlide12.xml" ContentType="application/vnd.openxmlformats-officedocument.presentationml.notesSlide+xml"/>
  <Override PartName="/ppt/slides/slide20.xml" ContentType="application/vnd.openxmlformats-officedocument.presentationml.slide+xml"/>
  <Override PartName="/ppt/notesSlides/notesSlide13.xml" ContentType="application/vnd.openxmlformats-officedocument.presentationml.notesSlide+xml"/>
  <Override PartName="/ppt/slides/slide21.xml" ContentType="application/vnd.openxmlformats-officedocument.presentationml.slide+xml"/>
  <Override PartName="/ppt/notesSlides/notesSlide14.xml" ContentType="application/vnd.openxmlformats-officedocument.presentationml.notesSlide+xml"/>
  <Override PartName="/ppt/slides/slide22.xml" ContentType="application/vnd.openxmlformats-officedocument.presentationml.slide+xml"/>
  <Override PartName="/ppt/notesSlides/notesSlide15.xml" ContentType="application/vnd.openxmlformats-officedocument.presentationml.notesSlide+xml"/>
  <Override PartName="/ppt/slides/slide23.xml" ContentType="application/vnd.openxmlformats-officedocument.presentationml.slide+xml"/>
  <Override PartName="/ppt/notesSlides/notesSlide16.xml" ContentType="application/vnd.openxmlformats-officedocument.presentationml.notesSlide+xml"/>
  <Override PartName="/ppt/slides/slide24.xml" ContentType="application/vnd.openxmlformats-officedocument.presentationml.slide+xml"/>
  <Override PartName="/ppt/notesSlides/notesSlide17.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Slides/notesSlide18.xml" ContentType="application/vnd.openxmlformats-officedocument.presentationml.notesSlide+xml"/>
  <Override PartName="/ppt/slides/slide28.xml" ContentType="application/vnd.openxmlformats-officedocument.presentationml.slide+xml"/>
  <Override PartName="/ppt/notesSlides/notesSlide19.xml" ContentType="application/vnd.openxmlformats-officedocument.presentationml.notesSlide+xml"/>
  <Override PartName="/ppt/slides/slide29.xml" ContentType="application/vnd.openxmlformats-officedocument.presentationml.slide+xml"/>
  <Override PartName="/ppt/notesSlides/notesSlide20.xml" ContentType="application/vnd.openxmlformats-officedocument.presentationml.notesSlide+xml"/>
  <Override PartName="/ppt/slides/slide30.xml" ContentType="application/vnd.openxmlformats-officedocument.presentationml.slide+xml"/>
  <Override PartName="/ppt/notesSlides/notesSlide21.xml" ContentType="application/vnd.openxmlformats-officedocument.presentationml.notesSlide+xml"/>
  <Override PartName="/ppt/slides/slide31.xml" ContentType="application/vnd.openxmlformats-officedocument.presentationml.slide+xml"/>
  <Override PartName="/ppt/notesSlides/notesSlide22.xml" ContentType="application/vnd.openxmlformats-officedocument.presentationml.notesSlide+xml"/>
  <Override PartName="/ppt/slides/slide32.xml" ContentType="application/vnd.openxmlformats-officedocument.presentationml.slide+xml"/>
  <Override PartName="/ppt/notesSlides/notesSlide23.xml" ContentType="application/vnd.openxmlformats-officedocument.presentationml.notesSlide+xml"/>
  <Override PartName="/ppt/slides/slide33.xml" ContentType="application/vnd.openxmlformats-officedocument.presentationml.slide+xml"/>
  <Override PartName="/ppt/notesSlides/notesSlide24.xml" ContentType="application/vnd.openxmlformats-officedocument.presentationml.notesSlide+xml"/>
  <Override PartName="/ppt/slides/slide34.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notesSlides/notesSlide26.xml" ContentType="application/vnd.openxmlformats-officedocument.presentationml.notesSlide+xml"/>
  <Override PartName="/ppt/slides/slide36.xml" ContentType="application/vnd.openxmlformats-officedocument.presentationml.slide+xml"/>
  <Override PartName="/ppt/notesSlides/notesSlide27.xml" ContentType="application/vnd.openxmlformats-officedocument.presentationml.notesSlide+xml"/>
  <Override PartName="/ppt/slides/slide37.xml" ContentType="application/vnd.openxmlformats-officedocument.presentationml.slide+xml"/>
  <Override PartName="/ppt/notesSlides/notesSlide28.xml" ContentType="application/vnd.openxmlformats-officedocument.presentationml.notesSlide+xml"/>
  <Override PartName="/ppt/slides/slide38.xml" ContentType="application/vnd.openxmlformats-officedocument.presentationml.slide+xml"/>
  <Override PartName="/ppt/notesSlides/notesSlide29.xml" ContentType="application/vnd.openxmlformats-officedocument.presentationml.notesSlide+xml"/>
  <Override PartName="/ppt/slides/slide39.xml" ContentType="application/vnd.openxmlformats-officedocument.presentationml.slide+xml"/>
  <Override PartName="/ppt/notesSlides/notesSlide30.xml" ContentType="application/vnd.openxmlformats-officedocument.presentationml.notesSlide+xml"/>
  <Override PartName="/ppt/slides/slide40.xml" ContentType="application/vnd.openxmlformats-officedocument.presentationml.slide+xml"/>
  <Override PartName="/ppt/notesSlides/notesSlide31.xml" ContentType="application/vnd.openxmlformats-officedocument.presentationml.notes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Slides/notesSlide32.xml" ContentType="application/vnd.openxmlformats-officedocument.presentationml.notesSlide+xml"/>
  <Override PartName="/ppt/slides/slide49.xml" ContentType="application/vnd.openxmlformats-officedocument.presentationml.slide+xml"/>
  <Override PartName="/ppt/notesSlides/notesSlide33.xml" ContentType="application/vnd.openxmlformats-officedocument.presentationml.notesSlide+xml"/>
  <Override PartName="/ppt/slides/slide50.xml" ContentType="application/vnd.openxmlformats-officedocument.presentationml.slide+xml"/>
  <Override PartName="/ppt/notesSlides/notesSlide34.xml" ContentType="application/vnd.openxmlformats-officedocument.presentationml.notesSlide+xml"/>
  <Override PartName="/ppt/slides/slide51.xml" ContentType="application/vnd.openxmlformats-officedocument.presentationml.slide+xml"/>
  <Override PartName="/ppt/notesSlides/notesSlide35.xml" ContentType="application/vnd.openxmlformats-officedocument.presentationml.notesSlide+xml"/>
  <Override PartName="/ppt/slides/slide52.xml" ContentType="application/vnd.openxmlformats-officedocument.presentationml.slide+xml"/>
  <Override PartName="/ppt/notesSlides/notesSlide36.xml" ContentType="application/vnd.openxmlformats-officedocument.presentationml.notesSlide+xml"/>
  <Override PartName="/ppt/slides/slide53.xml" ContentType="application/vnd.openxmlformats-officedocument.presentationml.slide+xml"/>
  <Override PartName="/ppt/notesSlides/notesSlide37.xml" ContentType="application/vnd.openxmlformats-officedocument.presentationml.notesSlide+xml"/>
  <Override PartName="/ppt/slides/slide54.xml" ContentType="application/vnd.openxmlformats-officedocument.presentationml.slide+xml"/>
  <Override PartName="/ppt/notesSlides/notesSlide38.xml" ContentType="application/vnd.openxmlformats-officedocument.presentationml.notesSlide+xml"/>
  <Override PartName="/ppt/slides/slide55.xml" ContentType="application/vnd.openxmlformats-officedocument.presentationml.slide+xml"/>
  <Override PartName="/ppt/notesSlides/notesSlide39.xml" ContentType="application/vnd.openxmlformats-officedocument.presentationml.notesSlide+xml"/>
  <Override PartName="/ppt/slides/slide56.xml" ContentType="application/vnd.openxmlformats-officedocument.presentationml.slide+xml"/>
  <Override PartName="/ppt/notesSlides/notesSlide40.xml" ContentType="application/vnd.openxmlformats-officedocument.presentationml.notesSlide+xml"/>
  <Override PartName="/ppt/slides/slide57.xml" ContentType="application/vnd.openxmlformats-officedocument.presentationml.slide+xml"/>
  <Override PartName="/ppt/notesSlides/notesSlide41.xml" ContentType="application/vnd.openxmlformats-officedocument.presentationml.notesSlide+xml"/>
  <Override PartName="/ppt/slides/slide58.xml" ContentType="application/vnd.openxmlformats-officedocument.presentationml.slide+xml"/>
  <Override PartName="/ppt/notesSlides/notesSlide42.xml" ContentType="application/vnd.openxmlformats-officedocument.presentationml.notesSlide+xml"/>
  <Override PartName="/ppt/slides/slide59.xml" ContentType="application/vnd.openxmlformats-officedocument.presentationml.slide+xml"/>
  <Override PartName="/ppt/notesSlides/notesSlide43.xml" ContentType="application/vnd.openxmlformats-officedocument.presentationml.notesSlide+xml"/>
  <Override PartName="/ppt/slides/slide60.xml" ContentType="application/vnd.openxmlformats-officedocument.presentationml.slide+xml"/>
  <Override PartName="/ppt/notesSlides/notesSlide44.xml" ContentType="application/vnd.openxmlformats-officedocument.presentationml.notesSlide+xml"/>
  <Override PartName="/ppt/slides/slide61.xml" ContentType="application/vnd.openxmlformats-officedocument.presentationml.slide+xml"/>
  <Override PartName="/ppt/notesSlides/notesSlide45.xml" ContentType="application/vnd.openxmlformats-officedocument.presentationml.notes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Slides/notesSlide46.xml" ContentType="application/vnd.openxmlformats-officedocument.presentationml.notesSlide+xml"/>
  <Override PartName="/ppt/slides/slide65.xml" ContentType="application/vnd.openxmlformats-officedocument.presentationml.slide+xml"/>
  <Override PartName="/ppt/notesSlides/notesSlide47.xml" ContentType="application/vnd.openxmlformats-officedocument.presentationml.notesSlide+xml"/>
  <Override PartName="/ppt/slides/slide66.xml" ContentType="application/vnd.openxmlformats-officedocument.presentationml.slide+xml"/>
  <Override PartName="/ppt/notesSlides/notesSlide48.xml" ContentType="application/vnd.openxmlformats-officedocument.presentationml.notesSlide+xml"/>
  <Override PartName="/ppt/slides/slide67.xml" ContentType="application/vnd.openxmlformats-officedocument.presentationml.slide+xml"/>
  <Override PartName="/ppt/notesSlides/notesSlide49.xml" ContentType="application/vnd.openxmlformats-officedocument.presentationml.notesSlide+xml"/>
  <Override PartName="/ppt/slides/slide68.xml" ContentType="application/vnd.openxmlformats-officedocument.presentationml.slide+xml"/>
  <Override PartName="/ppt/notesSlides/notesSlide50.xml" ContentType="application/vnd.openxmlformats-officedocument.presentationml.notesSlide+xml"/>
  <Override PartName="/ppt/slides/slide69.xml" ContentType="application/vnd.openxmlformats-officedocument.presentationml.slide+xml"/>
  <Override PartName="/ppt/notesSlides/notesSlide51.xml" ContentType="application/vnd.openxmlformats-officedocument.presentationml.notesSlide+xml"/>
  <Override PartName="/ppt/slides/slide70.xml" ContentType="application/vnd.openxmlformats-officedocument.presentationml.slide+xml"/>
  <Override PartName="/ppt/slides/slide71.xml" ContentType="application/vnd.openxmlformats-officedocument.presentationml.slide+xml"/>
  <Override PartName="/ppt/notesSlides/notesSlide52.xml" ContentType="application/vnd.openxmlformats-officedocument.presentationml.notesSlide+xml"/>
  <Override PartName="/ppt/slides/slide72.xml" ContentType="application/vnd.openxmlformats-officedocument.presentationml.slide+xml"/>
  <Override PartName="/ppt/notesSlides/notesSlide53.xml" ContentType="application/vnd.openxmlformats-officedocument.presentationml.notesSlide+xml"/>
  <Override PartName="/ppt/slides/slide73.xml" ContentType="application/vnd.openxmlformats-officedocument.presentationml.slide+xml"/>
  <Override PartName="/ppt/notesSlides/notesSlide54.xml" ContentType="application/vnd.openxmlformats-officedocument.presentationml.notesSlide+xml"/>
  <Override PartName="/ppt/slides/slide74.xml" ContentType="application/vnd.openxmlformats-officedocument.presentationml.slide+xml"/>
  <Override PartName="/ppt/notesSlides/notesSlide55.xml" ContentType="application/vnd.openxmlformats-officedocument.presentationml.notesSlide+xml"/>
  <Override PartName="/ppt/slides/slide75.xml" ContentType="application/vnd.openxmlformats-officedocument.presentationml.slide+xml"/>
  <Override PartName="/ppt/notesSlides/notesSlide56.xml" ContentType="application/vnd.openxmlformats-officedocument.presentationml.notesSlide+xml"/>
  <Override PartName="/ppt/slides/slide76.xml" ContentType="application/vnd.openxmlformats-officedocument.presentationml.slide+xml"/>
  <Override PartName="/ppt/notesSlides/notesSlide57.xml" ContentType="application/vnd.openxmlformats-officedocument.presentationml.notesSlide+xml"/>
  <Override PartName="/ppt/slides/slide77.xml" ContentType="application/vnd.openxmlformats-officedocument.presentationml.slide+xml"/>
  <Override PartName="/ppt/slides/slide78.xml" ContentType="application/vnd.openxmlformats-officedocument.presentationml.slide+xml"/>
  <Override PartName="/ppt/notesSlides/notesSlide58.xml" ContentType="application/vnd.openxmlformats-officedocument.presentationml.notesSlide+xml"/>
  <Override PartName="/ppt/slides/slide79.xml" ContentType="application/vnd.openxmlformats-officedocument.presentationml.slide+xml"/>
  <Override PartName="/ppt/notesSlides/notesSlide59.xml" ContentType="application/vnd.openxmlformats-officedocument.presentationml.notesSlide+xml"/>
  <Override PartName="/ppt/slides/slide80.xml" ContentType="application/vnd.openxmlformats-officedocument.presentationml.slide+xml"/>
  <Override PartName="/ppt/slides/slide81.xml" ContentType="application/vnd.openxmlformats-officedocument.presentationml.slide+xml"/>
  <Override PartName="/ppt/notesSlides/notesSlide60.xml" ContentType="application/vnd.openxmlformats-officedocument.presentationml.notesSlide+xml"/>
  <Override PartName="/ppt/slides/slide82.xml" ContentType="application/vnd.openxmlformats-officedocument.presentationml.slide+xml"/>
  <Override PartName="/ppt/notesSlides/notesSlide61.xml" ContentType="application/vnd.openxmlformats-officedocument.presentationml.notesSlide+xml"/>
  <Override PartName="/ppt/slides/slide83.xml" ContentType="application/vnd.openxmlformats-officedocument.presentationml.slide+xml"/>
  <Override PartName="/ppt/notesSlides/notesSlide62.xml" ContentType="application/vnd.openxmlformats-officedocument.presentationml.notesSlide+xml"/>
  <Override PartName="/ppt/slides/slide84.xml" ContentType="application/vnd.openxmlformats-officedocument.presentationml.slide+xml"/>
  <Override PartName="/ppt/slides/slide85.xml" ContentType="application/vnd.openxmlformats-officedocument.presentationml.slide+xml"/>
  <Override PartName="/ppt/notesSlides/notesSlide63.xml" ContentType="application/vnd.openxmlformats-officedocument.presentationml.notesSlide+xml"/>
  <Override PartName="/ppt/slides/slide86.xml" ContentType="application/vnd.openxmlformats-officedocument.presentationml.slide+xml"/>
  <Override PartName="/ppt/notesSlides/notesSlide64.xml" ContentType="application/vnd.openxmlformats-officedocument.presentationml.notesSlide+xml"/>
  <Override PartName="/ppt/slides/slide87.xml" ContentType="application/vnd.openxmlformats-officedocument.presentationml.slide+xml"/>
  <Override PartName="/ppt/notesSlides/notesSlide65.xml" ContentType="application/vnd.openxmlformats-officedocument.presentationml.notesSlide+xml"/>
  <Override PartName="/ppt/slides/slide88.xml" ContentType="application/vnd.openxmlformats-officedocument.presentationml.slide+xml"/>
  <Override PartName="/ppt/slides/slide89.xml" ContentType="application/vnd.openxmlformats-officedocument.presentationml.slide+xml"/>
  <Override PartName="/ppt/notesSlides/notesSlide66.xml" ContentType="application/vnd.openxmlformats-officedocument.presentationml.notes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Slides/notesSlide67.xml" ContentType="application/vnd.openxmlformats-officedocument.presentationml.notesSlide+xml"/>
  <Override PartName="/ppt/slides/slide109.xml" ContentType="application/vnd.openxmlformats-officedocument.presentationml.slide+xml"/>
  <Override PartName="/ppt/notesSlides/notesSlide68.xml" ContentType="application/vnd.openxmlformats-officedocument.presentationml.notesSlide+xml"/>
  <Override PartName="/ppt/slides/slide110.xml" ContentType="application/vnd.openxmlformats-officedocument.presentationml.slide+xml"/>
  <Override PartName="/ppt/notesSlides/notesSlide69.xml" ContentType="application/vnd.openxmlformats-officedocument.presentationml.notes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4.xml" ContentType="application/vnd.openxmlformats-officedocument.theme+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48"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Lst>
  <p:sldSz type="screen4x3" cy="6858000" cx="9144000"/>
  <p:notesSz cx="6858000" cy="9144000"/>
  <p:defaultTex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View">
  <p:normalViewPr showOutlineIcons="1" snapVertSplitter="0" vertBarState="restored" horzBarState="maximized" preferSingleView="0">
    <p:restoredLeft sz="15620"/>
    <p:restoredTop sz="94660"/>
  </p:normalViewPr>
  <p:slideViewPr>
    <p:cSldViewPr showGuides="0" snapToGrid="1" snapToObjects="1">
      <p:cViewPr varScale="1">
        <p:scale>
          <a:sx n="113" d="100"/>
          <a:sy n="113" d="100"/>
        </p:scale>
        <p:origin x="834" y="42"/>
      </p:cViewPr>
      <p:guideLst>
        <p:guide orient="horz" pos="2160"/>
        <p:guide orient="vert"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tableStyles" Target="tableStyles.xml"/><Relationship Id="rId118" Type="http://schemas.openxmlformats.org/officeDocument/2006/relationships/presProps" Target="presProps.xml"/><Relationship Id="rId119" Type="http://schemas.openxmlformats.org/officeDocument/2006/relationships/viewProps" Target="viewProps.xml"/><Relationship Id="rId120" Type="http://schemas.openxmlformats.org/officeDocument/2006/relationships/theme" Target="theme/them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448" name=""/>
        <p:cNvGrpSpPr/>
        <p:nvPr/>
      </p:nvGrpSpPr>
      <p:grpSpPr>
        <a:xfrm rot="0">
          <a:off x="0" y="0"/>
          <a:ext cx="0" cy="0"/>
          <a:chOff x="0" y="0"/>
          <a:chExt cx="0" cy="0"/>
        </a:xfrm>
      </p:grpSpPr>
      <p:sp>
        <p:nvSpPr>
          <p:cNvPr id="1049877" name="Rectangle 2"/>
          <p:cNvSpPr/>
          <p:nvPr>
            <p:ph type="hdr" sz="quarter" idx="0"/>
          </p:nvPr>
        </p:nvSpPr>
        <p:spPr>
          <a:xfrm rot="0">
            <a:off x="0" y="0"/>
            <a:ext cx="2971800" cy="457200"/>
          </a:xfrm>
          <a:prstGeom prst="rect"/>
          <a:noFill/>
          <a:ln>
            <a:noFill/>
          </a:ln>
        </p:spPr>
        <p:txBody>
          <a:bodyPr anchor="t" bIns="45720" lIns="91440" rIns="91440" tIns="45720" vert="horz"/>
          <a:p>
            <a:pPr eaLnBrk="1" hangingPunct="1" lvl="0"/>
            <a:endParaRPr altLang="en-US" sz="1200" lang="zh-CN"/>
          </a:p>
        </p:txBody>
      </p:sp>
      <p:sp>
        <p:nvSpPr>
          <p:cNvPr id="1049878" name="Rectangle 3"/>
          <p:cNvSpPr/>
          <p:nvPr>
            <p:ph type="dt" sz="quarter" idx="1"/>
          </p:nvPr>
        </p:nvSpPr>
        <p:spPr>
          <a:xfrm rot="0">
            <a:off x="3884612" y="0"/>
            <a:ext cx="2971800" cy="457200"/>
          </a:xfrm>
          <a:prstGeom prst="rect"/>
          <a:noFill/>
          <a:ln>
            <a:noFill/>
          </a:ln>
        </p:spPr>
        <p:txBody>
          <a:bodyPr anchor="t" bIns="45720" lIns="91440" rIns="91440" tIns="45720" vert="horz"/>
          <a:p>
            <a:pPr algn="r" eaLnBrk="1" hangingPunct="1" lvl="0"/>
            <a:endParaRPr altLang="zh-CN" sz="1200" lang="en-US"/>
          </a:p>
        </p:txBody>
      </p:sp>
      <p:sp>
        <p:nvSpPr>
          <p:cNvPr id="1049879" name="Rectangle 4"/>
          <p:cNvSpPr/>
          <p:nvPr>
            <p:ph type="ftr" sz="quarter" idx="2"/>
          </p:nvPr>
        </p:nvSpPr>
        <p:spPr>
          <a:xfrm rot="0">
            <a:off x="0" y="8685212"/>
            <a:ext cx="2971800" cy="457200"/>
          </a:xfrm>
          <a:prstGeom prst="rect"/>
          <a:noFill/>
          <a:ln>
            <a:noFill/>
          </a:ln>
        </p:spPr>
        <p:txBody>
          <a:bodyPr anchor="b" bIns="45720" lIns="91440" rIns="91440" tIns="45720" vert="horz"/>
          <a:p>
            <a:pPr eaLnBrk="1" hangingPunct="1" lvl="0"/>
            <a:endParaRPr altLang="zh-CN" sz="1200" lang="en-US"/>
          </a:p>
        </p:txBody>
      </p:sp>
      <p:sp>
        <p:nvSpPr>
          <p:cNvPr id="1049880" name="Rectangle 5"/>
          <p:cNvSpPr/>
          <p:nvPr>
            <p:ph type="sldNum" sz="quarter" idx="3"/>
          </p:nvPr>
        </p:nvSpPr>
        <p:spPr>
          <a:xfrm rot="0">
            <a:off x="3884612" y="8685212"/>
            <a:ext cx="2971800" cy="457200"/>
          </a:xfrm>
          <a:prstGeom prst="rect"/>
          <a:noFill/>
          <a:ln>
            <a:noFill/>
          </a:ln>
        </p:spPr>
        <p:txBody>
          <a:bodyPr anchor="b" bIns="45720" lIns="91440" rIns="91440" tIns="45720" vert="horz"/>
          <a:p>
            <a:pPr algn="r" eaLnBrk="1" hangingPunct="1" lvl="0"/>
            <a:fld id="{566ABCEB-ACFC-4714-9973-3DA970169C29}" type="slidenum">
              <a:rPr altLang="en-US" sz="1200" lang="zh-CN"/>
              <a:pPr algn="r" eaLnBrk="1" hangingPunct="1" lvl="0"/>
            </a:fld>
            <a:endParaRPr altLang="en-US" sz="1200" lang="zh-CN"/>
          </a:p>
        </p:txBody>
      </p:sp>
    </p:spTree>
  </p:cSld>
  <p:clrMap accent1="dk1" accent2="dk1" accent3="dk1" accent4="dk1" accent5="dk1" accent6="dk1" bg1="dk1" bg2="dk1" tx1="dk1" tx2="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446" name=""/>
        <p:cNvGrpSpPr/>
        <p:nvPr/>
      </p:nvGrpSpPr>
      <p:grpSpPr>
        <a:xfrm rot="0">
          <a:off x="0" y="0"/>
          <a:ext cx="0" cy="0"/>
          <a:chOff x="0" y="0"/>
          <a:chExt cx="0" cy="0"/>
        </a:xfrm>
      </p:grpSpPr>
      <p:sp>
        <p:nvSpPr>
          <p:cNvPr id="1049871" name="Rectangle 2"/>
          <p:cNvSpPr/>
          <p:nvPr>
            <p:ph type="hdr" sz="quarter" idx="0"/>
          </p:nvPr>
        </p:nvSpPr>
        <p:spPr>
          <a:xfrm rot="0">
            <a:off x="0" y="0"/>
            <a:ext cx="2971800" cy="457200"/>
          </a:xfrm>
          <a:prstGeom prst="rect"/>
          <a:noFill/>
          <a:ln>
            <a:noFill/>
          </a:ln>
        </p:spPr>
        <p:txBody>
          <a:bodyPr anchor="t" bIns="45720" lIns="91440" rIns="91440" tIns="45720" vert="horz"/>
          <a:p>
            <a:pPr eaLnBrk="1" hangingPunct="1" lvl="0"/>
            <a:endParaRPr altLang="en-US" sz="1200" lang="zh-CN"/>
          </a:p>
        </p:txBody>
      </p:sp>
      <p:sp>
        <p:nvSpPr>
          <p:cNvPr id="1049872" name="Rectangle 3"/>
          <p:cNvSpPr/>
          <p:nvPr>
            <p:ph type="dt" sz="full" idx="1"/>
          </p:nvPr>
        </p:nvSpPr>
        <p:spPr>
          <a:xfrm rot="0">
            <a:off x="3884612" y="0"/>
            <a:ext cx="2971800" cy="457200"/>
          </a:xfrm>
          <a:prstGeom prst="rect"/>
          <a:noFill/>
          <a:ln>
            <a:noFill/>
          </a:ln>
        </p:spPr>
        <p:txBody>
          <a:bodyPr anchor="t" bIns="45720" lIns="91440" rIns="91440" tIns="45720" vert="horz"/>
          <a:p>
            <a:pPr algn="r" eaLnBrk="1" hangingPunct="1" lvl="0"/>
            <a:endParaRPr altLang="zh-CN" sz="1200" lang="en-US"/>
          </a:p>
        </p:txBody>
      </p:sp>
      <p:sp>
        <p:nvSpPr>
          <p:cNvPr id="1049873" name="Rectangle 4"/>
          <p:cNvSpPr/>
          <p:nvPr>
            <p:ph type="sldImg" sz="full" idx="2"/>
          </p:nvPr>
        </p:nvSpPr>
        <p:spPr>
          <a:xfrm rot="0">
            <a:off x="1143000" y="685800"/>
            <a:ext cx="4572000" cy="3429000"/>
          </a:xfrm>
          <a:prstGeom prst="rect"/>
          <a:noFill/>
          <a:ln w="9525" cap="flat" cmpd="sng">
            <a:solidFill>
              <a:srgbClr val="000000">
                <a:alpha val="100000"/>
              </a:srgbClr>
            </a:solidFill>
            <a:prstDash val="solid"/>
            <a:round/>
          </a:ln>
        </p:spPr>
        <p:txBody>
          <a:bodyPr anchor="t" bIns="45720" lIns="91440" rIns="91440" tIns="45720" vert="horz"/>
          <a:p/>
        </p:txBody>
      </p:sp>
      <p:sp>
        <p:nvSpPr>
          <p:cNvPr id="1049874" name="Rectangle 5"/>
          <p:cNvSpPr/>
          <p:nvPr>
            <p:ph type="body" sz="quarter" idx="3"/>
          </p:nvPr>
        </p:nvSpPr>
        <p:spPr>
          <a:xfrm rot="0">
            <a:off x="685800" y="4343400"/>
            <a:ext cx="5486400" cy="411480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875" name="Rectangle 6"/>
          <p:cNvSpPr/>
          <p:nvPr>
            <p:ph type="ftr" sz="quarter" idx="4"/>
          </p:nvPr>
        </p:nvSpPr>
        <p:spPr>
          <a:xfrm rot="0">
            <a:off x="0" y="8685212"/>
            <a:ext cx="2971800" cy="457200"/>
          </a:xfrm>
          <a:prstGeom prst="rect"/>
          <a:noFill/>
          <a:ln>
            <a:noFill/>
          </a:ln>
        </p:spPr>
        <p:txBody>
          <a:bodyPr anchor="b" bIns="45720" lIns="91440" rIns="91440" tIns="45720" vert="horz"/>
          <a:p>
            <a:pPr eaLnBrk="1" hangingPunct="1" lvl="0"/>
            <a:endParaRPr altLang="zh-CN" sz="1200" lang="en-US"/>
          </a:p>
        </p:txBody>
      </p:sp>
      <p:sp>
        <p:nvSpPr>
          <p:cNvPr id="1049876" name="Rectangle 7"/>
          <p:cNvSpPr/>
          <p:nvPr>
            <p:ph type="sldNum" sz="quarter" idx="5"/>
          </p:nvPr>
        </p:nvSpPr>
        <p:spPr>
          <a:xfrm rot="0">
            <a:off x="3884612" y="8685212"/>
            <a:ext cx="2971800" cy="457200"/>
          </a:xfrm>
          <a:prstGeom prst="rect"/>
          <a:noFill/>
          <a:ln>
            <a:noFill/>
          </a:ln>
        </p:spPr>
        <p:txBody>
          <a:bodyPr anchor="b" bIns="45720" lIns="91440" rIns="91440" tIns="45720" vert="horz"/>
          <a:p>
            <a:pPr algn="r" eaLnBrk="1" hangingPunct="1" lvl="0"/>
            <a:fld id="{566ABCEB-ACFC-4714-9973-3DA970169C29}" type="slidenum">
              <a:rPr altLang="en-US" sz="1200" lang="zh-CN"/>
              <a:pPr algn="r" eaLnBrk="1" hangingPunct="1" lvl="0"/>
            </a:fld>
            <a:endParaRPr altLang="en-US" sz="1200" lang="zh-CN"/>
          </a:p>
        </p:txBody>
      </p:sp>
    </p:spTree>
  </p:cSld>
  <p:clrMap accent1="dk1" accent2="dk1" accent3="dk1" accent4="dk1" accent5="dk1" accent6="dk1" bg1="dk1" bg2="dk1" tx1="dk1" tx2="dk1" hlink="dk1" folHlink="dk1"/>
  <p:notesStyle>
    <a:lvl1pPr algn="l" eaLnBrk="0" fontAlgn="base" hangingPunct="0" indent="0" latinLnBrk="0" marL="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5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39" name=""/>
        <p:cNvGrpSpPr/>
        <p:nvPr/>
      </p:nvGrpSpPr>
      <p:grpSpPr>
        <a:xfrm rot="0">
          <a:off x="0" y="0"/>
          <a:ext cx="0" cy="0"/>
          <a:chOff x="0" y="0"/>
          <a:chExt cx="0" cy="0"/>
        </a:xfrm>
      </p:grpSpPr>
      <p:sp>
        <p:nvSpPr>
          <p:cNvPr id="1048633"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634"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75" name=""/>
        <p:cNvGrpSpPr/>
        <p:nvPr/>
      </p:nvGrpSpPr>
      <p:grpSpPr>
        <a:xfrm rot="0">
          <a:off x="0" y="0"/>
          <a:ext cx="0" cy="0"/>
          <a:chOff x="0" y="0"/>
          <a:chExt cx="0" cy="0"/>
        </a:xfrm>
      </p:grpSpPr>
      <p:sp>
        <p:nvSpPr>
          <p:cNvPr id="1048779"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780"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78" name=""/>
        <p:cNvGrpSpPr/>
        <p:nvPr/>
      </p:nvGrpSpPr>
      <p:grpSpPr>
        <a:xfrm rot="0">
          <a:off x="0" y="0"/>
          <a:ext cx="0" cy="0"/>
          <a:chOff x="0" y="0"/>
          <a:chExt cx="0" cy="0"/>
        </a:xfrm>
      </p:grpSpPr>
      <p:sp>
        <p:nvSpPr>
          <p:cNvPr id="1048787"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788"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81" name=""/>
        <p:cNvGrpSpPr/>
        <p:nvPr/>
      </p:nvGrpSpPr>
      <p:grpSpPr>
        <a:xfrm rot="0">
          <a:off x="0" y="0"/>
          <a:ext cx="0" cy="0"/>
          <a:chOff x="0" y="0"/>
          <a:chExt cx="0" cy="0"/>
        </a:xfrm>
      </p:grpSpPr>
      <p:sp>
        <p:nvSpPr>
          <p:cNvPr id="104879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79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84" name=""/>
        <p:cNvGrpSpPr/>
        <p:nvPr/>
      </p:nvGrpSpPr>
      <p:grpSpPr>
        <a:xfrm rot="0">
          <a:off x="0" y="0"/>
          <a:ext cx="0" cy="0"/>
          <a:chOff x="0" y="0"/>
          <a:chExt cx="0" cy="0"/>
        </a:xfrm>
      </p:grpSpPr>
      <p:sp>
        <p:nvSpPr>
          <p:cNvPr id="104880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0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87" name=""/>
        <p:cNvGrpSpPr/>
        <p:nvPr/>
      </p:nvGrpSpPr>
      <p:grpSpPr>
        <a:xfrm rot="0">
          <a:off x="0" y="0"/>
          <a:ext cx="0" cy="0"/>
          <a:chOff x="0" y="0"/>
          <a:chExt cx="0" cy="0"/>
        </a:xfrm>
      </p:grpSpPr>
      <p:sp>
        <p:nvSpPr>
          <p:cNvPr id="104881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1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90" name=""/>
        <p:cNvGrpSpPr/>
        <p:nvPr/>
      </p:nvGrpSpPr>
      <p:grpSpPr>
        <a:xfrm rot="0">
          <a:off x="0" y="0"/>
          <a:ext cx="0" cy="0"/>
          <a:chOff x="0" y="0"/>
          <a:chExt cx="0" cy="0"/>
        </a:xfrm>
      </p:grpSpPr>
      <p:sp>
        <p:nvSpPr>
          <p:cNvPr id="1048818"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19"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93" name=""/>
        <p:cNvGrpSpPr/>
        <p:nvPr/>
      </p:nvGrpSpPr>
      <p:grpSpPr>
        <a:xfrm rot="0">
          <a:off x="0" y="0"/>
          <a:ext cx="0" cy="0"/>
          <a:chOff x="0" y="0"/>
          <a:chExt cx="0" cy="0"/>
        </a:xfrm>
      </p:grpSpPr>
      <p:sp>
        <p:nvSpPr>
          <p:cNvPr id="104882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2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96" name=""/>
        <p:cNvGrpSpPr/>
        <p:nvPr/>
      </p:nvGrpSpPr>
      <p:grpSpPr>
        <a:xfrm rot="0">
          <a:off x="0" y="0"/>
          <a:ext cx="0" cy="0"/>
          <a:chOff x="0" y="0"/>
          <a:chExt cx="0" cy="0"/>
        </a:xfrm>
      </p:grpSpPr>
      <p:sp>
        <p:nvSpPr>
          <p:cNvPr id="1048832"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33"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01" name=""/>
        <p:cNvGrpSpPr/>
        <p:nvPr/>
      </p:nvGrpSpPr>
      <p:grpSpPr>
        <a:xfrm rot="0">
          <a:off x="0" y="0"/>
          <a:ext cx="0" cy="0"/>
          <a:chOff x="0" y="0"/>
          <a:chExt cx="0" cy="0"/>
        </a:xfrm>
      </p:grpSpPr>
      <p:sp>
        <p:nvSpPr>
          <p:cNvPr id="104886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6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04" name=""/>
        <p:cNvGrpSpPr/>
        <p:nvPr/>
      </p:nvGrpSpPr>
      <p:grpSpPr>
        <a:xfrm rot="0">
          <a:off x="0" y="0"/>
          <a:ext cx="0" cy="0"/>
          <a:chOff x="0" y="0"/>
          <a:chExt cx="0" cy="0"/>
        </a:xfrm>
      </p:grpSpPr>
      <p:sp>
        <p:nvSpPr>
          <p:cNvPr id="104887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7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42" name=""/>
        <p:cNvGrpSpPr/>
        <p:nvPr/>
      </p:nvGrpSpPr>
      <p:grpSpPr>
        <a:xfrm rot="0">
          <a:off x="0" y="0"/>
          <a:ext cx="0" cy="0"/>
          <a:chOff x="0" y="0"/>
          <a:chExt cx="0" cy="0"/>
        </a:xfrm>
      </p:grpSpPr>
      <p:sp>
        <p:nvSpPr>
          <p:cNvPr id="1048640"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641"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208" name=""/>
        <p:cNvGrpSpPr/>
        <p:nvPr/>
      </p:nvGrpSpPr>
      <p:grpSpPr>
        <a:xfrm rot="0">
          <a:off x="0" y="0"/>
          <a:ext cx="0" cy="0"/>
          <a:chOff x="0" y="0"/>
          <a:chExt cx="0" cy="0"/>
        </a:xfrm>
      </p:grpSpPr>
      <p:sp>
        <p:nvSpPr>
          <p:cNvPr id="1048879"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80"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211" name=""/>
        <p:cNvGrpSpPr/>
        <p:nvPr/>
      </p:nvGrpSpPr>
      <p:grpSpPr>
        <a:xfrm rot="0">
          <a:off x="0" y="0"/>
          <a:ext cx="0" cy="0"/>
          <a:chOff x="0" y="0"/>
          <a:chExt cx="0" cy="0"/>
        </a:xfrm>
      </p:grpSpPr>
      <p:sp>
        <p:nvSpPr>
          <p:cNvPr id="1048886"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87"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214" name=""/>
        <p:cNvGrpSpPr/>
        <p:nvPr/>
      </p:nvGrpSpPr>
      <p:grpSpPr>
        <a:xfrm rot="0">
          <a:off x="0" y="0"/>
          <a:ext cx="0" cy="0"/>
          <a:chOff x="0" y="0"/>
          <a:chExt cx="0" cy="0"/>
        </a:xfrm>
      </p:grpSpPr>
      <p:sp>
        <p:nvSpPr>
          <p:cNvPr id="1048893"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894"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217" name=""/>
        <p:cNvGrpSpPr/>
        <p:nvPr/>
      </p:nvGrpSpPr>
      <p:grpSpPr>
        <a:xfrm rot="0">
          <a:off x="0" y="0"/>
          <a:ext cx="0" cy="0"/>
          <a:chOff x="0" y="0"/>
          <a:chExt cx="0" cy="0"/>
        </a:xfrm>
      </p:grpSpPr>
      <p:sp>
        <p:nvSpPr>
          <p:cNvPr id="104890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90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220" name=""/>
        <p:cNvGrpSpPr/>
        <p:nvPr/>
      </p:nvGrpSpPr>
      <p:grpSpPr>
        <a:xfrm rot="0">
          <a:off x="0" y="0"/>
          <a:ext cx="0" cy="0"/>
          <a:chOff x="0" y="0"/>
          <a:chExt cx="0" cy="0"/>
        </a:xfrm>
      </p:grpSpPr>
      <p:sp>
        <p:nvSpPr>
          <p:cNvPr id="1048908"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909"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223" name=""/>
        <p:cNvGrpSpPr/>
        <p:nvPr/>
      </p:nvGrpSpPr>
      <p:grpSpPr>
        <a:xfrm rot="0">
          <a:off x="0" y="0"/>
          <a:ext cx="0" cy="0"/>
          <a:chOff x="0" y="0"/>
          <a:chExt cx="0" cy="0"/>
        </a:xfrm>
      </p:grpSpPr>
      <p:sp>
        <p:nvSpPr>
          <p:cNvPr id="104891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91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226" name=""/>
        <p:cNvGrpSpPr/>
        <p:nvPr/>
      </p:nvGrpSpPr>
      <p:grpSpPr>
        <a:xfrm rot="0">
          <a:off x="0" y="0"/>
          <a:ext cx="0" cy="0"/>
          <a:chOff x="0" y="0"/>
          <a:chExt cx="0" cy="0"/>
        </a:xfrm>
      </p:grpSpPr>
      <p:sp>
        <p:nvSpPr>
          <p:cNvPr id="104892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92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229" name=""/>
        <p:cNvGrpSpPr/>
        <p:nvPr/>
      </p:nvGrpSpPr>
      <p:grpSpPr>
        <a:xfrm rot="0">
          <a:off x="0" y="0"/>
          <a:ext cx="0" cy="0"/>
          <a:chOff x="0" y="0"/>
          <a:chExt cx="0" cy="0"/>
        </a:xfrm>
      </p:grpSpPr>
      <p:sp>
        <p:nvSpPr>
          <p:cNvPr id="1048932"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933"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232" name=""/>
        <p:cNvGrpSpPr/>
        <p:nvPr/>
      </p:nvGrpSpPr>
      <p:grpSpPr>
        <a:xfrm rot="0">
          <a:off x="0" y="0"/>
          <a:ext cx="0" cy="0"/>
          <a:chOff x="0" y="0"/>
          <a:chExt cx="0" cy="0"/>
        </a:xfrm>
      </p:grpSpPr>
      <p:sp>
        <p:nvSpPr>
          <p:cNvPr id="1048940"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941"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235" name=""/>
        <p:cNvGrpSpPr/>
        <p:nvPr/>
      </p:nvGrpSpPr>
      <p:grpSpPr>
        <a:xfrm rot="0">
          <a:off x="0" y="0"/>
          <a:ext cx="0" cy="0"/>
          <a:chOff x="0" y="0"/>
          <a:chExt cx="0" cy="0"/>
        </a:xfrm>
      </p:grpSpPr>
      <p:sp>
        <p:nvSpPr>
          <p:cNvPr id="1048946"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947"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45" name=""/>
        <p:cNvGrpSpPr/>
        <p:nvPr/>
      </p:nvGrpSpPr>
      <p:grpSpPr>
        <a:xfrm rot="0">
          <a:off x="0" y="0"/>
          <a:ext cx="0" cy="0"/>
          <a:chOff x="0" y="0"/>
          <a:chExt cx="0" cy="0"/>
        </a:xfrm>
      </p:grpSpPr>
      <p:sp>
        <p:nvSpPr>
          <p:cNvPr id="1048647"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648"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238" name=""/>
        <p:cNvGrpSpPr/>
        <p:nvPr/>
      </p:nvGrpSpPr>
      <p:grpSpPr>
        <a:xfrm rot="0">
          <a:off x="0" y="0"/>
          <a:ext cx="0" cy="0"/>
          <a:chOff x="0" y="0"/>
          <a:chExt cx="0" cy="0"/>
        </a:xfrm>
      </p:grpSpPr>
      <p:sp>
        <p:nvSpPr>
          <p:cNvPr id="104895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95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241" name=""/>
        <p:cNvGrpSpPr/>
        <p:nvPr/>
      </p:nvGrpSpPr>
      <p:grpSpPr>
        <a:xfrm rot="0">
          <a:off x="0" y="0"/>
          <a:ext cx="0" cy="0"/>
          <a:chOff x="0" y="0"/>
          <a:chExt cx="0" cy="0"/>
        </a:xfrm>
      </p:grpSpPr>
      <p:sp>
        <p:nvSpPr>
          <p:cNvPr id="104896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96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251" name=""/>
        <p:cNvGrpSpPr/>
        <p:nvPr/>
      </p:nvGrpSpPr>
      <p:grpSpPr>
        <a:xfrm rot="0">
          <a:off x="0" y="0"/>
          <a:ext cx="0" cy="0"/>
          <a:chOff x="0" y="0"/>
          <a:chExt cx="0" cy="0"/>
        </a:xfrm>
      </p:grpSpPr>
      <p:sp>
        <p:nvSpPr>
          <p:cNvPr id="104900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0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254" name=""/>
        <p:cNvGrpSpPr/>
        <p:nvPr/>
      </p:nvGrpSpPr>
      <p:grpSpPr>
        <a:xfrm rot="0">
          <a:off x="0" y="0"/>
          <a:ext cx="0" cy="0"/>
          <a:chOff x="0" y="0"/>
          <a:chExt cx="0" cy="0"/>
        </a:xfrm>
      </p:grpSpPr>
      <p:sp>
        <p:nvSpPr>
          <p:cNvPr id="1049007"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08"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258" name=""/>
        <p:cNvGrpSpPr/>
        <p:nvPr/>
      </p:nvGrpSpPr>
      <p:grpSpPr>
        <a:xfrm rot="0">
          <a:off x="0" y="0"/>
          <a:ext cx="0" cy="0"/>
          <a:chOff x="0" y="0"/>
          <a:chExt cx="0" cy="0"/>
        </a:xfrm>
      </p:grpSpPr>
      <p:sp>
        <p:nvSpPr>
          <p:cNvPr id="1049013"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14"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261" name=""/>
        <p:cNvGrpSpPr/>
        <p:nvPr/>
      </p:nvGrpSpPr>
      <p:grpSpPr>
        <a:xfrm rot="0">
          <a:off x="0" y="0"/>
          <a:ext cx="0" cy="0"/>
          <a:chOff x="0" y="0"/>
          <a:chExt cx="0" cy="0"/>
        </a:xfrm>
      </p:grpSpPr>
      <p:sp>
        <p:nvSpPr>
          <p:cNvPr id="1049020"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21"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264" name=""/>
        <p:cNvGrpSpPr/>
        <p:nvPr/>
      </p:nvGrpSpPr>
      <p:grpSpPr>
        <a:xfrm rot="0">
          <a:off x="0" y="0"/>
          <a:ext cx="0" cy="0"/>
          <a:chOff x="0" y="0"/>
          <a:chExt cx="0" cy="0"/>
        </a:xfrm>
      </p:grpSpPr>
      <p:sp>
        <p:nvSpPr>
          <p:cNvPr id="1049028"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29"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267" name=""/>
        <p:cNvGrpSpPr/>
        <p:nvPr/>
      </p:nvGrpSpPr>
      <p:grpSpPr>
        <a:xfrm rot="0">
          <a:off x="0" y="0"/>
          <a:ext cx="0" cy="0"/>
          <a:chOff x="0" y="0"/>
          <a:chExt cx="0" cy="0"/>
        </a:xfrm>
      </p:grpSpPr>
      <p:sp>
        <p:nvSpPr>
          <p:cNvPr id="1049036"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37"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270" name=""/>
        <p:cNvGrpSpPr/>
        <p:nvPr/>
      </p:nvGrpSpPr>
      <p:grpSpPr>
        <a:xfrm rot="0">
          <a:off x="0" y="0"/>
          <a:ext cx="0" cy="0"/>
          <a:chOff x="0" y="0"/>
          <a:chExt cx="0" cy="0"/>
        </a:xfrm>
      </p:grpSpPr>
      <p:sp>
        <p:nvSpPr>
          <p:cNvPr id="104904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4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273" name=""/>
        <p:cNvGrpSpPr/>
        <p:nvPr/>
      </p:nvGrpSpPr>
      <p:grpSpPr>
        <a:xfrm rot="0">
          <a:off x="0" y="0"/>
          <a:ext cx="0" cy="0"/>
          <a:chOff x="0" y="0"/>
          <a:chExt cx="0" cy="0"/>
        </a:xfrm>
      </p:grpSpPr>
      <p:sp>
        <p:nvSpPr>
          <p:cNvPr id="1049052"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53"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48" name=""/>
        <p:cNvGrpSpPr/>
        <p:nvPr/>
      </p:nvGrpSpPr>
      <p:grpSpPr>
        <a:xfrm rot="0">
          <a:off x="0" y="0"/>
          <a:ext cx="0" cy="0"/>
          <a:chOff x="0" y="0"/>
          <a:chExt cx="0" cy="0"/>
        </a:xfrm>
      </p:grpSpPr>
      <p:sp>
        <p:nvSpPr>
          <p:cNvPr id="1048655"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656"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277" name=""/>
        <p:cNvGrpSpPr/>
        <p:nvPr/>
      </p:nvGrpSpPr>
      <p:grpSpPr>
        <a:xfrm rot="0">
          <a:off x="0" y="0"/>
          <a:ext cx="0" cy="0"/>
          <a:chOff x="0" y="0"/>
          <a:chExt cx="0" cy="0"/>
        </a:xfrm>
      </p:grpSpPr>
      <p:sp>
        <p:nvSpPr>
          <p:cNvPr id="104906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6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280" name=""/>
        <p:cNvGrpSpPr/>
        <p:nvPr/>
      </p:nvGrpSpPr>
      <p:grpSpPr>
        <a:xfrm rot="0">
          <a:off x="0" y="0"/>
          <a:ext cx="0" cy="0"/>
          <a:chOff x="0" y="0"/>
          <a:chExt cx="0" cy="0"/>
        </a:xfrm>
      </p:grpSpPr>
      <p:sp>
        <p:nvSpPr>
          <p:cNvPr id="1049068"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69"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283" name=""/>
        <p:cNvGrpSpPr/>
        <p:nvPr/>
      </p:nvGrpSpPr>
      <p:grpSpPr>
        <a:xfrm rot="0">
          <a:off x="0" y="0"/>
          <a:ext cx="0" cy="0"/>
          <a:chOff x="0" y="0"/>
          <a:chExt cx="0" cy="0"/>
        </a:xfrm>
      </p:grpSpPr>
      <p:sp>
        <p:nvSpPr>
          <p:cNvPr id="1049075"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76"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286" name=""/>
        <p:cNvGrpSpPr/>
        <p:nvPr/>
      </p:nvGrpSpPr>
      <p:grpSpPr>
        <a:xfrm rot="0">
          <a:off x="0" y="0"/>
          <a:ext cx="0" cy="0"/>
          <a:chOff x="0" y="0"/>
          <a:chExt cx="0" cy="0"/>
        </a:xfrm>
      </p:grpSpPr>
      <p:sp>
        <p:nvSpPr>
          <p:cNvPr id="104908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8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289" name=""/>
        <p:cNvGrpSpPr/>
        <p:nvPr/>
      </p:nvGrpSpPr>
      <p:grpSpPr>
        <a:xfrm rot="0">
          <a:off x="0" y="0"/>
          <a:ext cx="0" cy="0"/>
          <a:chOff x="0" y="0"/>
          <a:chExt cx="0" cy="0"/>
        </a:xfrm>
      </p:grpSpPr>
      <p:sp>
        <p:nvSpPr>
          <p:cNvPr id="1049089"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90"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292" name=""/>
        <p:cNvGrpSpPr/>
        <p:nvPr/>
      </p:nvGrpSpPr>
      <p:grpSpPr>
        <a:xfrm rot="0">
          <a:off x="0" y="0"/>
          <a:ext cx="0" cy="0"/>
          <a:chOff x="0" y="0"/>
          <a:chExt cx="0" cy="0"/>
        </a:xfrm>
      </p:grpSpPr>
      <p:sp>
        <p:nvSpPr>
          <p:cNvPr id="1049095"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096"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299" name=""/>
        <p:cNvGrpSpPr/>
        <p:nvPr/>
      </p:nvGrpSpPr>
      <p:grpSpPr>
        <a:xfrm rot="0">
          <a:off x="0" y="0"/>
          <a:ext cx="0" cy="0"/>
          <a:chOff x="0" y="0"/>
          <a:chExt cx="0" cy="0"/>
        </a:xfrm>
      </p:grpSpPr>
      <p:sp>
        <p:nvSpPr>
          <p:cNvPr id="1049129"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130"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303" name=""/>
        <p:cNvGrpSpPr/>
        <p:nvPr/>
      </p:nvGrpSpPr>
      <p:grpSpPr>
        <a:xfrm rot="0">
          <a:off x="0" y="0"/>
          <a:ext cx="0" cy="0"/>
          <a:chOff x="0" y="0"/>
          <a:chExt cx="0" cy="0"/>
        </a:xfrm>
      </p:grpSpPr>
      <p:sp>
        <p:nvSpPr>
          <p:cNvPr id="1049136"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137"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306" name=""/>
        <p:cNvGrpSpPr/>
        <p:nvPr/>
      </p:nvGrpSpPr>
      <p:grpSpPr>
        <a:xfrm rot="0">
          <a:off x="0" y="0"/>
          <a:ext cx="0" cy="0"/>
          <a:chOff x="0" y="0"/>
          <a:chExt cx="0" cy="0"/>
        </a:xfrm>
      </p:grpSpPr>
      <p:sp>
        <p:nvSpPr>
          <p:cNvPr id="1049146"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147"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309" name=""/>
        <p:cNvGrpSpPr/>
        <p:nvPr/>
      </p:nvGrpSpPr>
      <p:grpSpPr>
        <a:xfrm rot="0">
          <a:off x="0" y="0"/>
          <a:ext cx="0" cy="0"/>
          <a:chOff x="0" y="0"/>
          <a:chExt cx="0" cy="0"/>
        </a:xfrm>
      </p:grpSpPr>
      <p:sp>
        <p:nvSpPr>
          <p:cNvPr id="1049156"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157"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51" name=""/>
        <p:cNvGrpSpPr/>
        <p:nvPr/>
      </p:nvGrpSpPr>
      <p:grpSpPr>
        <a:xfrm rot="0">
          <a:off x="0" y="0"/>
          <a:ext cx="0" cy="0"/>
          <a:chOff x="0" y="0"/>
          <a:chExt cx="0" cy="0"/>
        </a:xfrm>
      </p:grpSpPr>
      <p:sp>
        <p:nvSpPr>
          <p:cNvPr id="1048663"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664"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315" name=""/>
        <p:cNvGrpSpPr/>
        <p:nvPr/>
      </p:nvGrpSpPr>
      <p:grpSpPr>
        <a:xfrm rot="0">
          <a:off x="0" y="0"/>
          <a:ext cx="0" cy="0"/>
          <a:chOff x="0" y="0"/>
          <a:chExt cx="0" cy="0"/>
        </a:xfrm>
      </p:grpSpPr>
      <p:sp>
        <p:nvSpPr>
          <p:cNvPr id="104920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20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319" name=""/>
        <p:cNvGrpSpPr/>
        <p:nvPr/>
      </p:nvGrpSpPr>
      <p:grpSpPr>
        <a:xfrm rot="0">
          <a:off x="0" y="0"/>
          <a:ext cx="0" cy="0"/>
          <a:chOff x="0" y="0"/>
          <a:chExt cx="0" cy="0"/>
        </a:xfrm>
      </p:grpSpPr>
      <p:sp>
        <p:nvSpPr>
          <p:cNvPr id="1049212"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213"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324" name=""/>
        <p:cNvGrpSpPr/>
        <p:nvPr/>
      </p:nvGrpSpPr>
      <p:grpSpPr>
        <a:xfrm rot="0">
          <a:off x="0" y="0"/>
          <a:ext cx="0" cy="0"/>
          <a:chOff x="0" y="0"/>
          <a:chExt cx="0" cy="0"/>
        </a:xfrm>
      </p:grpSpPr>
      <p:sp>
        <p:nvSpPr>
          <p:cNvPr id="1049240"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241"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330" name=""/>
        <p:cNvGrpSpPr/>
        <p:nvPr/>
      </p:nvGrpSpPr>
      <p:grpSpPr>
        <a:xfrm rot="0">
          <a:off x="0" y="0"/>
          <a:ext cx="0" cy="0"/>
          <a:chOff x="0" y="0"/>
          <a:chExt cx="0" cy="0"/>
        </a:xfrm>
      </p:grpSpPr>
      <p:sp>
        <p:nvSpPr>
          <p:cNvPr id="1049269"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270"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333" name=""/>
        <p:cNvGrpSpPr/>
        <p:nvPr/>
      </p:nvGrpSpPr>
      <p:grpSpPr>
        <a:xfrm rot="0">
          <a:off x="0" y="0"/>
          <a:ext cx="0" cy="0"/>
          <a:chOff x="0" y="0"/>
          <a:chExt cx="0" cy="0"/>
        </a:xfrm>
      </p:grpSpPr>
      <p:sp>
        <p:nvSpPr>
          <p:cNvPr id="1049276"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277"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336" name=""/>
        <p:cNvGrpSpPr/>
        <p:nvPr/>
      </p:nvGrpSpPr>
      <p:grpSpPr>
        <a:xfrm rot="0">
          <a:off x="0" y="0"/>
          <a:ext cx="0" cy="0"/>
          <a:chOff x="0" y="0"/>
          <a:chExt cx="0" cy="0"/>
        </a:xfrm>
      </p:grpSpPr>
      <p:sp>
        <p:nvSpPr>
          <p:cNvPr id="104928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28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339" name=""/>
        <p:cNvGrpSpPr/>
        <p:nvPr/>
      </p:nvGrpSpPr>
      <p:grpSpPr>
        <a:xfrm rot="0">
          <a:off x="0" y="0"/>
          <a:ext cx="0" cy="0"/>
          <a:chOff x="0" y="0"/>
          <a:chExt cx="0" cy="0"/>
        </a:xfrm>
      </p:grpSpPr>
      <p:sp>
        <p:nvSpPr>
          <p:cNvPr id="1049293"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294"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346" name=""/>
        <p:cNvGrpSpPr/>
        <p:nvPr/>
      </p:nvGrpSpPr>
      <p:grpSpPr>
        <a:xfrm rot="0">
          <a:off x="0" y="0"/>
          <a:ext cx="0" cy="0"/>
          <a:chOff x="0" y="0"/>
          <a:chExt cx="0" cy="0"/>
        </a:xfrm>
      </p:grpSpPr>
      <p:sp>
        <p:nvSpPr>
          <p:cNvPr id="1049338"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339"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350" name=""/>
        <p:cNvGrpSpPr/>
        <p:nvPr/>
      </p:nvGrpSpPr>
      <p:grpSpPr>
        <a:xfrm rot="0">
          <a:off x="0" y="0"/>
          <a:ext cx="0" cy="0"/>
          <a:chOff x="0" y="0"/>
          <a:chExt cx="0" cy="0"/>
        </a:xfrm>
      </p:grpSpPr>
      <p:sp>
        <p:nvSpPr>
          <p:cNvPr id="104935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35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353" name=""/>
        <p:cNvGrpSpPr/>
        <p:nvPr/>
      </p:nvGrpSpPr>
      <p:grpSpPr>
        <a:xfrm rot="0">
          <a:off x="0" y="0"/>
          <a:ext cx="0" cy="0"/>
          <a:chOff x="0" y="0"/>
          <a:chExt cx="0" cy="0"/>
        </a:xfrm>
      </p:grpSpPr>
      <p:sp>
        <p:nvSpPr>
          <p:cNvPr id="1049357"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358"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56" name=""/>
        <p:cNvGrpSpPr/>
        <p:nvPr/>
      </p:nvGrpSpPr>
      <p:grpSpPr>
        <a:xfrm rot="0">
          <a:off x="0" y="0"/>
          <a:ext cx="0" cy="0"/>
          <a:chOff x="0" y="0"/>
          <a:chExt cx="0" cy="0"/>
        </a:xfrm>
      </p:grpSpPr>
      <p:sp>
        <p:nvSpPr>
          <p:cNvPr id="1048698"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699"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361" name=""/>
        <p:cNvGrpSpPr/>
        <p:nvPr/>
      </p:nvGrpSpPr>
      <p:grpSpPr>
        <a:xfrm rot="0">
          <a:off x="0" y="0"/>
          <a:ext cx="0" cy="0"/>
          <a:chOff x="0" y="0"/>
          <a:chExt cx="0" cy="0"/>
        </a:xfrm>
      </p:grpSpPr>
      <p:sp>
        <p:nvSpPr>
          <p:cNvPr id="1049410"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411"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364" name=""/>
        <p:cNvGrpSpPr/>
        <p:nvPr/>
      </p:nvGrpSpPr>
      <p:grpSpPr>
        <a:xfrm rot="0">
          <a:off x="0" y="0"/>
          <a:ext cx="0" cy="0"/>
          <a:chOff x="0" y="0"/>
          <a:chExt cx="0" cy="0"/>
        </a:xfrm>
      </p:grpSpPr>
      <p:sp>
        <p:nvSpPr>
          <p:cNvPr id="1049418"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419"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369" name=""/>
        <p:cNvGrpSpPr/>
        <p:nvPr/>
      </p:nvGrpSpPr>
      <p:grpSpPr>
        <a:xfrm rot="0">
          <a:off x="0" y="0"/>
          <a:ext cx="0" cy="0"/>
          <a:chOff x="0" y="0"/>
          <a:chExt cx="0" cy="0"/>
        </a:xfrm>
      </p:grpSpPr>
      <p:sp>
        <p:nvSpPr>
          <p:cNvPr id="1049466"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467"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375" name=""/>
        <p:cNvGrpSpPr/>
        <p:nvPr/>
      </p:nvGrpSpPr>
      <p:grpSpPr>
        <a:xfrm rot="0">
          <a:off x="0" y="0"/>
          <a:ext cx="0" cy="0"/>
          <a:chOff x="0" y="0"/>
          <a:chExt cx="0" cy="0"/>
        </a:xfrm>
      </p:grpSpPr>
      <p:sp>
        <p:nvSpPr>
          <p:cNvPr id="1049495"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496"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382" name=""/>
        <p:cNvGrpSpPr/>
        <p:nvPr/>
      </p:nvGrpSpPr>
      <p:grpSpPr>
        <a:xfrm rot="0">
          <a:off x="0" y="0"/>
          <a:ext cx="0" cy="0"/>
          <a:chOff x="0" y="0"/>
          <a:chExt cx="0" cy="0"/>
        </a:xfrm>
      </p:grpSpPr>
      <p:sp>
        <p:nvSpPr>
          <p:cNvPr id="1049518"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519"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387" name=""/>
        <p:cNvGrpSpPr/>
        <p:nvPr/>
      </p:nvGrpSpPr>
      <p:grpSpPr>
        <a:xfrm rot="0">
          <a:off x="0" y="0"/>
          <a:ext cx="0" cy="0"/>
          <a:chOff x="0" y="0"/>
          <a:chExt cx="0" cy="0"/>
        </a:xfrm>
      </p:grpSpPr>
      <p:sp>
        <p:nvSpPr>
          <p:cNvPr id="1049554"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555"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395" name=""/>
        <p:cNvGrpSpPr/>
        <p:nvPr/>
      </p:nvGrpSpPr>
      <p:grpSpPr>
        <a:xfrm rot="0">
          <a:off x="0" y="0"/>
          <a:ext cx="0" cy="0"/>
          <a:chOff x="0" y="0"/>
          <a:chExt cx="0" cy="0"/>
        </a:xfrm>
      </p:grpSpPr>
      <p:sp>
        <p:nvSpPr>
          <p:cNvPr id="1049610"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611"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426" name=""/>
        <p:cNvGrpSpPr/>
        <p:nvPr/>
      </p:nvGrpSpPr>
      <p:grpSpPr>
        <a:xfrm rot="0">
          <a:off x="0" y="0"/>
          <a:ext cx="0" cy="0"/>
          <a:chOff x="0" y="0"/>
          <a:chExt cx="0" cy="0"/>
        </a:xfrm>
      </p:grpSpPr>
      <p:sp>
        <p:nvSpPr>
          <p:cNvPr id="1049826"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827"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429" name=""/>
        <p:cNvGrpSpPr/>
        <p:nvPr/>
      </p:nvGrpSpPr>
      <p:grpSpPr>
        <a:xfrm rot="0">
          <a:off x="0" y="0"/>
          <a:ext cx="0" cy="0"/>
          <a:chOff x="0" y="0"/>
          <a:chExt cx="0" cy="0"/>
        </a:xfrm>
      </p:grpSpPr>
      <p:sp>
        <p:nvSpPr>
          <p:cNvPr id="1049833"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834"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432" name=""/>
        <p:cNvGrpSpPr/>
        <p:nvPr/>
      </p:nvGrpSpPr>
      <p:grpSpPr>
        <a:xfrm rot="0">
          <a:off x="0" y="0"/>
          <a:ext cx="0" cy="0"/>
          <a:chOff x="0" y="0"/>
          <a:chExt cx="0" cy="0"/>
        </a:xfrm>
      </p:grpSpPr>
      <p:sp>
        <p:nvSpPr>
          <p:cNvPr id="1049840"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9841"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59" name=""/>
        <p:cNvGrpSpPr/>
        <p:nvPr/>
      </p:nvGrpSpPr>
      <p:grpSpPr>
        <a:xfrm rot="0">
          <a:off x="0" y="0"/>
          <a:ext cx="0" cy="0"/>
          <a:chOff x="0" y="0"/>
          <a:chExt cx="0" cy="0"/>
        </a:xfrm>
      </p:grpSpPr>
      <p:sp>
        <p:nvSpPr>
          <p:cNvPr id="1048705"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706"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69" name=""/>
        <p:cNvGrpSpPr/>
        <p:nvPr/>
      </p:nvGrpSpPr>
      <p:grpSpPr>
        <a:xfrm rot="0">
          <a:off x="0" y="0"/>
          <a:ext cx="0" cy="0"/>
          <a:chOff x="0" y="0"/>
          <a:chExt cx="0" cy="0"/>
        </a:xfrm>
      </p:grpSpPr>
      <p:sp>
        <p:nvSpPr>
          <p:cNvPr id="1048762"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763"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72" name=""/>
        <p:cNvGrpSpPr/>
        <p:nvPr/>
      </p:nvGrpSpPr>
      <p:grpSpPr>
        <a:xfrm rot="0">
          <a:off x="0" y="0"/>
          <a:ext cx="0" cy="0"/>
          <a:chOff x="0" y="0"/>
          <a:chExt cx="0" cy="0"/>
        </a:xfrm>
      </p:grpSpPr>
      <p:sp>
        <p:nvSpPr>
          <p:cNvPr id="1048771" name="Rectangle 2"/>
          <p:cNvSpPr/>
          <p:nvPr>
            <p:ph type="sldImg" sz="full" idx="0"/>
          </p:nvPr>
        </p:nvSpPr>
        <p:spPr>
          <a:xfrm rot="0">
            <a:off x="1143000" y="685800"/>
            <a:ext cx="4572000" cy="3429000"/>
          </a:xfrm>
          <a:prstGeom prst="rect"/>
        </p:spPr>
        <p:txBody>
          <a:bodyPr anchor="t" bIns="45720" lIns="91440" rIns="91440" tIns="45720" vert="horz"/>
          <a:p/>
        </p:txBody>
      </p:sp>
      <p:sp>
        <p:nvSpPr>
          <p:cNvPr id="1048772" name="Rectangle 3"/>
          <p:cNvSpPr/>
          <p:nvPr>
            <p:ph type="body" sz="full" idx="1"/>
          </p:nvPr>
        </p:nvSpPr>
        <p:spPr>
          <a:xfrm rot="0">
            <a:off x="914400" y="4343400"/>
            <a:ext cx="5029200" cy="4114800"/>
          </a:xfrm>
          <a:prstGeom prst="rect"/>
          <a:noFill/>
          <a:ln>
            <a:noFill/>
          </a:ln>
        </p:spPr>
        <p:txBody>
          <a:bodyPr anchor="t" bIns="45720" lIns="91440" rIns="91440" tIns="45720" vert="horz"/>
          <a:p>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3" name=""/>
        <p:cNvGrpSpPr/>
        <p:nvPr/>
      </p:nvGrpSpPr>
      <p:grpSpPr>
        <a:xfrm rot="0">
          <a:off x="0" y="0"/>
          <a:ext cx="0" cy="0"/>
          <a:chOff x="0" y="0"/>
          <a:chExt cx="0" cy="0"/>
        </a:xfrm>
      </p:grpSpPr>
      <p:sp>
        <p:nvSpPr>
          <p:cNvPr id="1048583" name="Rectangle 2"/>
          <p:cNvSpPr>
            <a:spLocks noGrp="1" noChangeArrowheads="1"/>
          </p:cNvSpPr>
          <p:nvPr>
            <p:ph type="ctrTitle"/>
          </p:nvPr>
        </p:nvSpPr>
        <p:spPr>
          <a:xfrm>
            <a:off x="685800" y="2130425"/>
            <a:ext cx="7772400" cy="1470025"/>
          </a:xfrm>
        </p:spPr>
        <p:txBody>
          <a:bodyPr/>
          <a:lstStyle>
            <a:lvl1pPr>
              <a:defRPr b="1" sz="3600">
                <a:solidFill>
                  <a:schemeClr val="bg1"/>
                </a:solidFill>
                <a:ea typeface="微软雅黑" charset="0"/>
                <a:cs typeface="微软雅黑" charset="0"/>
                <a:sym typeface="Arial" charset="0"/>
              </a:defRPr>
            </a:lvl1pPr>
          </a:lstStyle>
          <a:p>
            <a:pPr lvl="0"/>
            <a:r>
              <a:rPr altLang="en-US" lang="zh-CN" noProof="0">
                <a:sym typeface="Arial" charset="0"/>
              </a:rPr>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本">
    <p:spTree>
      <p:nvGrpSpPr>
        <p:cNvPr id="443" name=""/>
        <p:cNvGrpSpPr/>
        <p:nvPr/>
      </p:nvGrpSpPr>
      <p:grpSpPr>
        <a:xfrm>
          <a:off x="0" y="0"/>
          <a:ext cx="0" cy="0"/>
          <a:chOff x="0" y="0"/>
          <a:chExt cx="0" cy="0"/>
        </a:xfrm>
      </p:grpSpPr>
      <p:sp>
        <p:nvSpPr>
          <p:cNvPr id="1049867" name="标题 1"/>
          <p:cNvSpPr>
            <a:spLocks noGrp="1"/>
          </p:cNvSpPr>
          <p:nvPr>
            <p:ph type="title"/>
          </p:nvPr>
        </p:nvSpPr>
        <p:spPr/>
        <p:txBody>
          <a:bodyPr/>
          <a:p>
            <a:r>
              <a:rPr altLang="en-US" lang="zh-CN"/>
              <a:t>单击此处编辑母版标题样式</a:t>
            </a:r>
          </a:p>
        </p:txBody>
      </p:sp>
      <p:sp>
        <p:nvSpPr>
          <p:cNvPr id="1049868" name="竖排文本占位符 2"/>
          <p:cNvSpPr>
            <a:spLocks noGrp="1"/>
          </p:cNvSpPr>
          <p:nvPr>
            <p:ph type="body" orient="vert" idx="1"/>
          </p:nvPr>
        </p:nvSpPr>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和文本">
    <p:spTree>
      <p:nvGrpSpPr>
        <p:cNvPr id="444" name=""/>
        <p:cNvGrpSpPr/>
        <p:nvPr/>
      </p:nvGrpSpPr>
      <p:grpSpPr>
        <a:xfrm>
          <a:off x="0" y="0"/>
          <a:ext cx="0" cy="0"/>
          <a:chOff x="0" y="0"/>
          <a:chExt cx="0" cy="0"/>
        </a:xfrm>
      </p:grpSpPr>
      <p:sp>
        <p:nvSpPr>
          <p:cNvPr id="1049869" name="竖排标题 1"/>
          <p:cNvSpPr>
            <a:spLocks noGrp="1"/>
          </p:cNvSpPr>
          <p:nvPr>
            <p:ph type="title" orient="vert"/>
          </p:nvPr>
        </p:nvSpPr>
        <p:spPr>
          <a:xfrm>
            <a:off x="6629400" y="274638"/>
            <a:ext cx="2057400" cy="5851525"/>
          </a:xfrm>
        </p:spPr>
        <p:txBody>
          <a:bodyPr vert="eaVert"/>
          <a:p>
            <a:r>
              <a:rPr altLang="en-US" lang="zh-CN"/>
              <a:t>单击此处编辑母版标题样式</a:t>
            </a:r>
          </a:p>
        </p:txBody>
      </p:sp>
      <p:sp>
        <p:nvSpPr>
          <p:cNvPr id="1049870" name="竖排文本占位符 2"/>
          <p:cNvSpPr>
            <a:spLocks noGrp="1"/>
          </p:cNvSpPr>
          <p:nvPr>
            <p:ph type="body" orient="vert" idx="1"/>
          </p:nvPr>
        </p:nvSpPr>
        <p:spPr>
          <a:xfrm>
            <a:off x="457200" y="274638"/>
            <a:ext cx="6019800" cy="5851525"/>
          </a:xfrm>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130" name=""/>
        <p:cNvGrpSpPr/>
        <p:nvPr/>
      </p:nvGrpSpPr>
      <p:grpSpPr>
        <a:xfrm rot="0">
          <a:off x="0" y="0"/>
          <a:ext cx="0" cy="0"/>
          <a:chOff x="0" y="0"/>
          <a:chExt cx="0" cy="0"/>
        </a:xfrm>
      </p:grpSpPr>
      <p:sp>
        <p:nvSpPr>
          <p:cNvPr id="1048586" name="Line 6"/>
          <p:cNvSpPr/>
          <p:nvPr/>
        </p:nvSpPr>
        <p:spPr>
          <a:xfrm rot="0">
            <a:off x="179387" y="6453187"/>
            <a:ext cx="8785225" cy="0"/>
          </a:xfrm>
          <a:prstGeom prst="line"/>
          <a:noFill/>
          <a:ln w="9525" cap="flat" cmpd="sng">
            <a:solidFill>
              <a:srgbClr val="FFC000">
                <a:alpha val="100000"/>
              </a:srgbClr>
            </a:solidFill>
            <a:prstDash val="solid"/>
            <a:round/>
          </a:ln>
        </p:spPr>
      </p:sp>
      <p:pic>
        <p:nvPicPr>
          <p:cNvPr id="2097153" name="Picture 14" descr="hust"/>
          <p:cNvPicPr>
            <a:picLocks/>
          </p:cNvPicPr>
          <p:nvPr/>
        </p:nvPicPr>
        <p:blipFill>
          <a:blip xmlns:r="http://schemas.openxmlformats.org/officeDocument/2006/relationships" r:embed="rId1">
            <a:clrChange>
              <a:clrFrom>
                <a:srgbClr val="FFFFFF"/>
              </a:clrFrom>
              <a:clrTo>
                <a:srgbClr val="FFFFFF">
                  <a:alpha val="0"/>
                </a:srgbClr>
              </a:clrTo>
            </a:clrChange>
          </a:blip>
          <a:srcRect l="0" t="0" r="0" b="0"/>
          <a:stretch>
            <a:fillRect/>
          </a:stretch>
        </p:blipFill>
        <p:spPr>
          <a:xfrm rot="0">
            <a:off x="284162" y="6486525"/>
            <a:ext cx="439737" cy="314325"/>
          </a:xfrm>
          <a:prstGeom prst="rect"/>
          <a:noFill/>
          <a:ln>
            <a:noFill/>
          </a:ln>
        </p:spPr>
      </p:pic>
      <p:sp>
        <p:nvSpPr>
          <p:cNvPr id="1048587" name="Rectangle 17"/>
          <p:cNvSpPr/>
          <p:nvPr/>
        </p:nvSpPr>
        <p:spPr>
          <a:xfrm rot="0" flipV="1">
            <a:off x="466725" y="981075"/>
            <a:ext cx="6553200" cy="71437"/>
          </a:xfrm>
          <a:prstGeom prst="rect"/>
          <a:gradFill rotWithShape="1">
            <a:gsLst>
              <a:gs pos="0">
                <a:srgbClr val="765E2F">
                  <a:alpha val="100000"/>
                </a:srgbClr>
              </a:gs>
              <a:gs pos="100000">
                <a:srgbClr val="FFCC66">
                  <a:alpha val="100000"/>
                </a:srgbClr>
              </a:gs>
            </a:gsLst>
            <a:lin ang="0" scaled="1"/>
          </a:gradFill>
          <a:ln>
            <a:noFill/>
          </a:ln>
        </p:spPr>
        <p:txBody>
          <a:bodyPr anchor="ctr" bIns="45720" lIns="91440" rIns="91440" tIns="45720" vert="horz" wrap="none"/>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8590"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91" name="页脚占位符 5"/>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
        <p:nvSpPr>
          <p:cNvPr id="1048593" name="内容占位符 2"/>
          <p:cNvSpPr>
            <a:spLocks noGrp="1"/>
          </p:cNvSpPr>
          <p:nvPr>
            <p:ph idx="1"/>
          </p:nvPr>
        </p:nvSpPr>
        <p:spPr>
          <a:xfrm>
            <a:off x="467544" y="1052736"/>
            <a:ext cx="8208912" cy="5256584"/>
          </a:xfrm>
        </p:spPr>
        <p:txBody>
          <a:bodyPr/>
          <a:lstStyle>
            <a:lvl1pPr indent="-342900" marL="342900">
              <a:buFont typeface="Wingdings" charset="2"/>
              <a:buChar char="p"/>
              <a:defRPr>
                <a:solidFill>
                  <a:schemeClr val="accent6">
                    <a:lumMod val="50000"/>
                  </a:schemeClr>
                </a:solidFill>
                <a:latin typeface="微软雅黑"/>
                <a:ea typeface="微软雅黑"/>
                <a:cs typeface="微软雅黑"/>
              </a:defRPr>
            </a:lvl1pPr>
            <a:lvl2pPr>
              <a:defRPr>
                <a:solidFill>
                  <a:schemeClr val="accent6">
                    <a:lumMod val="50000"/>
                  </a:schemeClr>
                </a:solidFill>
                <a:latin typeface="微软雅黑"/>
                <a:ea typeface="微软雅黑"/>
                <a:cs typeface="微软雅黑"/>
              </a:defRPr>
            </a:lvl2pPr>
            <a:lvl3pPr>
              <a:defRPr>
                <a:solidFill>
                  <a:schemeClr val="accent6">
                    <a:lumMod val="50000"/>
                  </a:schemeClr>
                </a:solidFill>
                <a:latin typeface="微软雅黑"/>
                <a:ea typeface="微软雅黑"/>
                <a:cs typeface="微软雅黑"/>
              </a:defRPr>
            </a:lvl3pPr>
            <a:lvl4pPr>
              <a:defRPr>
                <a:solidFill>
                  <a:schemeClr val="accent6">
                    <a:lumMod val="50000"/>
                  </a:schemeClr>
                </a:solidFill>
                <a:latin typeface="微软雅黑"/>
                <a:ea typeface="微软雅黑"/>
                <a:cs typeface="微软雅黑"/>
              </a:defRPr>
            </a:lvl4pPr>
            <a:lvl5pPr>
              <a:defRPr>
                <a:solidFill>
                  <a:schemeClr val="accent6">
                    <a:lumMod val="50000"/>
                  </a:schemeClr>
                </a:solidFill>
                <a:latin typeface="微软雅黑"/>
                <a:ea typeface="微软雅黑"/>
                <a:cs typeface="微软雅黑"/>
              </a:defRPr>
            </a:lvl5pPr>
          </a:lstStyle>
          <a:p>
            <a:pPr lvl="0"/>
            <a:r>
              <a:rPr altLang="en-US" dirty="0" lang="zh-CN"/>
              <a:t>单击此处编辑母版文本样式</a:t>
            </a:r>
          </a:p>
          <a:p>
            <a:pPr lvl="1"/>
            <a:r>
              <a:rPr altLang="en-US" dirty="0" lang="zh-CN"/>
              <a:t>二级</a:t>
            </a:r>
          </a:p>
          <a:p>
            <a:pPr lvl="2"/>
            <a:r>
              <a:rPr altLang="en-US" dirty="0" lang="zh-CN"/>
              <a:t>三级</a:t>
            </a:r>
          </a:p>
          <a:p>
            <a:pPr lvl="3"/>
            <a:r>
              <a:rPr altLang="en-US" dirty="0" lang="zh-CN"/>
              <a:t>四级</a:t>
            </a:r>
          </a:p>
          <a:p>
            <a:pPr lvl="4"/>
            <a:r>
              <a:rPr altLang="en-US" dirty="0" lang="zh-CN"/>
              <a:t>五级</a:t>
            </a:r>
          </a:p>
        </p:txBody>
      </p:sp>
      <p:sp>
        <p:nvSpPr>
          <p:cNvPr id="1048592" name="标题 1"/>
          <p:cNvSpPr>
            <a:spLocks noGrp="1"/>
          </p:cNvSpPr>
          <p:nvPr>
            <p:ph type="title"/>
          </p:nvPr>
        </p:nvSpPr>
        <p:spPr>
          <a:xfrm>
            <a:off x="467544" y="274638"/>
            <a:ext cx="8208912" cy="706090"/>
          </a:xfrm>
        </p:spPr>
        <p:txBody>
          <a:bodyPr/>
          <a:lstStyle>
            <a:lvl1pPr algn="l">
              <a:defRPr b="1" sz="3600">
                <a:solidFill>
                  <a:schemeClr val="accent6">
                    <a:lumMod val="75000"/>
                  </a:schemeClr>
                </a:solidFill>
                <a:latin typeface="微软雅黑"/>
                <a:ea typeface="微软雅黑"/>
                <a:cs typeface="微软雅黑"/>
              </a:defRPr>
            </a:lvl1pPr>
          </a:lstStyle>
          <a:p>
            <a:r>
              <a:rPr altLang="en-US" dirty="0" lang="zh-CN"/>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436" name=""/>
        <p:cNvGrpSpPr/>
        <p:nvPr/>
      </p:nvGrpSpPr>
      <p:grpSpPr>
        <a:xfrm>
          <a:off x="0" y="0"/>
          <a:ext cx="0" cy="0"/>
          <a:chOff x="0" y="0"/>
          <a:chExt cx="0" cy="0"/>
        </a:xfrm>
      </p:grpSpPr>
      <p:sp>
        <p:nvSpPr>
          <p:cNvPr id="1049850" name="标题 1"/>
          <p:cNvSpPr>
            <a:spLocks noGrp="1"/>
          </p:cNvSpPr>
          <p:nvPr>
            <p:ph type="title"/>
          </p:nvPr>
        </p:nvSpPr>
        <p:spPr>
          <a:xfrm>
            <a:off x="722313" y="4406900"/>
            <a:ext cx="7772400" cy="1362075"/>
          </a:xfrm>
        </p:spPr>
        <p:txBody>
          <a:bodyPr anchor="t"/>
          <a:lstStyle>
            <a:lvl1pPr algn="l">
              <a:defRPr b="1" cap="all" sz="4000"/>
            </a:lvl1pPr>
          </a:lstStyle>
          <a:p>
            <a:r>
              <a:rPr altLang="en-US" lang="zh-CN"/>
              <a:t>单击此处编辑母版标题样式</a:t>
            </a:r>
          </a:p>
        </p:txBody>
      </p:sp>
      <p:sp>
        <p:nvSpPr>
          <p:cNvPr id="1049851" name="文本占位符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altLang="en-US" lang="zh-CN"/>
              <a:t>单击此处编辑母版文本样式</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项内容">
    <p:spTree>
      <p:nvGrpSpPr>
        <p:cNvPr id="437" name=""/>
        <p:cNvGrpSpPr/>
        <p:nvPr/>
      </p:nvGrpSpPr>
      <p:grpSpPr>
        <a:xfrm>
          <a:off x="0" y="0"/>
          <a:ext cx="0" cy="0"/>
          <a:chOff x="0" y="0"/>
          <a:chExt cx="0" cy="0"/>
        </a:xfrm>
      </p:grpSpPr>
      <p:sp>
        <p:nvSpPr>
          <p:cNvPr id="1049852" name="标题 1"/>
          <p:cNvSpPr>
            <a:spLocks noGrp="1"/>
          </p:cNvSpPr>
          <p:nvPr>
            <p:ph type="title"/>
          </p:nvPr>
        </p:nvSpPr>
        <p:spPr/>
        <p:txBody>
          <a:bodyPr/>
          <a:p>
            <a:r>
              <a:rPr altLang="en-US" lang="zh-CN"/>
              <a:t>单击此处编辑母版标题样式</a:t>
            </a:r>
          </a:p>
        </p:txBody>
      </p:sp>
      <p:sp>
        <p:nvSpPr>
          <p:cNvPr id="104985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85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438" name=""/>
        <p:cNvGrpSpPr/>
        <p:nvPr/>
      </p:nvGrpSpPr>
      <p:grpSpPr>
        <a:xfrm>
          <a:off x="0" y="0"/>
          <a:ext cx="0" cy="0"/>
          <a:chOff x="0" y="0"/>
          <a:chExt cx="0" cy="0"/>
        </a:xfrm>
      </p:grpSpPr>
      <p:sp>
        <p:nvSpPr>
          <p:cNvPr id="1049855" name="标题 1"/>
          <p:cNvSpPr>
            <a:spLocks noGrp="1"/>
          </p:cNvSpPr>
          <p:nvPr>
            <p:ph type="title"/>
          </p:nvPr>
        </p:nvSpPr>
        <p:spPr/>
        <p:txBody>
          <a:bodyPr/>
          <a:p>
            <a:r>
              <a:rPr altLang="en-US" lang="zh-CN"/>
              <a:t>单击此处编辑母版标题样式</a:t>
            </a:r>
          </a:p>
        </p:txBody>
      </p:sp>
      <p:sp>
        <p:nvSpPr>
          <p:cNvPr id="1049856" name="文本占位符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857"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858" name="文本占位符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859"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439" name=""/>
        <p:cNvGrpSpPr/>
        <p:nvPr/>
      </p:nvGrpSpPr>
      <p:grpSpPr>
        <a:xfrm>
          <a:off x="0" y="0"/>
          <a:ext cx="0" cy="0"/>
          <a:chOff x="0" y="0"/>
          <a:chExt cx="0" cy="0"/>
        </a:xfrm>
      </p:grpSpPr>
      <p:sp>
        <p:nvSpPr>
          <p:cNvPr id="1049860" name="标题 1"/>
          <p:cNvSpPr>
            <a:spLocks noGrp="1"/>
          </p:cNvSpPr>
          <p:nvPr>
            <p:ph type="title"/>
          </p:nvPr>
        </p:nvSpPr>
        <p:spPr/>
        <p:txBody>
          <a:bodyPr/>
          <a:p>
            <a:r>
              <a:rPr altLang="en-US" lang="zh-CN"/>
              <a:t>单击此处编辑母版标题样式</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440" name=""/>
        <p:cNvGrpSpPr/>
        <p:nvPr/>
      </p:nvGrpSpPr>
      <p:grpSpPr>
        <a:xfrm>
          <a:off x="0" y="0"/>
          <a:ext cx="0" cy="0"/>
          <a:chOff x="0" y="0"/>
          <a:chExt cx="0" cy="0"/>
        </a:xfrm>
      </p:grpSpPr>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441" name=""/>
        <p:cNvGrpSpPr/>
        <p:nvPr/>
      </p:nvGrpSpPr>
      <p:grpSpPr>
        <a:xfrm>
          <a:off x="0" y="0"/>
          <a:ext cx="0" cy="0"/>
          <a:chOff x="0" y="0"/>
          <a:chExt cx="0" cy="0"/>
        </a:xfrm>
      </p:grpSpPr>
      <p:sp>
        <p:nvSpPr>
          <p:cNvPr id="1049861" name="标题 1"/>
          <p:cNvSpPr>
            <a:spLocks noGrp="1"/>
          </p:cNvSpPr>
          <p:nvPr>
            <p:ph type="title"/>
          </p:nvPr>
        </p:nvSpPr>
        <p:spPr>
          <a:xfrm>
            <a:off x="457200" y="273050"/>
            <a:ext cx="3008313" cy="1162050"/>
          </a:xfrm>
        </p:spPr>
        <p:txBody>
          <a:bodyPr anchor="b"/>
          <a:lstStyle>
            <a:lvl1pPr algn="l">
              <a:defRPr b="1" sz="2000"/>
            </a:lvl1pPr>
          </a:lstStyle>
          <a:p>
            <a:r>
              <a:rPr altLang="en-US" lang="zh-CN"/>
              <a:t>单击此处编辑母版标题样式</a:t>
            </a:r>
          </a:p>
        </p:txBody>
      </p:sp>
      <p:sp>
        <p:nvSpPr>
          <p:cNvPr id="1049862"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863" name="文本占位符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442" name=""/>
        <p:cNvGrpSpPr/>
        <p:nvPr/>
      </p:nvGrpSpPr>
      <p:grpSpPr>
        <a:xfrm>
          <a:off x="0" y="0"/>
          <a:ext cx="0" cy="0"/>
          <a:chOff x="0" y="0"/>
          <a:chExt cx="0" cy="0"/>
        </a:xfrm>
      </p:grpSpPr>
      <p:sp>
        <p:nvSpPr>
          <p:cNvPr id="1049864" name="标题 1"/>
          <p:cNvSpPr>
            <a:spLocks noGrp="1"/>
          </p:cNvSpPr>
          <p:nvPr>
            <p:ph type="title"/>
          </p:nvPr>
        </p:nvSpPr>
        <p:spPr>
          <a:xfrm>
            <a:off x="1792288" y="4800600"/>
            <a:ext cx="5486400" cy="566738"/>
          </a:xfrm>
        </p:spPr>
        <p:txBody>
          <a:bodyPr anchor="b"/>
          <a:lstStyle>
            <a:lvl1pPr algn="l">
              <a:defRPr b="1" sz="2000"/>
            </a:lvl1pPr>
          </a:lstStyle>
          <a:p>
            <a:r>
              <a:rPr altLang="en-US" lang="zh-CN"/>
              <a:t>单击此处编辑母版标题样式</a:t>
            </a:r>
          </a:p>
        </p:txBody>
      </p:sp>
      <p:sp>
        <p:nvSpPr>
          <p:cNvPr id="1049865" name="图片占位符 2"/>
          <p:cNvSpPr>
            <a:spLocks noGrp="1"/>
          </p:cNvSpPr>
          <p:nvPr>
            <p:ph type="pic" idx="1"/>
          </p:nvPr>
        </p:nvSpPr>
        <p:spPr>
          <a:xfrm>
            <a:off x="1792288" y="612775"/>
            <a:ext cx="5486400" cy="4114800"/>
          </a:xfrm>
        </p:spPr>
        <p:txBody>
          <a:bodyPr anchor="t" anchorCtr="0" bIns="45720" compatLnSpc="1" lIns="91440" numCol="1" rIns="91440" tIns="45720" vert="horz" wrap="square">
            <a:prstTxWarp prst="textNoShape"/>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0" fontAlgn="base" hangingPunct="0" indent="0" latinLnBrk="0" lvl="0" marL="0" marR="0" rtl="0">
              <a:lnSpc>
                <a:spcPct val="100000"/>
              </a:lnSpc>
              <a:spcBef>
                <a:spcPct val="20000"/>
              </a:spcBef>
              <a:spcAft>
                <a:spcPct val="0"/>
              </a:spcAft>
              <a:buClrTx/>
              <a:buSzTx/>
              <a:buFontTx/>
              <a:buNone/>
            </a:pPr>
            <a:endParaRPr altLang="en-US" baseline="0" b="0" cap="none" sz="3200" i="0" kern="0" kumimoji="1" lang="zh-CN" noProof="0" normalizeH="0" spc="0" strike="noStrike" u="none">
              <a:ln>
                <a:noFill/>
              </a:ln>
              <a:solidFill>
                <a:schemeClr val="tx1"/>
              </a:solidFill>
              <a:effectLst/>
              <a:uLnTx/>
              <a:uFillTx/>
              <a:latin typeface="+mn-lt"/>
              <a:ea typeface="+mn-ea"/>
              <a:cs typeface="+mn-cs"/>
            </a:endParaRPr>
          </a:p>
        </p:txBody>
      </p:sp>
      <p:sp>
        <p:nvSpPr>
          <p:cNvPr id="1049866" name="文本占位符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3.jpeg"/><Relationship Id="rId13" Type="http://schemas.openxmlformats.org/officeDocument/2006/relationships/image" Target="../media/image2.jpe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blipFill rotWithShape="0">
          <a:blip xmlns:r="http://schemas.openxmlformats.org/officeDocument/2006/relationships" r:embed="rId12">
            <a:alphaModFix amt="100000"/>
          </a:blip>
          <a:srcRect/>
          <a:stretch>
            <a:fillRect/>
          </a:stretch>
        </a:blipFill>
      </p:bgPr>
    </p:bg>
    <p:spTree>
      <p:nvGrpSpPr>
        <p:cNvPr id="22" name=""/>
        <p:cNvGrpSpPr/>
        <p:nvPr/>
      </p:nvGrpSpPr>
      <p:grpSpPr>
        <a:xfrm rot="0">
          <a:off x="0" y="0"/>
          <a:ext cx="0" cy="0"/>
          <a:chOff x="0" y="0"/>
          <a:chExt cx="0" cy="0"/>
        </a:xfrm>
      </p:grpSpPr>
      <p:sp>
        <p:nvSpPr>
          <p:cNvPr id="1048576" name="Rectangle 2"/>
          <p:cNvSpPr/>
          <p:nvPr>
            <p:ph type="title" sz="full" idx="0"/>
          </p:nvPr>
        </p:nvSpPr>
        <p:spPr>
          <a:xfrm rot="0">
            <a:off x="457200" y="274637"/>
            <a:ext cx="8229600" cy="1143000"/>
          </a:xfrm>
          <a:prstGeom prst="rect"/>
          <a:noFill/>
          <a:ln>
            <a:noFill/>
          </a:ln>
        </p:spPr>
        <p:txBody>
          <a:bodyPr anchor="ctr" bIns="45720" lIns="91440" rIns="91440" tIns="45720" vert="horz"/>
          <a:p>
            <a:pPr lvl="0"/>
            <a:r>
              <a:rPr altLang="en-US" lang="zh-CN"/>
              <a:t>单击此处编辑母版标题样式</a:t>
            </a:r>
          </a:p>
        </p:txBody>
      </p:sp>
      <p:sp>
        <p:nvSpPr>
          <p:cNvPr id="1048577" name="Rectangle 3"/>
          <p:cNvSpPr/>
          <p:nvPr>
            <p:ph type="body" sz="full" idx="1"/>
          </p:nvPr>
        </p:nvSpPr>
        <p:spPr>
          <a:xfrm rot="0">
            <a:off x="457200" y="1600200"/>
            <a:ext cx="8229600" cy="478155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79" name="Line 6"/>
          <p:cNvSpPr/>
          <p:nvPr/>
        </p:nvSpPr>
        <p:spPr>
          <a:xfrm rot="0">
            <a:off x="179387" y="6453187"/>
            <a:ext cx="8785225" cy="0"/>
          </a:xfrm>
          <a:prstGeom prst="line"/>
          <a:noFill/>
          <a:ln w="9525" cap="flat" cmpd="sng">
            <a:solidFill>
              <a:srgbClr val="FFC000">
                <a:alpha val="100000"/>
              </a:srgbClr>
            </a:solidFill>
            <a:prstDash val="solid"/>
            <a:round/>
          </a:ln>
        </p:spPr>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pic>
        <p:nvPicPr>
          <p:cNvPr id="2097152" name="Picture 14" descr="hust"/>
          <p:cNvPicPr>
            <a:picLocks/>
          </p:cNvPicPr>
          <p:nvPr/>
        </p:nvPicPr>
        <p:blipFill>
          <a:blip xmlns:r="http://schemas.openxmlformats.org/officeDocument/2006/relationships" r:embed="rId13">
            <a:clrChange>
              <a:clrFrom>
                <a:srgbClr val="FFFFFF"/>
              </a:clrFrom>
              <a:clrTo>
                <a:srgbClr val="FFFFFF">
                  <a:alpha val="0"/>
                </a:srgbClr>
              </a:clrTo>
            </a:clrChange>
          </a:blip>
          <a:srcRect l="0" t="0" r="0" b="0"/>
          <a:stretch>
            <a:fillRect/>
          </a:stretch>
        </p:blipFill>
        <p:spPr>
          <a:xfrm rot="0">
            <a:off x="284162" y="6486525"/>
            <a:ext cx="439737" cy="314325"/>
          </a:xfrm>
          <a:prstGeom prst="rect"/>
          <a:noFill/>
          <a:ln>
            <a:noFill/>
          </a:ln>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1" hdr="0" sldNum="1"/>
  <p:txStyles>
    <p:titleStyle>
      <a:lvl1pPr algn="ctr" eaLnBrk="0" fontAlgn="base" hangingPunct="0" rtl="0">
        <a:spcBef>
          <a:spcPct val="0"/>
        </a:spcBef>
        <a:spcAft>
          <a:spcPct val="0"/>
        </a:spcAft>
        <a:defRPr sz="4400" kumimoji="1">
          <a:solidFill>
            <a:schemeClr val="tx2"/>
          </a:solidFill>
          <a:latin typeface="+mj-lt"/>
          <a:ea typeface="+mj-ea"/>
          <a:cs typeface="+mj-cs"/>
        </a:defRPr>
      </a:lvl1pPr>
      <a:lvl2pPr algn="ctr" eaLnBrk="0" fontAlgn="base" hangingPunct="0" rtl="0">
        <a:spcBef>
          <a:spcPct val="0"/>
        </a:spcBef>
        <a:spcAft>
          <a:spcPct val="0"/>
        </a:spcAft>
        <a:defRPr sz="4400" kumimoji="1">
          <a:solidFill>
            <a:schemeClr val="tx2"/>
          </a:solidFill>
          <a:latin typeface="Arial" charset="0"/>
          <a:ea typeface="宋体" charset="0"/>
          <a:cs typeface="宋体" charset="0"/>
        </a:defRPr>
      </a:lvl2pPr>
      <a:lvl3pPr algn="ctr" eaLnBrk="0" fontAlgn="base" hangingPunct="0" rtl="0">
        <a:spcBef>
          <a:spcPct val="0"/>
        </a:spcBef>
        <a:spcAft>
          <a:spcPct val="0"/>
        </a:spcAft>
        <a:defRPr sz="4400" kumimoji="1">
          <a:solidFill>
            <a:schemeClr val="tx2"/>
          </a:solidFill>
          <a:latin typeface="Arial" charset="0"/>
          <a:ea typeface="宋体" charset="0"/>
          <a:cs typeface="宋体" charset="0"/>
        </a:defRPr>
      </a:lvl3pPr>
      <a:lvl4pPr algn="ctr" eaLnBrk="0" fontAlgn="base" hangingPunct="0" rtl="0">
        <a:spcBef>
          <a:spcPct val="0"/>
        </a:spcBef>
        <a:spcAft>
          <a:spcPct val="0"/>
        </a:spcAft>
        <a:defRPr sz="4400" kumimoji="1">
          <a:solidFill>
            <a:schemeClr val="tx2"/>
          </a:solidFill>
          <a:latin typeface="Arial" charset="0"/>
          <a:ea typeface="宋体" charset="0"/>
          <a:cs typeface="宋体" charset="0"/>
        </a:defRPr>
      </a:lvl4pPr>
      <a:lvl5pPr algn="ctr" eaLnBrk="0" fontAlgn="base" hangingPunct="0" rtl="0">
        <a:spcBef>
          <a:spcPct val="0"/>
        </a:spcBef>
        <a:spcAft>
          <a:spcPct val="0"/>
        </a:spcAft>
        <a:defRPr sz="4400" kumimoji="1">
          <a:solidFill>
            <a:schemeClr val="tx2"/>
          </a:solidFill>
          <a:latin typeface="Arial" charset="0"/>
          <a:ea typeface="宋体" charset="0"/>
          <a:cs typeface="宋体" charset="0"/>
        </a:defRPr>
      </a:lvl5pPr>
      <a:lvl6pPr algn="ctr" fontAlgn="base" marL="457200" rtl="0">
        <a:spcBef>
          <a:spcPct val="0"/>
        </a:spcBef>
        <a:spcAft>
          <a:spcPct val="0"/>
        </a:spcAft>
        <a:defRPr sz="4400">
          <a:solidFill>
            <a:schemeClr val="tx2"/>
          </a:solidFill>
          <a:latin typeface="Arial" charset="0"/>
          <a:ea typeface="宋体" charset="0"/>
          <a:cs typeface="宋体" charset="0"/>
        </a:defRPr>
      </a:lvl6pPr>
      <a:lvl7pPr algn="ctr" fontAlgn="base" marL="914400" rtl="0">
        <a:spcBef>
          <a:spcPct val="0"/>
        </a:spcBef>
        <a:spcAft>
          <a:spcPct val="0"/>
        </a:spcAft>
        <a:defRPr sz="4400">
          <a:solidFill>
            <a:schemeClr val="tx2"/>
          </a:solidFill>
          <a:latin typeface="Arial" charset="0"/>
          <a:ea typeface="宋体" charset="0"/>
          <a:cs typeface="宋体" charset="0"/>
        </a:defRPr>
      </a:lvl7pPr>
      <a:lvl8pPr algn="ctr" fontAlgn="base" marL="1371600" rtl="0">
        <a:spcBef>
          <a:spcPct val="0"/>
        </a:spcBef>
        <a:spcAft>
          <a:spcPct val="0"/>
        </a:spcAft>
        <a:defRPr sz="4400">
          <a:solidFill>
            <a:schemeClr val="tx2"/>
          </a:solidFill>
          <a:latin typeface="Arial" charset="0"/>
          <a:ea typeface="宋体" charset="0"/>
          <a:cs typeface="宋体" charset="0"/>
        </a:defRPr>
      </a:lvl8pPr>
      <a:lvl9pPr algn="ctr" fontAlgn="base" marL="1828800" rtl="0">
        <a:spcBef>
          <a:spcPct val="0"/>
        </a:spcBef>
        <a:spcAft>
          <a:spcPct val="0"/>
        </a:spcAft>
        <a:defRPr sz="4400">
          <a:solidFill>
            <a:schemeClr val="tx2"/>
          </a:solidFill>
          <a:latin typeface="Arial" charset="0"/>
          <a:ea typeface="宋体" charset="0"/>
          <a:cs typeface="宋体" charset="0"/>
        </a:defRPr>
      </a:lvl9pPr>
    </p:titleStyle>
    <p:bodyStyle>
      <a:lvl1pPr algn="l" eaLnBrk="0" fontAlgn="base" hangingPunct="0" indent="-342900" marL="342900" rtl="0">
        <a:spcBef>
          <a:spcPct val="20000"/>
        </a:spcBef>
        <a:spcAft>
          <a:spcPct val="0"/>
        </a:spcAft>
        <a:buChar char="•"/>
        <a:defRPr sz="3200" kumimoji="1">
          <a:solidFill>
            <a:schemeClr val="tx1"/>
          </a:solidFill>
          <a:latin typeface="+mn-lt"/>
          <a:ea typeface="+mn-ea"/>
          <a:cs typeface="+mn-cs"/>
        </a:defRPr>
      </a:lvl1pPr>
      <a:lvl2pPr algn="l" eaLnBrk="0" fontAlgn="base" hangingPunct="0" indent="-285750" marL="742950" rtl="0">
        <a:spcBef>
          <a:spcPct val="20000"/>
        </a:spcBef>
        <a:spcAft>
          <a:spcPct val="0"/>
        </a:spcAft>
        <a:buChar char="–"/>
        <a:defRPr sz="2800" kumimoji="1">
          <a:solidFill>
            <a:schemeClr val="tx1"/>
          </a:solidFill>
          <a:latin typeface="+mn-lt"/>
          <a:ea typeface="+mn-ea"/>
        </a:defRPr>
      </a:lvl2pPr>
      <a:lvl3pPr algn="l" eaLnBrk="0" fontAlgn="base" hangingPunct="0" indent="-228600" marL="1143000" rtl="0">
        <a:spcBef>
          <a:spcPct val="20000"/>
        </a:spcBef>
        <a:spcAft>
          <a:spcPct val="0"/>
        </a:spcAft>
        <a:buChar char="•"/>
        <a:defRPr sz="2400" kumimoji="1">
          <a:solidFill>
            <a:schemeClr val="tx1"/>
          </a:solidFill>
          <a:latin typeface="+mn-lt"/>
          <a:ea typeface="+mn-ea"/>
        </a:defRPr>
      </a:lvl3pPr>
      <a:lvl4pPr algn="l" eaLnBrk="0" fontAlgn="base" hangingPunct="0" indent="-228600" marL="1600200" rtl="0">
        <a:spcBef>
          <a:spcPct val="20000"/>
        </a:spcBef>
        <a:spcAft>
          <a:spcPct val="0"/>
        </a:spcAft>
        <a:buChar char="–"/>
        <a:defRPr sz="2000" kumimoji="1">
          <a:solidFill>
            <a:schemeClr val="tx1"/>
          </a:solidFill>
          <a:latin typeface="+mn-lt"/>
          <a:ea typeface="+mn-ea"/>
        </a:defRPr>
      </a:lvl4pPr>
      <a:lvl5pPr algn="l" eaLnBrk="0" fontAlgn="base" hangingPunct="0" indent="-228600" marL="2057400" rtl="0">
        <a:spcBef>
          <a:spcPct val="20000"/>
        </a:spcBef>
        <a:spcAft>
          <a:spcPct val="0"/>
        </a:spcAft>
        <a:buChar char="»"/>
        <a:defRPr sz="2000" kumimoji="1">
          <a:solidFill>
            <a:schemeClr val="tx1"/>
          </a:solidFill>
          <a:latin typeface="+mn-lt"/>
          <a:ea typeface="+mn-ea"/>
        </a:defRPr>
      </a:lvl5pPr>
      <a:lvl6pPr algn="l" fontAlgn="base" indent="-228600" marL="2514600" rtl="0">
        <a:spcBef>
          <a:spcPct val="20000"/>
        </a:spcBef>
        <a:spcAft>
          <a:spcPct val="0"/>
        </a:spcAft>
        <a:buChar char="»"/>
        <a:defRPr sz="2000">
          <a:solidFill>
            <a:schemeClr val="tx1"/>
          </a:solidFill>
          <a:latin typeface="+mn-lt"/>
          <a:ea typeface="+mn-ea"/>
        </a:defRPr>
      </a:lvl6pPr>
      <a:lvl7pPr algn="l" fontAlgn="base" indent="-228600" marL="2971800" rtl="0">
        <a:spcBef>
          <a:spcPct val="20000"/>
        </a:spcBef>
        <a:spcAft>
          <a:spcPct val="0"/>
        </a:spcAft>
        <a:buChar char="»"/>
        <a:defRPr sz="2000">
          <a:solidFill>
            <a:schemeClr val="tx1"/>
          </a:solidFill>
          <a:latin typeface="+mn-lt"/>
          <a:ea typeface="+mn-ea"/>
        </a:defRPr>
      </a:lvl7pPr>
      <a:lvl8pPr algn="l" fontAlgn="base" indent="-228600" marL="3429000" rtl="0">
        <a:spcBef>
          <a:spcPct val="20000"/>
        </a:spcBef>
        <a:spcAft>
          <a:spcPct val="0"/>
        </a:spcAft>
        <a:buChar char="»"/>
        <a:defRPr sz="2000">
          <a:solidFill>
            <a:schemeClr val="tx1"/>
          </a:solidFill>
          <a:latin typeface="+mn-lt"/>
          <a:ea typeface="+mn-ea"/>
        </a:defRPr>
      </a:lvl8pPr>
      <a:lvl9pPr algn="l" fontAlgn="base" indent="-228600" marL="3886200" rtl="0">
        <a:spcBef>
          <a:spcPct val="20000"/>
        </a:spcBef>
        <a:spcAft>
          <a:spcPct val="0"/>
        </a:spcAft>
        <a:buChar char="»"/>
        <a:defRPr sz="2000">
          <a:solidFill>
            <a:schemeClr val="tx1"/>
          </a:solidFill>
          <a:latin typeface="+mn-lt"/>
          <a:ea typeface="+mn-ea"/>
        </a:defRPr>
      </a:lvl9pPr>
    </p:bodyStyle>
    <p:otherStyle>
      <a:defPPr>
        <a:defRPr lang="zh-CN"/>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image" Target="../media/image89.jpeg"/><Relationship Id="rId2" Type="http://schemas.openxmlformats.org/officeDocument/2006/relationships/image" Target="../media/image90.jpeg"/><Relationship Id="rId3"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oleObject" Target="../embeddings/oleObject39.bin"/><Relationship Id="rId2" Type="http://schemas.openxmlformats.org/officeDocument/2006/relationships/image" Target="../media/image91.png"/><Relationship Id="rId3" Type="http://schemas.openxmlformats.org/officeDocument/2006/relationships/oleObject" Target="../embeddings/oleObject40.bin"/><Relationship Id="rId4" Type="http://schemas.openxmlformats.org/officeDocument/2006/relationships/image" Target="../media/image92.png"/><Relationship Id="rId5" Type="http://schemas.openxmlformats.org/officeDocument/2006/relationships/oleObject" Target="../embeddings/oleObject41.bin"/><Relationship Id="rId6" Type="http://schemas.openxmlformats.org/officeDocument/2006/relationships/image" Target="../media/image93.png"/><Relationship Id="rId7"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image" Target="../media/image95.jpeg"/><Relationship Id="rId2" Type="http://schemas.openxmlformats.org/officeDocument/2006/relationships/audio" Target="../media/media2.wav"/><Relationship Id="rId3" Type="http://schemas.openxmlformats.org/officeDocument/2006/relationships/slideLayout" Target="../slideLayouts/slideLayout2.xml"/><Relationship Id="rId4" Type="http://schemas.openxmlformats.org/officeDocument/2006/relationships/notesSlide" Target="../notesSlides/notesSlide67.xml"/></Relationships>
</file>

<file path=ppt/slides/_rels/slide109.xml.rels><?xml version="1.0" encoding="UTF-8" standalone="yes"?>
<Relationships xmlns="http://schemas.openxmlformats.org/package/2006/relationships"><Relationship Id="rId1" Type="http://schemas.openxmlformats.org/officeDocument/2006/relationships/image" Target="../media/image96.jpeg"/><Relationship Id="rId2" Type="http://schemas.openxmlformats.org/officeDocument/2006/relationships/audio" Target="../media/media2.wav"/><Relationship Id="rId3" Type="http://schemas.openxmlformats.org/officeDocument/2006/relationships/slideLayout" Target="../slideLayouts/slideLayout2.xml"/><Relationship Id="rId4"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image" Target="../media/image97.jpeg"/><Relationship Id="rId2" Type="http://schemas.openxmlformats.org/officeDocument/2006/relationships/audio" Target="../media/media2.wav"/><Relationship Id="rId3" Type="http://schemas.openxmlformats.org/officeDocument/2006/relationships/slideLayout" Target="../slideLayouts/slideLayout2.xml"/><Relationship Id="rId4" Type="http://schemas.openxmlformats.org/officeDocument/2006/relationships/notesSlide" Target="../notesSlides/notesSlide69.xml"/></Relationships>
</file>

<file path=ppt/slides/_rels/slide111.xml.rels><?xml version="1.0" encoding="UTF-8" standalone="yes"?>
<Relationships xmlns="http://schemas.openxmlformats.org/package/2006/relationships"><Relationship Id="rId1" Type="http://schemas.openxmlformats.org/officeDocument/2006/relationships/image" Target="../media/image98.jpeg"/><Relationship Id="rId2" Type="http://schemas.openxmlformats.org/officeDocument/2006/relationships/image" Target="../media/image99.jpeg"/><Relationship Id="rId3"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image" Target="../media/image100.wmf"/><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image" Target="../media/image101.gif"/><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2.xml"/><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oleObject" Target="../embeddings/oleObject0.bin"/><Relationship Id="rId2" Type="http://schemas.openxmlformats.org/officeDocument/2006/relationships/image" Target="../media/image20.wmf"/><Relationship Id="rId3" Type="http://schemas.openxmlformats.org/officeDocument/2006/relationships/image" Target="../media/image19.png"/><Relationship Id="rId4" Type="http://schemas.openxmlformats.org/officeDocument/2006/relationships/slideLayout" Target="../slideLayouts/slideLayout2.xml"/><Relationship Id="rId5"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1.png"/><Relationship Id="rId3" Type="http://schemas.openxmlformats.org/officeDocument/2006/relationships/slideLayout" Target="../slideLayouts/slideLayout2.xml"/><Relationship Id="rId4"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oleObject" Target="../embeddings/oleObject2.bin"/><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oleObject" Target="../embeddings/oleObject3.bin"/><Relationship Id="rId2" Type="http://schemas.openxmlformats.org/officeDocument/2006/relationships/image" Target="../media/image23.png"/><Relationship Id="rId3" Type="http://schemas.openxmlformats.org/officeDocument/2006/relationships/slideLayout" Target="../slideLayouts/slideLayout2.xml"/><Relationship Id="rId4"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25.jpeg"/><Relationship Id="rId2" Type="http://schemas.openxmlformats.org/officeDocument/2006/relationships/audio" Target="../media/media2.wav"/><Relationship Id="rId3"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image" Target="../media/image26.jpeg"/><Relationship Id="rId2" Type="http://schemas.openxmlformats.org/officeDocument/2006/relationships/audio" Target="../media/media2.wav"/><Relationship Id="rId3"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audio" Target="../media/media2.wav"/><Relationship Id="rId3"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audio" Target="../media/media2.wav"/><Relationship Id="rId3"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xml"/><Relationship Id="rId3"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oleObject" Target="../embeddings/oleObject4.bin"/><Relationship Id="rId2" Type="http://schemas.openxmlformats.org/officeDocument/2006/relationships/image" Target="../media/image32.png"/><Relationship Id="rId3" Type="http://schemas.openxmlformats.org/officeDocument/2006/relationships/slideLayout" Target="../slideLayouts/slideLayout2.xml"/><Relationship Id="rId4"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oleObject" Target="../embeddings/oleObject5.bin"/><Relationship Id="rId2" Type="http://schemas.openxmlformats.org/officeDocument/2006/relationships/image" Target="../media/image33.wmf"/><Relationship Id="rId3" Type="http://schemas.openxmlformats.org/officeDocument/2006/relationships/image" Target="../media/image34.png"/><Relationship Id="rId4" Type="http://schemas.openxmlformats.org/officeDocument/2006/relationships/slideLayout" Target="../slideLayouts/slideLayout2.xml"/><Relationship Id="rId5"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audio" Target="../media/media1.wav"/><Relationship Id="rId3" Type="http://schemas.openxmlformats.org/officeDocument/2006/relationships/slideLayout" Target="../slideLayouts/slideLayout2.xml"/><Relationship Id="rId4"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audio" Target="../media/media1.wav"/><Relationship Id="rId3" Type="http://schemas.openxmlformats.org/officeDocument/2006/relationships/slideLayout" Target="../slideLayouts/slideLayout2.xml"/><Relationship Id="rId4"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audio" Target="../media/media1.wav"/><Relationship Id="rId3" Type="http://schemas.openxmlformats.org/officeDocument/2006/relationships/slideLayout" Target="../slideLayouts/slideLayout2.xml"/><Relationship Id="rId4"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oleObject" Target="../embeddings/oleObject6.bin"/><Relationship Id="rId3" Type="http://schemas.openxmlformats.org/officeDocument/2006/relationships/image" Target="../media/image40.wmf"/><Relationship Id="rId4" Type="http://schemas.openxmlformats.org/officeDocument/2006/relationships/audio" Target="../media/media1.wav"/><Relationship Id="rId5" Type="http://schemas.openxmlformats.org/officeDocument/2006/relationships/slideLayout" Target="../slideLayouts/slideLayout2.xml"/><Relationship Id="rId6"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xml"/><Relationship Id="rId3"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oleObject" Target="../embeddings/oleObject7.bin"/><Relationship Id="rId3" Type="http://schemas.openxmlformats.org/officeDocument/2006/relationships/image" Target="../media/image43.wmf"/><Relationship Id="rId4" Type="http://schemas.openxmlformats.org/officeDocument/2006/relationships/slideLayout" Target="../slideLayouts/slideLayout2.xml"/><Relationship Id="rId5"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oleObject" Target="../embeddings/oleObject8.bin"/><Relationship Id="rId2" Type="http://schemas.openxmlformats.org/officeDocument/2006/relationships/image" Target="../media/image44.wmf"/><Relationship Id="rId3" Type="http://schemas.openxmlformats.org/officeDocument/2006/relationships/image" Target="../media/image45.png"/><Relationship Id="rId4" Type="http://schemas.openxmlformats.org/officeDocument/2006/relationships/slideLayout" Target="../slideLayouts/slideLayout2.xml"/><Relationship Id="rId5"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2.xml"/><Relationship Id="rId3"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oleObject" Target="../embeddings/oleObject9.bin"/><Relationship Id="rId2" Type="http://schemas.openxmlformats.org/officeDocument/2006/relationships/image" Target="../media/image47.wmf"/><Relationship Id="rId3" Type="http://schemas.openxmlformats.org/officeDocument/2006/relationships/oleObject" Target="../embeddings/oleObject10.bin"/><Relationship Id="rId4" Type="http://schemas.openxmlformats.org/officeDocument/2006/relationships/image" Target="../media/image48.png"/><Relationship Id="rId5" Type="http://schemas.openxmlformats.org/officeDocument/2006/relationships/slideLayout" Target="../slideLayouts/slideLayout2.xml"/><Relationship Id="rId6"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oleObject" Target="../embeddings/oleObject11.bin"/><Relationship Id="rId2" Type="http://schemas.openxmlformats.org/officeDocument/2006/relationships/image" Target="../media/image49.wmf"/><Relationship Id="rId3" Type="http://schemas.openxmlformats.org/officeDocument/2006/relationships/oleObject" Target="../embeddings/oleObject12.bin"/><Relationship Id="rId4" Type="http://schemas.openxmlformats.org/officeDocument/2006/relationships/oleObject" Target="../embeddings/oleObject13.bin"/><Relationship Id="rId5" Type="http://schemas.openxmlformats.org/officeDocument/2006/relationships/image" Target="../media/image50.wmf"/><Relationship Id="rId6" Type="http://schemas.openxmlformats.org/officeDocument/2006/relationships/slideLayout" Target="../slideLayouts/slideLayout2.xml"/><Relationship Id="rId7"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1" Type="http://schemas.openxmlformats.org/officeDocument/2006/relationships/oleObject" Target="../embeddings/oleObject14.bin"/><Relationship Id="rId2" Type="http://schemas.openxmlformats.org/officeDocument/2006/relationships/image" Target="../media/image51.wmf"/><Relationship Id="rId3" Type="http://schemas.openxmlformats.org/officeDocument/2006/relationships/oleObject" Target="../embeddings/oleObject15.bin"/><Relationship Id="rId4" Type="http://schemas.openxmlformats.org/officeDocument/2006/relationships/image" Target="../media/image49.wmf"/><Relationship Id="rId5" Type="http://schemas.openxmlformats.org/officeDocument/2006/relationships/oleObject" Target="../embeddings/oleObject16.bin"/><Relationship Id="rId6" Type="http://schemas.openxmlformats.org/officeDocument/2006/relationships/image" Target="../media/image52.wmf"/><Relationship Id="rId7" Type="http://schemas.openxmlformats.org/officeDocument/2006/relationships/slideLayout" Target="../slideLayouts/slideLayout2.xml"/><Relationship Id="rId8"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audio" Target="../media/media1.wav"/><Relationship Id="rId3" Type="http://schemas.openxmlformats.org/officeDocument/2006/relationships/slideLayout" Target="../slideLayouts/slideLayout2.xml"/><Relationship Id="rId4"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audio" Target="../media/media1.wav"/><Relationship Id="rId3" Type="http://schemas.openxmlformats.org/officeDocument/2006/relationships/slideLayout" Target="../slideLayouts/slideLayout2.xml"/><Relationship Id="rId4"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1" Type="http://schemas.openxmlformats.org/officeDocument/2006/relationships/oleObject" Target="../embeddings/oleObject17.bin"/><Relationship Id="rId2" Type="http://schemas.openxmlformats.org/officeDocument/2006/relationships/image" Target="../media/image55.wmf"/><Relationship Id="rId3" Type="http://schemas.openxmlformats.org/officeDocument/2006/relationships/image" Target="../media/image56.jpeg"/><Relationship Id="rId4" Type="http://schemas.openxmlformats.org/officeDocument/2006/relationships/slideLayout" Target="../slideLayouts/slideLayout2.xml"/><Relationship Id="rId5"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xml"/><Relationship Id="rId3"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oleObject" Target="../embeddings/oleObject18.bin"/><Relationship Id="rId2" Type="http://schemas.openxmlformats.org/officeDocument/2006/relationships/image" Target="../media/image59.wmf"/><Relationship Id="rId3" Type="http://schemas.openxmlformats.org/officeDocument/2006/relationships/audio" Target="../media/media1.wav"/><Relationship Id="rId4" Type="http://schemas.openxmlformats.org/officeDocument/2006/relationships/slideLayout" Target="../slideLayouts/slideLayout2.xml"/><Relationship Id="rId5"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oleObject" Target="../embeddings/oleObject19.bin"/><Relationship Id="rId2" Type="http://schemas.openxmlformats.org/officeDocument/2006/relationships/image" Target="../media/image60.png"/><Relationship Id="rId3" Type="http://schemas.openxmlformats.org/officeDocument/2006/relationships/slideLayout" Target="../slideLayouts/slideLayout2.xml"/><Relationship Id="rId4"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1" Type="http://schemas.openxmlformats.org/officeDocument/2006/relationships/oleObject" Target="../embeddings/oleObject20.bin"/><Relationship Id="rId2" Type="http://schemas.openxmlformats.org/officeDocument/2006/relationships/image" Target="../media/image61.png"/><Relationship Id="rId3" Type="http://schemas.openxmlformats.org/officeDocument/2006/relationships/slideLayout" Target="../slideLayouts/slideLayout2.xml"/><Relationship Id="rId4"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1" Type="http://schemas.openxmlformats.org/officeDocument/2006/relationships/oleObject" Target="../embeddings/oleObject21.bin"/><Relationship Id="rId2" Type="http://schemas.openxmlformats.org/officeDocument/2006/relationships/image" Target="../media/image59.wmf"/><Relationship Id="rId3" Type="http://schemas.openxmlformats.org/officeDocument/2006/relationships/audio" Target="../media/media2.wav"/><Relationship Id="rId4" Type="http://schemas.openxmlformats.org/officeDocument/2006/relationships/audio" Target="../media/media1.wav"/><Relationship Id="rId5" Type="http://schemas.openxmlformats.org/officeDocument/2006/relationships/slideLayout" Target="../slideLayouts/slideLayout2.xml"/><Relationship Id="rId6"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oleObject" Target="../embeddings/oleObject22.bin"/><Relationship Id="rId2" Type="http://schemas.openxmlformats.org/officeDocument/2006/relationships/image" Target="../media/image62.png"/><Relationship Id="rId3" Type="http://schemas.openxmlformats.org/officeDocument/2006/relationships/slideLayout" Target="../slideLayouts/slideLayout2.xml"/><Relationship Id="rId4"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1" Type="http://schemas.openxmlformats.org/officeDocument/2006/relationships/oleObject" Target="../embeddings/oleObject23.bin"/><Relationship Id="rId2" Type="http://schemas.openxmlformats.org/officeDocument/2006/relationships/image" Target="../media/image63.png"/><Relationship Id="rId3" Type="http://schemas.openxmlformats.org/officeDocument/2006/relationships/slideLayout" Target="../slideLayouts/slideLayout2.xml"/><Relationship Id="rId4" Type="http://schemas.openxmlformats.org/officeDocument/2006/relationships/notesSlide" Target="../notesSlides/notesSlide59.xml"/></Relationships>
</file>

<file path=ppt/slides/_rels/slide8.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oleObject" Target="../embeddings/oleObject24.bin"/><Relationship Id="rId2" Type="http://schemas.openxmlformats.org/officeDocument/2006/relationships/image" Target="../media/image65.wmf"/><Relationship Id="rId3" Type="http://schemas.openxmlformats.org/officeDocument/2006/relationships/oleObject" Target="../embeddings/oleObject25.bin"/><Relationship Id="rId4" Type="http://schemas.openxmlformats.org/officeDocument/2006/relationships/image" Target="../media/image49.wmf"/><Relationship Id="rId5" Type="http://schemas.openxmlformats.org/officeDocument/2006/relationships/oleObject" Target="../embeddings/oleObject26.bin"/><Relationship Id="rId6" Type="http://schemas.openxmlformats.org/officeDocument/2006/relationships/image" Target="../media/image66.png"/><Relationship Id="rId7" Type="http://schemas.openxmlformats.org/officeDocument/2006/relationships/slideLayout" Target="../slideLayouts/slideLayout2.xml"/><Relationship Id="rId8" Type="http://schemas.openxmlformats.org/officeDocument/2006/relationships/notesSlide" Target="../notesSlides/notesSlide60.xml"/></Relationships>
</file>

<file path=ppt/slides/_rels/slide82.xml.rels><?xml version="1.0" encoding="UTF-8" standalone="yes"?>
<Relationships xmlns="http://schemas.openxmlformats.org/package/2006/relationships"><Relationship Id="rId1" Type="http://schemas.openxmlformats.org/officeDocument/2006/relationships/oleObject" Target="../embeddings/oleObject27.bin"/><Relationship Id="rId2" Type="http://schemas.openxmlformats.org/officeDocument/2006/relationships/image" Target="../media/image67.png"/><Relationship Id="rId3" Type="http://schemas.openxmlformats.org/officeDocument/2006/relationships/slideLayout" Target="../slideLayouts/slideLayout2.xml"/><Relationship Id="rId4" Type="http://schemas.openxmlformats.org/officeDocument/2006/relationships/notesSlide" Target="../notesSlides/notesSlide61.xml"/></Relationships>
</file>

<file path=ppt/slides/_rels/slide83.xml.rels><?xml version="1.0" encoding="UTF-8" standalone="yes"?>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2.xml"/><Relationship Id="rId3" Type="http://schemas.openxmlformats.org/officeDocument/2006/relationships/notesSlide" Target="../notesSlides/notesSlide62.xml"/></Relationships>
</file>

<file path=ppt/slides/_rels/slide84.xml.rels><?xml version="1.0" encoding="UTF-8" standalone="yes"?>
<Relationships xmlns="http://schemas.openxmlformats.org/package/2006/relationships"><Relationship Id="rId1" Type="http://schemas.openxmlformats.org/officeDocument/2006/relationships/oleObject" Target="../embeddings/oleObject28.bin"/><Relationship Id="rId2" Type="http://schemas.openxmlformats.org/officeDocument/2006/relationships/image" Target="../media/image69.wmf"/><Relationship Id="rId3"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oleObject" Target="../embeddings/oleObject29.bin"/><Relationship Id="rId2" Type="http://schemas.openxmlformats.org/officeDocument/2006/relationships/image" Target="../media/image70.png"/><Relationship Id="rId3" Type="http://schemas.openxmlformats.org/officeDocument/2006/relationships/slideLayout" Target="../slideLayouts/slideLayout2.xml"/><Relationship Id="rId4" Type="http://schemas.openxmlformats.org/officeDocument/2006/relationships/notesSlide" Target="../notesSlides/notesSlide63.xml"/></Relationships>
</file>

<file path=ppt/slides/_rels/slide86.xml.rels><?xml version="1.0" encoding="UTF-8" standalone="yes"?>
<Relationships xmlns="http://schemas.openxmlformats.org/package/2006/relationships"><Relationship Id="rId1" Type="http://schemas.openxmlformats.org/officeDocument/2006/relationships/oleObject" Target="../embeddings/oleObject30.bin"/><Relationship Id="rId2" Type="http://schemas.openxmlformats.org/officeDocument/2006/relationships/image" Target="../media/image71.wmf"/><Relationship Id="rId3" Type="http://schemas.openxmlformats.org/officeDocument/2006/relationships/oleObject" Target="../embeddings/oleObject31.bin"/><Relationship Id="rId4" Type="http://schemas.openxmlformats.org/officeDocument/2006/relationships/image" Target="../media/image72.wmf"/><Relationship Id="rId5" Type="http://schemas.openxmlformats.org/officeDocument/2006/relationships/audio" Target="../media/media1.wav"/><Relationship Id="rId6" Type="http://schemas.openxmlformats.org/officeDocument/2006/relationships/slideLayout" Target="../slideLayouts/slideLayout2.xml"/><Relationship Id="rId7" Type="http://schemas.openxmlformats.org/officeDocument/2006/relationships/notesSlide" Target="../notesSlides/notesSlide64.xml"/></Relationships>
</file>

<file path=ppt/slides/_rels/slide87.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 Id="rId3" Type="http://schemas.openxmlformats.org/officeDocument/2006/relationships/notesSlide" Target="../notesSlides/notesSlide65.xml"/></Relationships>
</file>

<file path=ppt/slides/_rels/slide88.xml.rels><?xml version="1.0" encoding="UTF-8" standalone="yes"?>
<Relationships xmlns="http://schemas.openxmlformats.org/package/2006/relationships"><Relationship Id="rId1" Type="http://schemas.openxmlformats.org/officeDocument/2006/relationships/oleObject" Target="../embeddings/oleObject32.bin"/><Relationship Id="rId2" Type="http://schemas.openxmlformats.org/officeDocument/2006/relationships/image" Target="../media/image73.png"/><Relationship Id="rId3"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oleObject" Target="../embeddings/oleObject33.bin"/><Relationship Id="rId3" Type="http://schemas.openxmlformats.org/officeDocument/2006/relationships/image" Target="../media/image69.wmf"/><Relationship Id="rId4" Type="http://schemas.openxmlformats.org/officeDocument/2006/relationships/oleObject" Target="../embeddings/oleObject34.bin"/><Relationship Id="rId5" Type="http://schemas.openxmlformats.org/officeDocument/2006/relationships/image" Target="../media/image75.png"/><Relationship Id="rId6"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oleObject" Target="../embeddings/oleObject35.bin"/><Relationship Id="rId2" Type="http://schemas.openxmlformats.org/officeDocument/2006/relationships/image" Target="../media/image75.png"/><Relationship Id="rId3"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oleObject" Target="../embeddings/oleObject36.bin"/><Relationship Id="rId2" Type="http://schemas.openxmlformats.org/officeDocument/2006/relationships/image" Target="../media/image78.wmf"/><Relationship Id="rId3" Type="http://schemas.openxmlformats.org/officeDocument/2006/relationships/oleObject" Target="../embeddings/oleObject37.bin"/><Relationship Id="rId4" Type="http://schemas.openxmlformats.org/officeDocument/2006/relationships/image" Target="../media/image79.wmf"/><Relationship Id="rId5" Type="http://schemas.openxmlformats.org/officeDocument/2006/relationships/image" Target="../media/image80.png"/><Relationship Id="rId6"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oleObject" Target="../embeddings/oleObject38.bin"/><Relationship Id="rId2" Type="http://schemas.openxmlformats.org/officeDocument/2006/relationships/image" Target="../media/image81.wmf"/><Relationship Id="rId3" Type="http://schemas.openxmlformats.org/officeDocument/2006/relationships/image" Target="../media/image82.png"/><Relationship Id="rId4" Type="http://schemas.openxmlformats.org/officeDocument/2006/relationships/image" Target="../media/image80.png"/><Relationship Id="rId5"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5.png"/><Relationship Id="rId3"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p:cSld>
    <p:spTree>
      <p:nvGrpSpPr>
        <p:cNvPr id="26" name=""/>
        <p:cNvGrpSpPr/>
        <p:nvPr/>
      </p:nvGrpSpPr>
      <p:grpSpPr>
        <a:xfrm rot="0">
          <a:off x="0" y="0"/>
          <a:ext cx="0" cy="0"/>
          <a:chOff x="0" y="0"/>
          <a:chExt cx="0" cy="0"/>
        </a:xfrm>
      </p:grpSpPr>
      <p:sp>
        <p:nvSpPr>
          <p:cNvPr id="1048584" name="Rectangle 2"/>
          <p:cNvSpPr/>
          <p:nvPr>
            <p:ph type="ctrTitle" sz="full" idx="4294967295"/>
          </p:nvPr>
        </p:nvSpPr>
        <p:spPr>
          <a:xfrm rot="0">
            <a:off x="827087" y="2130425"/>
            <a:ext cx="8208962" cy="1470025"/>
          </a:xfrm>
          <a:prstGeom prst="rect"/>
          <a:noFill/>
          <a:ln>
            <a:noFill/>
          </a:ln>
        </p:spPr>
        <p:txBody>
          <a:bodyPr anchor="ctr" bIns="45720" lIns="91440" rIns="91440" tIns="45720" vert="horz"/>
          <a:lstStyle>
            <a:lvl1pPr algn="ctr">
              <a:defRPr sz="4400"/>
            </a:lvl1pPr>
          </a:lstStyle>
          <a:p>
            <a:pPr algn="l" eaLnBrk="1" hangingPunct="1" lvl="0"/>
            <a:r>
              <a:rPr altLang="en-US" b="1" sz="3600" lang="zh-CN">
                <a:solidFill>
                  <a:schemeClr val="lt1"/>
                </a:solidFill>
                <a:ea typeface="微软雅黑" pitchFamily="34" charset="-122"/>
                <a:sym typeface="Arial" pitchFamily="34" charset="0"/>
              </a:rPr>
              <a:t>第三章　集成门电路与触发器</a:t>
            </a:r>
          </a:p>
        </p:txBody>
      </p:sp>
      <p:sp>
        <p:nvSpPr>
          <p:cNvPr id="1048585" name="Text Box 3"/>
          <p:cNvSpPr txBox="1"/>
          <p:nvPr/>
        </p:nvSpPr>
        <p:spPr>
          <a:xfrm rot="0">
            <a:off x="900112" y="3716337"/>
            <a:ext cx="28797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FFFF00"/>
                </a:solidFill>
                <a:ea typeface="微软雅黑" pitchFamily="34" charset="-122"/>
              </a:rPr>
              <a:t>主讲教师：胡迎松</a:t>
            </a: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show="1" showMasterSp="1">
  <p:cSld>
    <p:spTree>
      <p:nvGrpSpPr>
        <p:cNvPr id="149" name=""/>
        <p:cNvGrpSpPr/>
        <p:nvPr/>
      </p:nvGrpSpPr>
      <p:grpSpPr>
        <a:xfrm rot="0">
          <a:off x="0" y="0"/>
          <a:ext cx="0" cy="0"/>
          <a:chOff x="0" y="0"/>
          <a:chExt cx="0" cy="0"/>
        </a:xfrm>
      </p:grpSpPr>
      <p:sp>
        <p:nvSpPr>
          <p:cNvPr id="1048657" name="Text Box 2"/>
          <p:cNvSpPr txBox="1"/>
          <p:nvPr/>
        </p:nvSpPr>
        <p:spPr>
          <a:xfrm rot="0">
            <a:off x="519112" y="1366837"/>
            <a:ext cx="57181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宋体" pitchFamily="2" charset="-122"/>
              </a:rPr>
              <a:t>三、根据设计方法和功能定义分类</a:t>
            </a:r>
          </a:p>
        </p:txBody>
      </p:sp>
      <p:sp>
        <p:nvSpPr>
          <p:cNvPr id="1048658" name="Text Box 3"/>
          <p:cNvSpPr txBox="1"/>
          <p:nvPr/>
        </p:nvSpPr>
        <p:spPr>
          <a:xfrm rot="0">
            <a:off x="522287" y="1947862"/>
            <a:ext cx="81534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可分为：非用户定制电路、全用户定制电路和半用户定制电路。 </a:t>
            </a:r>
          </a:p>
        </p:txBody>
      </p:sp>
      <p:sp>
        <p:nvSpPr>
          <p:cNvPr id="1048659" name="Text Box 4"/>
          <p:cNvSpPr txBox="1"/>
          <p:nvPr/>
        </p:nvSpPr>
        <p:spPr>
          <a:xfrm rot="0">
            <a:off x="511175" y="2751137"/>
            <a:ext cx="8453438" cy="34147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30000"/>
              </a:lnSpc>
              <a:spcBef>
                <a:spcPct val="0"/>
              </a:spcBef>
              <a:buFontTx/>
              <a:buNone/>
            </a:pPr>
            <a:r>
              <a:rPr altLang="en-US" sz="2400" lang="zh-CN">
                <a:latin typeface="Times New Roman" pitchFamily="18" charset="0"/>
              </a:rPr>
              <a:t>　　</a:t>
            </a:r>
            <a:r>
              <a:rPr altLang="zh-CN" sz="2400" lang="en-US">
                <a:latin typeface="Times New Roman" pitchFamily="18" charset="0"/>
              </a:rPr>
              <a:t>1.</a:t>
            </a:r>
            <a:r>
              <a:rPr altLang="en-US" sz="2400" lang="zh-CN">
                <a:solidFill>
                  <a:srgbClr val="FF3300"/>
                </a:solidFill>
              </a:rPr>
              <a:t>非用户定制电路（标准集成电路）</a:t>
            </a:r>
            <a:r>
              <a:rPr altLang="zh-CN" sz="2400" lang="en-US">
                <a:latin typeface="Times New Roman" pitchFamily="18" charset="0"/>
              </a:rPr>
              <a:t>：</a:t>
            </a:r>
          </a:p>
          <a:p>
            <a:pPr eaLnBrk="1" hangingPunct="1" indent="0" lvl="0" marL="0">
              <a:lnSpc>
                <a:spcPct val="130000"/>
              </a:lnSpc>
              <a:spcBef>
                <a:spcPct val="0"/>
              </a:spcBef>
              <a:buFontTx/>
              <a:buNone/>
            </a:pPr>
            <a:r>
              <a:rPr altLang="zh-CN" sz="2400" lang="en-US">
                <a:latin typeface="Times New Roman" pitchFamily="18" charset="0"/>
              </a:rPr>
              <a:t>　　   生产批量大、使用广泛、价格便宜；</a:t>
            </a:r>
            <a:br>
              <a:rPr altLang="zh-CN" sz="2400" lang="en-US">
                <a:latin typeface="Times New Roman" pitchFamily="18" charset="0"/>
              </a:rPr>
            </a:br>
            <a:r>
              <a:rPr altLang="zh-CN" sz="2400" lang="en-US">
                <a:latin typeface="Times New Roman" pitchFamily="18" charset="0"/>
              </a:rPr>
              <a:t>　　2.</a:t>
            </a:r>
            <a:r>
              <a:rPr altLang="en-US" sz="2400" lang="zh-CN">
                <a:solidFill>
                  <a:srgbClr val="FF3300"/>
                </a:solidFill>
              </a:rPr>
              <a:t>全用户定制电路（专用集成电路</a:t>
            </a:r>
            <a:r>
              <a:rPr altLang="zh-CN" sz="2400" lang="en-US">
                <a:solidFill>
                  <a:srgbClr val="FF3300"/>
                </a:solidFill>
                <a:latin typeface="Times New Roman" pitchFamily="18" charset="0"/>
              </a:rPr>
              <a:t>ASIC</a:t>
            </a:r>
            <a:r>
              <a:rPr altLang="en-US" sz="2400" lang="zh-CN">
                <a:solidFill>
                  <a:srgbClr val="FF3300"/>
                </a:solidFill>
              </a:rPr>
              <a:t>）</a:t>
            </a:r>
            <a:r>
              <a:rPr altLang="zh-CN" sz="2400" lang="en-US">
                <a:latin typeface="Times New Roman" pitchFamily="18" charset="0"/>
              </a:rPr>
              <a:t>：</a:t>
            </a:r>
          </a:p>
          <a:p>
            <a:pPr eaLnBrk="1" hangingPunct="1" indent="0" lvl="0" marL="0">
              <a:lnSpc>
                <a:spcPct val="130000"/>
              </a:lnSpc>
              <a:spcBef>
                <a:spcPct val="0"/>
              </a:spcBef>
              <a:buFontTx/>
              <a:buNone/>
            </a:pPr>
            <a:r>
              <a:rPr altLang="zh-CN" sz="2400" lang="en-US">
                <a:latin typeface="Times New Roman" pitchFamily="18" charset="0"/>
              </a:rPr>
              <a:t>　　   可靠性高、保密性好、专为满足某种用户要求而设计；</a:t>
            </a:r>
            <a:br>
              <a:rPr altLang="zh-CN" sz="2400" lang="en-US">
                <a:latin typeface="Times New Roman" pitchFamily="18" charset="0"/>
              </a:rPr>
            </a:br>
            <a:r>
              <a:rPr altLang="zh-CN" sz="2400" lang="en-US">
                <a:latin typeface="Times New Roman" pitchFamily="18" charset="0"/>
              </a:rPr>
              <a:t>　　3.</a:t>
            </a:r>
            <a:r>
              <a:rPr altLang="en-US" sz="2400" lang="zh-CN">
                <a:solidFill>
                  <a:srgbClr val="FF3300"/>
                </a:solidFill>
              </a:rPr>
              <a:t>半用户定制电路</a:t>
            </a:r>
            <a:r>
              <a:rPr altLang="zh-CN" sz="2400" lang="en-US">
                <a:latin typeface="Times New Roman" pitchFamily="18" charset="0"/>
              </a:rPr>
              <a:t>：</a:t>
            </a:r>
          </a:p>
          <a:p>
            <a:pPr eaLnBrk="1" hangingPunct="1" indent="0" lvl="0" marL="0">
              <a:lnSpc>
                <a:spcPct val="130000"/>
              </a:lnSpc>
              <a:spcBef>
                <a:spcPct val="0"/>
              </a:spcBef>
              <a:buFontTx/>
              <a:buNone/>
            </a:pPr>
            <a:r>
              <a:rPr altLang="zh-CN" sz="2400" lang="en-US">
                <a:latin typeface="Times New Roman" pitchFamily="18" charset="0"/>
              </a:rPr>
              <a:t>　　   通用产品专用化，用户可对已有芯片进行功能定义。</a:t>
            </a:r>
          </a:p>
          <a:p>
            <a:pPr eaLnBrk="1" hangingPunct="1" indent="0" lvl="0" marL="0">
              <a:lnSpc>
                <a:spcPct val="130000"/>
              </a:lnSpc>
              <a:spcBef>
                <a:spcPct val="0"/>
              </a:spcBef>
              <a:buFontTx/>
              <a:buNone/>
            </a:pPr>
            <a:r>
              <a:rPr altLang="zh-CN" sz="2400" lang="en-US">
                <a:latin typeface="Times New Roman" pitchFamily="18" charset="0"/>
              </a:rPr>
              <a:t>           可编程逻辑器件PLD</a:t>
            </a:r>
            <a:r>
              <a:rPr altLang="en-US" sz="2400" lang="zh-CN">
                <a:latin typeface="Times New Roman" pitchFamily="18" charset="0"/>
              </a:rPr>
              <a:t>（</a:t>
            </a:r>
            <a:r>
              <a:rPr altLang="zh-CN" sz="2400" lang="en-US">
                <a:latin typeface="Times New Roman" pitchFamily="18" charset="0"/>
              </a:rPr>
              <a:t>CPLD</a:t>
            </a:r>
            <a:r>
              <a:rPr altLang="en-US" sz="2400" lang="zh-CN">
                <a:latin typeface="Times New Roman" pitchFamily="18" charset="0"/>
              </a:rPr>
              <a:t>、</a:t>
            </a:r>
            <a:r>
              <a:rPr altLang="zh-CN" sz="2400" lang="en-US">
                <a:latin typeface="Times New Roman" pitchFamily="18" charset="0"/>
              </a:rPr>
              <a:t>FPGA</a:t>
            </a:r>
            <a:r>
              <a:rPr altLang="en-US" sz="2400" lang="zh-CN">
                <a:latin typeface="Times New Roman" pitchFamily="18" charset="0"/>
              </a:rPr>
              <a:t>）。</a:t>
            </a:r>
          </a:p>
        </p:txBody>
      </p:sp>
      <p:sp>
        <p:nvSpPr>
          <p:cNvPr id="104866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数字集成电路的分类</a:t>
            </a:r>
          </a:p>
        </p:txBody>
      </p:sp>
      <p:sp>
        <p:nvSpPr>
          <p:cNvPr id="104866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6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8658"/>
                                        </p:tgtEl>
                                        <p:attrNameLst>
                                          <p:attrName>style.visibility</p:attrName>
                                        </p:attrNameLst>
                                      </p:cBhvr>
                                      <p:to>
                                        <p:strVal val="visible"/>
                                      </p:to>
                                    </p:set>
                                    <p:animEffect transition="in" filter="slide(fromBottom)">
                                      <p:cBhvr>
                                        <p:cTn dur="500" id="7"/>
                                        <p:tgtEl>
                                          <p:spTgt spid="104865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2" presetSubtype="4">
                                  <p:stCondLst>
                                    <p:cond delay="0"/>
                                  </p:stCondLst>
                                  <p:childTnLst>
                                    <p:set>
                                      <p:cBhvr>
                                        <p:cTn dur="1" fill="hold" id="12">
                                          <p:stCondLst>
                                            <p:cond delay="0"/>
                                          </p:stCondLst>
                                        </p:cTn>
                                        <p:tgtEl>
                                          <p:spTgt spid="1048659"/>
                                        </p:tgtEl>
                                        <p:attrNameLst>
                                          <p:attrName>style.visibility</p:attrName>
                                        </p:attrNameLst>
                                      </p:cBhvr>
                                      <p:to>
                                        <p:strVal val="visible"/>
                                      </p:to>
                                    </p:set>
                                    <p:animEffect transition="in" filter="slide(fromBottom)">
                                      <p:cBhvr>
                                        <p:cTn dur="500" id="13"/>
                                        <p:tgtEl>
                                          <p:spTgt spid="1048659"/>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8" grpId="0" uiExpand="0" build="whole"/>
      <p:bldP spid="1048659" grpId="0" uiExpand="0" build="whole"/>
    </p:bldLst>
  </p:timing>
</p:sld>
</file>

<file path=ppt/slides/slide100.xml><?xml version="1.0" encoding="utf-8"?>
<p:sld xmlns:a="http://schemas.openxmlformats.org/drawingml/2006/main" xmlns:r="http://schemas.openxmlformats.org/officeDocument/2006/relationships" xmlns:p="http://schemas.openxmlformats.org/presentationml/2006/main" show="1" showMasterSp="1">
  <p:cSld>
    <p:spTree>
      <p:nvGrpSpPr>
        <p:cNvPr id="413" name=""/>
        <p:cNvGrpSpPr/>
        <p:nvPr/>
      </p:nvGrpSpPr>
      <p:grpSpPr>
        <a:xfrm rot="0">
          <a:off x="0" y="0"/>
          <a:ext cx="0" cy="0"/>
          <a:chOff x="0" y="0"/>
          <a:chExt cx="0" cy="0"/>
        </a:xfrm>
      </p:grpSpPr>
      <p:pic>
        <p:nvPicPr>
          <p:cNvPr id="2097247" name="Picture 2"/>
          <p:cNvPicPr>
            <a:picLocks/>
          </p:cNvPicPr>
          <p:nvPr/>
        </p:nvPicPr>
        <p:blipFill>
          <a:blip xmlns:r="http://schemas.openxmlformats.org/officeDocument/2006/relationships" r:embed="rId1"/>
          <a:srcRect l="0" t="0" r="0" b="0"/>
          <a:stretch>
            <a:fillRect/>
          </a:stretch>
        </p:blipFill>
        <p:spPr>
          <a:xfrm rot="0">
            <a:off x="385762" y="2070100"/>
            <a:ext cx="2752725" cy="3924300"/>
          </a:xfrm>
          <a:prstGeom prst="rect"/>
          <a:noFill/>
          <a:ln>
            <a:noFill/>
          </a:ln>
        </p:spPr>
      </p:pic>
      <p:sp>
        <p:nvSpPr>
          <p:cNvPr id="1049737" name="Rectangle 3"/>
          <p:cNvSpPr/>
          <p:nvPr>
            <p:ph type="title" sz="full" idx="4294967295"/>
          </p:nvPr>
        </p:nvSpPr>
        <p:spPr>
          <a:xfrm rot="0">
            <a:off x="698500" y="1314450"/>
            <a:ext cx="5635625" cy="484187"/>
          </a:xfrm>
          <a:prstGeom prst="rect"/>
          <a:noFill/>
          <a:ln>
            <a:noFill/>
          </a:ln>
        </p:spPr>
        <p:txBody>
          <a:bodyPr anchor="b"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2400" lang="zh-CN"/>
              <a:t>练习</a:t>
            </a:r>
            <a:r>
              <a:rPr altLang="zh-CN" b="1" sz="2400" lang="en-US"/>
              <a:t>2</a:t>
            </a:r>
            <a:r>
              <a:rPr altLang="en-US" b="1" sz="2400" lang="zh-CN"/>
              <a:t>：作出</a:t>
            </a:r>
            <a:r>
              <a:rPr altLang="zh-CN" b="1" sz="2400" lang="en-US"/>
              <a:t>JK</a:t>
            </a:r>
            <a:r>
              <a:rPr altLang="en-US" b="1" sz="2400" lang="zh-CN"/>
              <a:t>触发器的输出波形</a:t>
            </a:r>
          </a:p>
        </p:txBody>
      </p:sp>
      <p:pic>
        <p:nvPicPr>
          <p:cNvPr id="2097248" name="Picture 4" descr="jk11"/>
          <p:cNvPicPr>
            <a:picLocks/>
          </p:cNvPicPr>
          <p:nvPr/>
        </p:nvPicPr>
        <p:blipFill>
          <a:blip xmlns:r="http://schemas.openxmlformats.org/officeDocument/2006/relationships" r:embed="rId2"/>
          <a:srcRect l="0" t="0" r="0" b="0"/>
          <a:stretch>
            <a:fillRect/>
          </a:stretch>
        </p:blipFill>
        <p:spPr>
          <a:xfrm rot="0">
            <a:off x="3363912" y="2339975"/>
            <a:ext cx="5508625" cy="2846387"/>
          </a:xfrm>
          <a:prstGeom prst="rect"/>
          <a:noFill/>
          <a:ln>
            <a:noFill/>
          </a:ln>
        </p:spPr>
      </p:pic>
      <p:pic>
        <p:nvPicPr>
          <p:cNvPr id="2097249" name="Picture 5" descr="jk12"/>
          <p:cNvPicPr>
            <a:picLocks/>
          </p:cNvPicPr>
          <p:nvPr/>
        </p:nvPicPr>
        <p:blipFill>
          <a:blip xmlns:r="http://schemas.openxmlformats.org/officeDocument/2006/relationships" r:embed="rId3"/>
          <a:srcRect l="0" t="0" r="0" b="0"/>
          <a:stretch>
            <a:fillRect/>
          </a:stretch>
        </p:blipFill>
        <p:spPr>
          <a:xfrm rot="0">
            <a:off x="3363912" y="5175250"/>
            <a:ext cx="5508625" cy="611187"/>
          </a:xfrm>
          <a:prstGeom prst="rect"/>
          <a:noFill/>
          <a:ln>
            <a:noFill/>
          </a:ln>
        </p:spPr>
      </p:pic>
      <p:sp>
        <p:nvSpPr>
          <p:cNvPr id="104973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73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74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100</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47"/>
                                        </p:tgtEl>
                                        <p:attrNameLst>
                                          <p:attrName>style.visibility</p:attrName>
                                        </p:attrNameLst>
                                      </p:cBhvr>
                                      <p:to>
                                        <p:strVal val="visible"/>
                                      </p:to>
                                    </p:set>
                                    <p:anim calcmode="lin" valueType="num">
                                      <p:cBhvr additive="base">
                                        <p:cTn dur="500" fill="hold" id="7"/>
                                        <p:tgtEl>
                                          <p:spTgt spid="2097247"/>
                                        </p:tgtEl>
                                        <p:attrNameLst>
                                          <p:attrName>ppt_x</p:attrName>
                                        </p:attrNameLst>
                                      </p:cBhvr>
                                      <p:tavLst>
                                        <p:tav tm="0">
                                          <p:val>
                                            <p:strVal val="#ppt_x"/>
                                          </p:val>
                                        </p:tav>
                                        <p:tav tm="100000">
                                          <p:val>
                                            <p:strVal val="#ppt_x"/>
                                          </p:val>
                                        </p:tav>
                                      </p:tavLst>
                                    </p:anim>
                                    <p:anim calcmode="lin" valueType="num">
                                      <p:cBhvr additive="base">
                                        <p:cTn dur="500" fill="hold" id="8"/>
                                        <p:tgtEl>
                                          <p:spTgt spid="2097247"/>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3" presetSubtype="10">
                                  <p:stCondLst>
                                    <p:cond delay="0"/>
                                  </p:stCondLst>
                                  <p:childTnLst>
                                    <p:set>
                                      <p:cBhvr>
                                        <p:cTn dur="1" fill="hold" id="12">
                                          <p:stCondLst>
                                            <p:cond delay="0"/>
                                          </p:stCondLst>
                                        </p:cTn>
                                        <p:tgtEl>
                                          <p:spTgt spid="2097248"/>
                                        </p:tgtEl>
                                        <p:attrNameLst>
                                          <p:attrName>style.visibility</p:attrName>
                                        </p:attrNameLst>
                                      </p:cBhvr>
                                      <p:to>
                                        <p:strVal val="visible"/>
                                      </p:to>
                                    </p:set>
                                    <p:animEffect transition="in" filter="blinds(horizontal)">
                                      <p:cBhvr>
                                        <p:cTn dur="500" id="13"/>
                                        <p:tgtEl>
                                          <p:spTgt spid="2097248"/>
                                        </p:tgtEl>
                                      </p:cBhvr>
                                    </p:animEffect>
                                  </p:childTnLst>
                                </p:cTn>
                              </p:par>
                            </p:childTnLst>
                          </p:cTn>
                        </p:par>
                      </p:childTnLst>
                    </p:cTn>
                  </p:par>
                  <p:par>
                    <p:cTn fill="hold" id="14" nodeType="clickPar">
                      <p:stCondLst>
                        <p:cond delay="indefinite"/>
                      </p:stCondLst>
                      <p:childTnLst>
                        <p:par>
                          <p:cTn fill="hold" id="15" nodeType="withGroup">
                            <p:stCondLst>
                              <p:cond delay="0"/>
                            </p:stCondLst>
                            <p:childTnLst>
                              <p:par>
                                <p:cTn fill="hold" id="16" nodeType="clickEffect" presetClass="entr" presetID="2" presetSubtype="4">
                                  <p:stCondLst>
                                    <p:cond delay="0"/>
                                  </p:stCondLst>
                                  <p:childTnLst>
                                    <p:set>
                                      <p:cBhvr>
                                        <p:cTn dur="1" fill="hold" id="17">
                                          <p:stCondLst>
                                            <p:cond delay="0"/>
                                          </p:stCondLst>
                                        </p:cTn>
                                        <p:tgtEl>
                                          <p:spTgt spid="2097249"/>
                                        </p:tgtEl>
                                        <p:attrNameLst>
                                          <p:attrName>style.visibility</p:attrName>
                                        </p:attrNameLst>
                                      </p:cBhvr>
                                      <p:to>
                                        <p:strVal val="visible"/>
                                      </p:to>
                                    </p:set>
                                    <p:anim calcmode="lin" valueType="num">
                                      <p:cBhvr additive="base">
                                        <p:cTn dur="500" fill="hold" id="18"/>
                                        <p:tgtEl>
                                          <p:spTgt spid="2097249"/>
                                        </p:tgtEl>
                                        <p:attrNameLst>
                                          <p:attrName>ppt_x</p:attrName>
                                        </p:attrNameLst>
                                      </p:cBhvr>
                                      <p:tavLst>
                                        <p:tav tm="0">
                                          <p:val>
                                            <p:strVal val="#ppt_x"/>
                                          </p:val>
                                        </p:tav>
                                        <p:tav tm="100000">
                                          <p:val>
                                            <p:strVal val="#ppt_x"/>
                                          </p:val>
                                        </p:tav>
                                      </p:tavLst>
                                    </p:anim>
                                    <p:anim calcmode="lin" valueType="num">
                                      <p:cBhvr additive="base">
                                        <p:cTn dur="500" fill="hold" id="19"/>
                                        <p:tgtEl>
                                          <p:spTgt spid="2097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1" showMasterSp="1">
  <p:cSld>
    <p:spTree>
      <p:nvGrpSpPr>
        <p:cNvPr id="414" name=""/>
        <p:cNvGrpSpPr/>
        <p:nvPr/>
      </p:nvGrpSpPr>
      <p:grpSpPr>
        <a:xfrm rot="0">
          <a:off x="0" y="0"/>
          <a:ext cx="0" cy="0"/>
          <a:chOff x="0" y="0"/>
          <a:chExt cx="0" cy="0"/>
        </a:xfrm>
      </p:grpSpPr>
      <p:sp>
        <p:nvSpPr>
          <p:cNvPr id="1049741" name="Rectangle 2"/>
          <p:cNvSpPr/>
          <p:nvPr/>
        </p:nvSpPr>
        <p:spPr>
          <a:xfrm rot="0">
            <a:off x="0" y="215741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42" name="Rectangle 3"/>
          <p:cNvSpPr/>
          <p:nvPr/>
        </p:nvSpPr>
        <p:spPr>
          <a:xfrm rot="0">
            <a:off x="0" y="215741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43" name="Rectangle 4"/>
          <p:cNvSpPr/>
          <p:nvPr/>
        </p:nvSpPr>
        <p:spPr>
          <a:xfrm rot="0">
            <a:off x="0" y="261620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44" name="Text Box 5"/>
          <p:cNvSpPr txBox="1"/>
          <p:nvPr/>
        </p:nvSpPr>
        <p:spPr>
          <a:xfrm rot="0">
            <a:off x="476250" y="1031875"/>
            <a:ext cx="7704137"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zh-CN" b="1" sz="2400" lang="en-US">
                <a:latin typeface="Times New Roman" pitchFamily="18" charset="0"/>
              </a:rPr>
              <a:t>2</a:t>
            </a:r>
            <a:r>
              <a:rPr altLang="en-US" b="1" sz="2400" lang="zh-CN">
                <a:latin typeface="Times New Roman" pitchFamily="18" charset="0"/>
              </a:rPr>
              <a:t>、维持</a:t>
            </a:r>
            <a:r>
              <a:rPr altLang="zh-CN" b="1" sz="2400" lang="en-US">
                <a:latin typeface="Times New Roman" pitchFamily="18" charset="0"/>
              </a:rPr>
              <a:t>-</a:t>
            </a:r>
            <a:r>
              <a:rPr altLang="en-US" b="1" sz="2400" lang="zh-CN">
                <a:latin typeface="Times New Roman" pitchFamily="18" charset="0"/>
              </a:rPr>
              <a:t>阻塞</a:t>
            </a:r>
            <a:r>
              <a:rPr altLang="zh-CN" b="1" sz="2400" lang="en-US">
                <a:latin typeface="Times New Roman" pitchFamily="18" charset="0"/>
              </a:rPr>
              <a:t>D</a:t>
            </a:r>
            <a:r>
              <a:rPr altLang="en-US" b="1" sz="2400" lang="zh-CN"/>
              <a:t>触发器</a:t>
            </a:r>
          </a:p>
          <a:p>
            <a:pPr eaLnBrk="1" hangingPunct="1" indent="0" lvl="0" marL="0">
              <a:lnSpc>
                <a:spcPct val="120000"/>
              </a:lnSpc>
              <a:spcBef>
                <a:spcPct val="0"/>
              </a:spcBef>
              <a:buFontTx/>
              <a:buNone/>
            </a:pPr>
            <a:r>
              <a:rPr altLang="en-US" sz="2400" lang="zh-CN"/>
              <a:t>      上升沿触发；</a:t>
            </a:r>
          </a:p>
          <a:p>
            <a:pPr eaLnBrk="1" hangingPunct="1" indent="0" lvl="0" marL="0">
              <a:lnSpc>
                <a:spcPct val="120000"/>
              </a:lnSpc>
              <a:spcBef>
                <a:spcPct val="0"/>
              </a:spcBef>
              <a:buFontTx/>
              <a:buNone/>
            </a:pPr>
            <a:r>
              <a:rPr altLang="en-US" sz="2400" lang="zh-CN"/>
              <a:t>      抗干扰能力强，无对时钟脉冲宽度要求。</a:t>
            </a:r>
          </a:p>
        </p:txBody>
      </p:sp>
      <p:pic>
        <p:nvPicPr>
          <p:cNvPr id="2097250" name="Picture 37"/>
          <p:cNvPicPr>
            <a:picLocks/>
          </p:cNvPicPr>
          <p:nvPr/>
        </p:nvPicPr>
        <p:blipFill>
          <a:blip xmlns:r="http://schemas.openxmlformats.org/officeDocument/2006/relationships" r:embed="rId1"/>
          <a:srcRect l="0" t="0" r="0" b="0"/>
          <a:stretch>
            <a:fillRect/>
          </a:stretch>
        </p:blipFill>
        <p:spPr>
          <a:xfrm rot="0">
            <a:off x="252412" y="2527300"/>
            <a:ext cx="4679950" cy="3916362"/>
          </a:xfrm>
          <a:prstGeom prst="rect"/>
          <a:noFill/>
          <a:ln>
            <a:noFill/>
          </a:ln>
        </p:spPr>
      </p:pic>
      <p:sp>
        <p:nvSpPr>
          <p:cNvPr id="104974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74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74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101</a:t>
            </a:fld>
            <a:endParaRPr altLang="en-US" sz="1400" lang="zh-CN">
              <a:solidFill>
                <a:srgbClr val="656565"/>
              </a:solidFill>
            </a:endParaRPr>
          </a:p>
        </p:txBody>
      </p:sp>
      <p:sp>
        <p:nvSpPr>
          <p:cNvPr id="1049748" name="文本框 1"/>
          <p:cNvSpPr txBox="1"/>
          <p:nvPr/>
        </p:nvSpPr>
        <p:spPr>
          <a:xfrm rot="0">
            <a:off x="5022850" y="2339975"/>
            <a:ext cx="4094162" cy="415448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2400" lang="zh-CN">
                <a:latin typeface="Times New Roman" pitchFamily="18" charset="0"/>
                <a:ea typeface="Times New Roman" pitchFamily="18" charset="0"/>
              </a:rPr>
              <a:t>①时钟脉冲 </a:t>
            </a:r>
            <a:r>
              <a:rPr altLang="zh-CN" sz="2400" lang="en-US">
                <a:latin typeface="Times New Roman" pitchFamily="18" charset="0"/>
                <a:ea typeface="Times New Roman" pitchFamily="18" charset="0"/>
              </a:rPr>
              <a:t>CP=0</a:t>
            </a:r>
            <a:r>
              <a:rPr altLang="en-US" sz="2400" lang="zh-CN">
                <a:latin typeface="Times New Roman" pitchFamily="18" charset="0"/>
                <a:ea typeface="Times New Roman" pitchFamily="18" charset="0"/>
              </a:rPr>
              <a:t>，触发器状态保持不变。此时，</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3</a:t>
            </a:r>
            <a:r>
              <a:rPr altLang="en-US" sz="2400" lang="zh-CN">
                <a:latin typeface="Times New Roman" pitchFamily="18" charset="0"/>
                <a:ea typeface="Times New Roman" pitchFamily="18" charset="0"/>
              </a:rPr>
              <a:t>和</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4</a:t>
            </a:r>
            <a:r>
              <a:rPr altLang="en-US" sz="2400" lang="zh-CN">
                <a:latin typeface="Times New Roman" pitchFamily="18" charset="0"/>
                <a:ea typeface="Times New Roman" pitchFamily="18" charset="0"/>
              </a:rPr>
              <a:t>被封锁，</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3</a:t>
            </a:r>
            <a:r>
              <a:rPr altLang="en-US" sz="2400" lang="zh-CN">
                <a:latin typeface="Times New Roman" pitchFamily="18" charset="0"/>
                <a:ea typeface="Times New Roman" pitchFamily="18" charset="0"/>
              </a:rPr>
              <a:t>的输出</a:t>
            </a:r>
            <a:r>
              <a:rPr altLang="zh-CN" sz="2400" lang="en-US">
                <a:latin typeface="Times New Roman" pitchFamily="18" charset="0"/>
                <a:ea typeface="Times New Roman" pitchFamily="18" charset="0"/>
              </a:rPr>
              <a:t>R</a:t>
            </a:r>
            <a:r>
              <a:rPr altLang="en-US" sz="2400" lang="zh-CN">
                <a:latin typeface="Times New Roman" pitchFamily="18" charset="0"/>
                <a:ea typeface="Times New Roman" pitchFamily="18" charset="0"/>
              </a:rPr>
              <a:t>和</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4</a:t>
            </a:r>
            <a:r>
              <a:rPr altLang="en-US" sz="2400" lang="zh-CN">
                <a:latin typeface="Times New Roman" pitchFamily="18" charset="0"/>
                <a:ea typeface="Times New Roman" pitchFamily="18" charset="0"/>
              </a:rPr>
              <a:t>的输出</a:t>
            </a:r>
            <a:r>
              <a:rPr altLang="zh-CN" sz="2400" lang="en-US">
                <a:latin typeface="Times New Roman" pitchFamily="18" charset="0"/>
                <a:ea typeface="Times New Roman" pitchFamily="18" charset="0"/>
              </a:rPr>
              <a:t>S</a:t>
            </a:r>
            <a:r>
              <a:rPr altLang="en-US" sz="2400" lang="zh-CN">
                <a:latin typeface="Times New Roman" pitchFamily="18" charset="0"/>
                <a:ea typeface="Times New Roman" pitchFamily="18" charset="0"/>
              </a:rPr>
              <a:t>均为</a:t>
            </a:r>
            <a:r>
              <a:rPr altLang="zh-CN" sz="2400" lang="en-US">
                <a:latin typeface="Times New Roman" pitchFamily="18" charset="0"/>
                <a:ea typeface="Times New Roman" pitchFamily="18" charset="0"/>
              </a:rPr>
              <a:t>1</a:t>
            </a:r>
            <a:r>
              <a:rPr altLang="en-US" sz="2400" lang="zh-CN">
                <a:latin typeface="Times New Roman" pitchFamily="18" charset="0"/>
                <a:ea typeface="Times New Roman" pitchFamily="18" charset="0"/>
              </a:rPr>
              <a:t>，无论 </a:t>
            </a:r>
            <a:r>
              <a:rPr altLang="zh-CN" sz="2400" lang="en-US">
                <a:latin typeface="Times New Roman" pitchFamily="18" charset="0"/>
                <a:ea typeface="Times New Roman" pitchFamily="18" charset="0"/>
              </a:rPr>
              <a:t>D</a:t>
            </a:r>
            <a:r>
              <a:rPr altLang="en-US" sz="2400" lang="zh-CN">
                <a:latin typeface="Times New Roman" pitchFamily="18" charset="0"/>
                <a:ea typeface="Times New Roman" pitchFamily="18" charset="0"/>
              </a:rPr>
              <a:t>的值怎样变化，触发器都保持原来状态不变；此外，由手 </a:t>
            </a:r>
            <a:r>
              <a:rPr altLang="zh-CN" sz="2400" lang="en-US">
                <a:latin typeface="Times New Roman" pitchFamily="18" charset="0"/>
                <a:ea typeface="Times New Roman" pitchFamily="18" charset="0"/>
              </a:rPr>
              <a:t>R=1</a:t>
            </a:r>
            <a:r>
              <a:rPr altLang="en-US" sz="2400" lang="zh-CN">
                <a:latin typeface="Times New Roman" pitchFamily="18" charset="0"/>
                <a:ea typeface="Times New Roman" pitchFamily="18" charset="0"/>
              </a:rPr>
              <a:t>反馈到</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5</a:t>
            </a:r>
            <a:r>
              <a:rPr altLang="en-US" sz="2400" lang="zh-CN">
                <a:latin typeface="Times New Roman" pitchFamily="18" charset="0"/>
                <a:ea typeface="Times New Roman" pitchFamily="18" charset="0"/>
              </a:rPr>
              <a:t>的输人端，</a:t>
            </a:r>
            <a:r>
              <a:rPr altLang="zh-CN" sz="2400" lang="en-US">
                <a:latin typeface="Times New Roman" pitchFamily="18" charset="0"/>
                <a:ea typeface="Times New Roman" pitchFamily="18" charset="0"/>
              </a:rPr>
              <a:t>S=1 </a:t>
            </a:r>
            <a:r>
              <a:rPr altLang="en-US" sz="2400" lang="zh-CN">
                <a:latin typeface="Times New Roman" pitchFamily="18" charset="0"/>
                <a:ea typeface="Times New Roman" pitchFamily="18" charset="0"/>
              </a:rPr>
              <a:t>反馈到</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6</a:t>
            </a:r>
            <a:r>
              <a:rPr altLang="en-US" sz="2400" lang="zh-CN">
                <a:latin typeface="Times New Roman" pitchFamily="18" charset="0"/>
                <a:ea typeface="Times New Roman" pitchFamily="18" charset="0"/>
              </a:rPr>
              <a:t>的输人端，使这两个门打开，故可以接收输人信号 </a:t>
            </a:r>
            <a:r>
              <a:rPr altLang="zh-CN" sz="2400" lang="en-US">
                <a:latin typeface="Times New Roman" pitchFamily="18" charset="0"/>
                <a:ea typeface="Times New Roman" pitchFamily="18" charset="0"/>
              </a:rPr>
              <a:t>D</a:t>
            </a:r>
            <a:r>
              <a:rPr altLang="en-US" sz="2400" lang="zh-CN">
                <a:latin typeface="Times New Roman" pitchFamily="18" charset="0"/>
                <a:ea typeface="Times New Roman" pitchFamily="18" charset="0"/>
              </a:rPr>
              <a:t>，使得</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5</a:t>
            </a:r>
            <a:r>
              <a:rPr altLang="en-US" sz="2400" lang="zh-CN">
                <a:latin typeface="Times New Roman" pitchFamily="18" charset="0"/>
                <a:ea typeface="Times New Roman" pitchFamily="18" charset="0"/>
              </a:rPr>
              <a:t>的输出</a:t>
            </a:r>
            <a:r>
              <a:rPr altLang="zh-CN" sz="2400" lang="en-US">
                <a:latin typeface="Times New Roman" pitchFamily="18" charset="0"/>
                <a:ea typeface="Times New Roman" pitchFamily="18" charset="0"/>
              </a:rPr>
              <a:t>A=D</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 G</a:t>
            </a:r>
            <a:r>
              <a:rPr altLang="zh-CN" baseline="-25000" sz="2400" lang="en-US">
                <a:latin typeface="Times New Roman" pitchFamily="18" charset="0"/>
                <a:ea typeface="Times New Roman" pitchFamily="18" charset="0"/>
              </a:rPr>
              <a:t>6</a:t>
            </a:r>
            <a:r>
              <a:rPr altLang="en-US" sz="2400" lang="zh-CN">
                <a:latin typeface="Times New Roman" pitchFamily="18" charset="0"/>
                <a:ea typeface="Times New Roman" pitchFamily="18" charset="0"/>
              </a:rPr>
              <a:t>的输出 </a:t>
            </a:r>
            <a:r>
              <a:rPr altLang="zh-CN" sz="2400" lang="en-US">
                <a:latin typeface="Times New Roman" pitchFamily="18" charset="0"/>
                <a:ea typeface="Times New Roman" pitchFamily="18" charset="0"/>
              </a:rPr>
              <a:t>B=D</a:t>
            </a:r>
            <a:r>
              <a:rPr altLang="en-US" sz="2400" lang="zh-CN">
                <a:latin typeface="Times New Roman" pitchFamily="18" charset="0"/>
                <a:ea typeface="Times New Roman" pitchFamily="18" charset="0"/>
              </a:rPr>
              <a:t>。</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50"/>
                                        </p:tgtEl>
                                        <p:attrNameLst>
                                          <p:attrName>style.visibility</p:attrName>
                                        </p:attrNameLst>
                                      </p:cBhvr>
                                      <p:to>
                                        <p:strVal val="visible"/>
                                      </p:to>
                                    </p:set>
                                    <p:anim calcmode="lin" valueType="num">
                                      <p:cBhvr additive="base">
                                        <p:cTn dur="500" fill="hold" id="7"/>
                                        <p:tgtEl>
                                          <p:spTgt spid="2097250"/>
                                        </p:tgtEl>
                                        <p:attrNameLst>
                                          <p:attrName>ppt_x</p:attrName>
                                        </p:attrNameLst>
                                      </p:cBhvr>
                                      <p:tavLst>
                                        <p:tav tm="0">
                                          <p:val>
                                            <p:strVal val="#ppt_x"/>
                                          </p:val>
                                        </p:tav>
                                        <p:tav tm="100000">
                                          <p:val>
                                            <p:strVal val="#ppt_x"/>
                                          </p:val>
                                        </p:tav>
                                      </p:tavLst>
                                    </p:anim>
                                    <p:anim calcmode="lin" valueType="num">
                                      <p:cBhvr additive="base">
                                        <p:cTn dur="500" fill="hold" id="8"/>
                                        <p:tgtEl>
                                          <p:spTgt spid="2097250"/>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748"/>
                                        </p:tgtEl>
                                        <p:attrNameLst>
                                          <p:attrName>style.visibility</p:attrName>
                                        </p:attrNameLst>
                                      </p:cBhvr>
                                      <p:to>
                                        <p:strVal val="visible"/>
                                      </p:to>
                                    </p:set>
                                    <p:anim calcmode="lin" valueType="num">
                                      <p:cBhvr additive="base">
                                        <p:cTn dur="500" fill="hold" id="13"/>
                                        <p:tgtEl>
                                          <p:spTgt spid="1049748"/>
                                        </p:tgtEl>
                                        <p:attrNameLst>
                                          <p:attrName>ppt_x</p:attrName>
                                        </p:attrNameLst>
                                      </p:cBhvr>
                                      <p:tavLst>
                                        <p:tav tm="0">
                                          <p:val>
                                            <p:strVal val="#ppt_x"/>
                                          </p:val>
                                        </p:tav>
                                        <p:tav tm="100000">
                                          <p:val>
                                            <p:strVal val="#ppt_x"/>
                                          </p:val>
                                        </p:tav>
                                      </p:tavLst>
                                    </p:anim>
                                    <p:anim calcmode="lin" valueType="num">
                                      <p:cBhvr additive="base">
                                        <p:cTn dur="500" fill="hold" id="14"/>
                                        <p:tgtEl>
                                          <p:spTgt spid="1049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48" grpId="0" uiExpand="0" build="whole"/>
    </p:bldLst>
  </p:timing>
</p:sld>
</file>

<file path=ppt/slides/slide102.xml><?xml version="1.0" encoding="utf-8"?>
<p:sld xmlns:a="http://schemas.openxmlformats.org/drawingml/2006/main" xmlns:r="http://schemas.openxmlformats.org/officeDocument/2006/relationships" xmlns:p="http://schemas.openxmlformats.org/presentationml/2006/main" show="1" showMasterSp="1">
  <p:cSld>
    <p:spTree>
      <p:nvGrpSpPr>
        <p:cNvPr id="415" name=""/>
        <p:cNvGrpSpPr/>
        <p:nvPr/>
      </p:nvGrpSpPr>
      <p:grpSpPr>
        <a:xfrm rot="0">
          <a:off x="0" y="0"/>
          <a:ext cx="0" cy="0"/>
          <a:chOff x="0" y="0"/>
          <a:chExt cx="0" cy="0"/>
        </a:xfrm>
      </p:grpSpPr>
      <p:sp>
        <p:nvSpPr>
          <p:cNvPr id="1049749" name="Rectangle 2"/>
          <p:cNvSpPr/>
          <p:nvPr/>
        </p:nvSpPr>
        <p:spPr>
          <a:xfrm rot="0">
            <a:off x="0" y="215741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50" name="Rectangle 3"/>
          <p:cNvSpPr/>
          <p:nvPr/>
        </p:nvSpPr>
        <p:spPr>
          <a:xfrm rot="0">
            <a:off x="0" y="215741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51" name="Rectangle 4"/>
          <p:cNvSpPr/>
          <p:nvPr/>
        </p:nvSpPr>
        <p:spPr>
          <a:xfrm rot="0">
            <a:off x="0" y="261620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pic>
        <p:nvPicPr>
          <p:cNvPr id="2097251" name="Picture 37"/>
          <p:cNvPicPr>
            <a:picLocks/>
          </p:cNvPicPr>
          <p:nvPr/>
        </p:nvPicPr>
        <p:blipFill>
          <a:blip xmlns:r="http://schemas.openxmlformats.org/officeDocument/2006/relationships" r:embed="rId1"/>
          <a:srcRect l="0" t="0" r="0" b="0"/>
          <a:stretch>
            <a:fillRect/>
          </a:stretch>
        </p:blipFill>
        <p:spPr>
          <a:xfrm rot="0">
            <a:off x="115887" y="1719262"/>
            <a:ext cx="4679950" cy="3916362"/>
          </a:xfrm>
          <a:prstGeom prst="rect"/>
          <a:noFill/>
          <a:ln>
            <a:noFill/>
          </a:ln>
        </p:spPr>
      </p:pic>
      <p:sp>
        <p:nvSpPr>
          <p:cNvPr id="104975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75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75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102</a:t>
            </a:fld>
            <a:endParaRPr altLang="en-US" sz="1400" lang="zh-CN">
              <a:solidFill>
                <a:srgbClr val="656565"/>
              </a:solidFill>
            </a:endParaRPr>
          </a:p>
        </p:txBody>
      </p:sp>
      <p:sp>
        <p:nvSpPr>
          <p:cNvPr id="1049755" name="文本框 1"/>
          <p:cNvSpPr txBox="1"/>
          <p:nvPr/>
        </p:nvSpPr>
        <p:spPr>
          <a:xfrm rot="0">
            <a:off x="4910137" y="1268412"/>
            <a:ext cx="4054475" cy="48418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30000"/>
              </a:lnSpc>
              <a:spcBef>
                <a:spcPct val="0"/>
              </a:spcBef>
              <a:buFontTx/>
              <a:buNone/>
            </a:pPr>
            <a:r>
              <a:rPr altLang="en-US" sz="2400" lang="zh-CN">
                <a:latin typeface="Times New Roman" pitchFamily="18" charset="0"/>
                <a:ea typeface="Times New Roman" pitchFamily="18" charset="0"/>
              </a:rPr>
              <a:t>② 时钟脉冲</a:t>
            </a:r>
            <a:r>
              <a:rPr altLang="zh-CN" sz="2400" lang="en-US">
                <a:latin typeface="Times New Roman" pitchFamily="18" charset="0"/>
                <a:ea typeface="Times New Roman" pitchFamily="18" charset="0"/>
              </a:rPr>
              <a:t>CP </a:t>
            </a:r>
            <a:r>
              <a:rPr altLang="en-US" sz="2400" lang="zh-CN">
                <a:latin typeface="Times New Roman" pitchFamily="18" charset="0"/>
                <a:ea typeface="Times New Roman" pitchFamily="18" charset="0"/>
              </a:rPr>
              <a:t>由</a:t>
            </a:r>
            <a:r>
              <a:rPr altLang="zh-CN" sz="2400" lang="en-US">
                <a:latin typeface="Times New Roman" pitchFamily="18" charset="0"/>
                <a:ea typeface="Times New Roman" pitchFamily="18" charset="0"/>
              </a:rPr>
              <a:t>0</a:t>
            </a:r>
            <a:r>
              <a:rPr altLang="en-US" sz="2400" lang="zh-CN">
                <a:latin typeface="Times New Roman" pitchFamily="18" charset="0"/>
                <a:ea typeface="Times New Roman" pitchFamily="18" charset="0"/>
              </a:rPr>
              <a:t>变为</a:t>
            </a:r>
            <a:r>
              <a:rPr altLang="zh-CN" sz="2400" lang="en-US">
                <a:latin typeface="Times New Roman" pitchFamily="18" charset="0"/>
                <a:ea typeface="Times New Roman" pitchFamily="18" charset="0"/>
              </a:rPr>
              <a:t>1</a:t>
            </a:r>
            <a:r>
              <a:rPr altLang="en-US" sz="2400" lang="zh-CN">
                <a:latin typeface="Times New Roman" pitchFamily="18" charset="0"/>
                <a:ea typeface="Times New Roman" pitchFamily="18" charset="0"/>
              </a:rPr>
              <a:t>时，使触发器发生状态变化。此时 </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3</a:t>
            </a:r>
            <a:r>
              <a:rPr altLang="en-US" sz="2400" lang="zh-CN">
                <a:latin typeface="Times New Roman" pitchFamily="18" charset="0"/>
                <a:ea typeface="Times New Roman" pitchFamily="18" charset="0"/>
              </a:rPr>
              <a:t>和</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4</a:t>
            </a:r>
            <a:r>
              <a:rPr altLang="en-US" sz="2400" lang="zh-CN">
                <a:latin typeface="Times New Roman" pitchFamily="18" charset="0"/>
                <a:ea typeface="Times New Roman" pitchFamily="18" charset="0"/>
              </a:rPr>
              <a:t>被打开，它们的输出</a:t>
            </a:r>
            <a:r>
              <a:rPr altLang="zh-CN" sz="2400" lang="en-US">
                <a:latin typeface="Times New Roman" pitchFamily="18" charset="0"/>
                <a:ea typeface="Times New Roman" pitchFamily="18" charset="0"/>
              </a:rPr>
              <a:t>R</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S</a:t>
            </a:r>
            <a:r>
              <a:rPr altLang="en-US" sz="2400" lang="zh-CN">
                <a:latin typeface="Times New Roman" pitchFamily="18" charset="0"/>
                <a:ea typeface="Times New Roman" pitchFamily="18" charset="0"/>
              </a:rPr>
              <a:t>由</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5</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6</a:t>
            </a:r>
            <a:r>
              <a:rPr altLang="en-US" sz="2400" lang="zh-CN">
                <a:latin typeface="Times New Roman" pitchFamily="18" charset="0"/>
                <a:ea typeface="Times New Roman" pitchFamily="18" charset="0"/>
              </a:rPr>
              <a:t>的输出 </a:t>
            </a:r>
            <a:r>
              <a:rPr altLang="zh-CN" sz="2400" lang="en-US">
                <a:latin typeface="Times New Roman" pitchFamily="18" charset="0"/>
                <a:ea typeface="Times New Roman" pitchFamily="18" charset="0"/>
              </a:rPr>
              <a:t>A</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B</a:t>
            </a:r>
            <a:r>
              <a:rPr altLang="en-US" sz="2400" lang="zh-CN">
                <a:latin typeface="Times New Roman" pitchFamily="18" charset="0"/>
                <a:ea typeface="Times New Roman" pitchFamily="18" charset="0"/>
              </a:rPr>
              <a:t>决定，此时 </a:t>
            </a:r>
            <a:r>
              <a:rPr altLang="zh-CN" sz="2400" lang="en-US">
                <a:latin typeface="Times New Roman" pitchFamily="18" charset="0"/>
                <a:ea typeface="Times New Roman" pitchFamily="18" charset="0"/>
              </a:rPr>
              <a:t>R=~A=D</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S=~B=~D</a:t>
            </a:r>
            <a:r>
              <a:rPr altLang="en-US" sz="2400" lang="zh-CN">
                <a:latin typeface="Times New Roman" pitchFamily="18" charset="0"/>
                <a:ea typeface="Times New Roman" pitchFamily="18" charset="0"/>
              </a:rPr>
              <a:t>。若</a:t>
            </a:r>
            <a:r>
              <a:rPr altLang="zh-CN" sz="2400" lang="en-US">
                <a:latin typeface="Times New Roman" pitchFamily="18" charset="0"/>
                <a:ea typeface="Times New Roman" pitchFamily="18" charset="0"/>
              </a:rPr>
              <a:t>D=0</a:t>
            </a:r>
            <a:r>
              <a:rPr altLang="en-US" sz="2400" lang="zh-CN">
                <a:latin typeface="Times New Roman" pitchFamily="18" charset="0"/>
                <a:ea typeface="Times New Roman" pitchFamily="18" charset="0"/>
              </a:rPr>
              <a:t>，则</a:t>
            </a:r>
            <a:r>
              <a:rPr altLang="zh-CN" sz="2400" lang="en-US">
                <a:latin typeface="Times New Roman" pitchFamily="18" charset="0"/>
                <a:ea typeface="Times New Roman" pitchFamily="18" charset="0"/>
              </a:rPr>
              <a:t>R=0</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S=1</a:t>
            </a:r>
            <a:r>
              <a:rPr altLang="en-US" sz="2400" lang="zh-CN">
                <a:latin typeface="Times New Roman" pitchFamily="18" charset="0"/>
                <a:ea typeface="Times New Roman" pitchFamily="18" charset="0"/>
              </a:rPr>
              <a:t>，触发器的状态为 </a:t>
            </a:r>
            <a:r>
              <a:rPr altLang="zh-CN" sz="2400" lang="en-US">
                <a:latin typeface="Times New Roman" pitchFamily="18" charset="0"/>
                <a:ea typeface="Times New Roman" pitchFamily="18" charset="0"/>
              </a:rPr>
              <a:t>0</a:t>
            </a:r>
            <a:r>
              <a:rPr altLang="en-US" sz="2400" lang="zh-CN">
                <a:latin typeface="Times New Roman" pitchFamily="18" charset="0"/>
                <a:ea typeface="Times New Roman" pitchFamily="18" charset="0"/>
              </a:rPr>
              <a:t>；若 </a:t>
            </a:r>
            <a:r>
              <a:rPr altLang="zh-CN" sz="2400" lang="en-US">
                <a:latin typeface="Times New Roman" pitchFamily="18" charset="0"/>
                <a:ea typeface="Times New Roman" pitchFamily="18" charset="0"/>
              </a:rPr>
              <a:t>D=1</a:t>
            </a:r>
            <a:r>
              <a:rPr altLang="en-US" sz="2400" lang="zh-CN">
                <a:latin typeface="Times New Roman" pitchFamily="18" charset="0"/>
                <a:ea typeface="Times New Roman" pitchFamily="18" charset="0"/>
              </a:rPr>
              <a:t>，则</a:t>
            </a:r>
            <a:r>
              <a:rPr altLang="zh-CN" sz="2400" lang="en-US">
                <a:latin typeface="Times New Roman" pitchFamily="18" charset="0"/>
                <a:ea typeface="Times New Roman" pitchFamily="18" charset="0"/>
              </a:rPr>
              <a:t>R=1</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S=0</a:t>
            </a:r>
            <a:r>
              <a:rPr altLang="en-US" sz="2400" lang="zh-CN">
                <a:latin typeface="Times New Roman" pitchFamily="18" charset="0"/>
                <a:ea typeface="Times New Roman" pitchFamily="18" charset="0"/>
              </a:rPr>
              <a:t>，触发器的状态为</a:t>
            </a:r>
            <a:r>
              <a:rPr altLang="zh-CN" sz="2400" lang="en-US">
                <a:latin typeface="Times New Roman" pitchFamily="18" charset="0"/>
                <a:ea typeface="Times New Roman" pitchFamily="18" charset="0"/>
              </a:rPr>
              <a:t>1</a:t>
            </a:r>
            <a:r>
              <a:rPr altLang="en-US" sz="2400" lang="zh-CN">
                <a:latin typeface="Times New Roman" pitchFamily="18" charset="0"/>
                <a:ea typeface="Times New Roman" pitchFamily="18" charset="0"/>
              </a:rPr>
              <a:t>，即作用的结果使触发器状态与</a:t>
            </a:r>
            <a:r>
              <a:rPr altLang="zh-CN" sz="2400" lang="en-US">
                <a:latin typeface="Times New Roman" pitchFamily="18" charset="0"/>
                <a:ea typeface="Times New Roman" pitchFamily="18" charset="0"/>
              </a:rPr>
              <a:t>D</a:t>
            </a:r>
            <a:r>
              <a:rPr altLang="en-US" sz="2400" lang="zh-CN">
                <a:latin typeface="Times New Roman" pitchFamily="18" charset="0"/>
                <a:ea typeface="Times New Roman" pitchFamily="18" charset="0"/>
              </a:rPr>
              <a:t>相同。</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51"/>
                                        </p:tgtEl>
                                        <p:attrNameLst>
                                          <p:attrName>style.visibility</p:attrName>
                                        </p:attrNameLst>
                                      </p:cBhvr>
                                      <p:to>
                                        <p:strVal val="visible"/>
                                      </p:to>
                                    </p:set>
                                    <p:anim calcmode="lin" valueType="num">
                                      <p:cBhvr additive="base">
                                        <p:cTn dur="500" fill="hold" id="7"/>
                                        <p:tgtEl>
                                          <p:spTgt spid="2097251"/>
                                        </p:tgtEl>
                                        <p:attrNameLst>
                                          <p:attrName>ppt_x</p:attrName>
                                        </p:attrNameLst>
                                      </p:cBhvr>
                                      <p:tavLst>
                                        <p:tav tm="0">
                                          <p:val>
                                            <p:strVal val="#ppt_x"/>
                                          </p:val>
                                        </p:tav>
                                        <p:tav tm="100000">
                                          <p:val>
                                            <p:strVal val="#ppt_x"/>
                                          </p:val>
                                        </p:tav>
                                      </p:tavLst>
                                    </p:anim>
                                    <p:anim calcmode="lin" valueType="num">
                                      <p:cBhvr additive="base">
                                        <p:cTn dur="500" fill="hold" id="8"/>
                                        <p:tgtEl>
                                          <p:spTgt spid="2097251"/>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755"/>
                                        </p:tgtEl>
                                        <p:attrNameLst>
                                          <p:attrName>style.visibility</p:attrName>
                                        </p:attrNameLst>
                                      </p:cBhvr>
                                      <p:to>
                                        <p:strVal val="visible"/>
                                      </p:to>
                                    </p:set>
                                    <p:anim calcmode="lin" valueType="num">
                                      <p:cBhvr additive="base">
                                        <p:cTn dur="500" fill="hold" id="13"/>
                                        <p:tgtEl>
                                          <p:spTgt spid="1049755"/>
                                        </p:tgtEl>
                                        <p:attrNameLst>
                                          <p:attrName>ppt_x</p:attrName>
                                        </p:attrNameLst>
                                      </p:cBhvr>
                                      <p:tavLst>
                                        <p:tav tm="0">
                                          <p:val>
                                            <p:strVal val="#ppt_x"/>
                                          </p:val>
                                        </p:tav>
                                        <p:tav tm="100000">
                                          <p:val>
                                            <p:strVal val="#ppt_x"/>
                                          </p:val>
                                        </p:tav>
                                      </p:tavLst>
                                    </p:anim>
                                    <p:anim calcmode="lin" valueType="num">
                                      <p:cBhvr additive="base">
                                        <p:cTn dur="500" fill="hold" id="14"/>
                                        <p:tgtEl>
                                          <p:spTgt spid="1049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55" grpId="0" uiExpand="0" build="whole"/>
    </p:bldLst>
  </p:timing>
</p:sld>
</file>

<file path=ppt/slides/slide103.xml><?xml version="1.0" encoding="utf-8"?>
<p:sld xmlns:a="http://schemas.openxmlformats.org/drawingml/2006/main" xmlns:r="http://schemas.openxmlformats.org/officeDocument/2006/relationships" xmlns:p="http://schemas.openxmlformats.org/presentationml/2006/main" show="1" showMasterSp="1">
  <p:cSld>
    <p:spTree>
      <p:nvGrpSpPr>
        <p:cNvPr id="416" name=""/>
        <p:cNvGrpSpPr/>
        <p:nvPr/>
      </p:nvGrpSpPr>
      <p:grpSpPr>
        <a:xfrm rot="0">
          <a:off x="0" y="0"/>
          <a:ext cx="0" cy="0"/>
          <a:chOff x="0" y="0"/>
          <a:chExt cx="0" cy="0"/>
        </a:xfrm>
      </p:grpSpPr>
      <p:sp>
        <p:nvSpPr>
          <p:cNvPr id="1049756" name="Rectangle 2"/>
          <p:cNvSpPr/>
          <p:nvPr/>
        </p:nvSpPr>
        <p:spPr>
          <a:xfrm rot="0">
            <a:off x="0" y="215741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57" name="Rectangle 3"/>
          <p:cNvSpPr/>
          <p:nvPr/>
        </p:nvSpPr>
        <p:spPr>
          <a:xfrm rot="0">
            <a:off x="0" y="215741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58" name="Rectangle 4"/>
          <p:cNvSpPr/>
          <p:nvPr/>
        </p:nvSpPr>
        <p:spPr>
          <a:xfrm rot="0">
            <a:off x="0" y="261620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pic>
        <p:nvPicPr>
          <p:cNvPr id="2097252" name="Picture 37"/>
          <p:cNvPicPr>
            <a:picLocks/>
          </p:cNvPicPr>
          <p:nvPr/>
        </p:nvPicPr>
        <p:blipFill>
          <a:blip xmlns:r="http://schemas.openxmlformats.org/officeDocument/2006/relationships" r:embed="rId1"/>
          <a:srcRect l="0" t="0" r="0" b="0"/>
          <a:stretch>
            <a:fillRect/>
          </a:stretch>
        </p:blipFill>
        <p:spPr>
          <a:xfrm rot="0">
            <a:off x="115887" y="1719262"/>
            <a:ext cx="4679950" cy="3916362"/>
          </a:xfrm>
          <a:prstGeom prst="rect"/>
          <a:noFill/>
          <a:ln>
            <a:noFill/>
          </a:ln>
        </p:spPr>
      </p:pic>
      <p:sp>
        <p:nvSpPr>
          <p:cNvPr id="104975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76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76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103</a:t>
            </a:fld>
            <a:endParaRPr altLang="en-US" sz="1400" lang="zh-CN">
              <a:solidFill>
                <a:srgbClr val="656565"/>
              </a:solidFill>
            </a:endParaRPr>
          </a:p>
        </p:txBody>
      </p:sp>
      <p:sp>
        <p:nvSpPr>
          <p:cNvPr id="1049762" name="文本框 1"/>
          <p:cNvSpPr txBox="1"/>
          <p:nvPr/>
        </p:nvSpPr>
        <p:spPr>
          <a:xfrm rot="0">
            <a:off x="4895850" y="1042987"/>
            <a:ext cx="3951287" cy="53689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en-US" sz="2400" lang="zh-CN">
                <a:latin typeface="Times New Roman" pitchFamily="18" charset="0"/>
                <a:ea typeface="Times New Roman" pitchFamily="18" charset="0"/>
              </a:rPr>
              <a:t>③触发器被触发后，在时钟脉冲 </a:t>
            </a:r>
            <a:r>
              <a:rPr altLang="zh-CN" sz="2400" lang="en-US">
                <a:latin typeface="Times New Roman" pitchFamily="18" charset="0"/>
                <a:ea typeface="Times New Roman" pitchFamily="18" charset="0"/>
              </a:rPr>
              <a:t>CP=1</a:t>
            </a:r>
            <a:r>
              <a:rPr altLang="en-US" sz="2400" lang="zh-CN">
                <a:latin typeface="Times New Roman" pitchFamily="18" charset="0"/>
                <a:ea typeface="Times New Roman" pitchFamily="18" charset="0"/>
              </a:rPr>
              <a:t>时，不受输入影响，维持原状态不变。此时</a:t>
            </a:r>
            <a:r>
              <a:rPr altLang="zh-CN" sz="2400" lang="en-US">
                <a:latin typeface="Times New Roman" pitchFamily="18" charset="0"/>
                <a:ea typeface="Times New Roman" pitchFamily="18" charset="0"/>
              </a:rPr>
              <a:t>G</a:t>
            </a:r>
            <a:r>
              <a:rPr altLang="zh-CN" baseline="-25000" sz="2400" lang="en-US">
                <a:latin typeface="Times New Roman" pitchFamily="18" charset="0"/>
                <a:ea typeface="Times New Roman" pitchFamily="18" charset="0"/>
              </a:rPr>
              <a:t>3</a:t>
            </a:r>
            <a:r>
              <a:rPr altLang="en-US" sz="2400" lang="zh-CN">
                <a:latin typeface="Times New Roman" pitchFamily="18" charset="0"/>
                <a:ea typeface="Times New Roman" pitchFamily="18" charset="0"/>
              </a:rPr>
              <a:t>和</a:t>
            </a:r>
            <a:r>
              <a:rPr altLang="zh-CN" sz="2400" lang="en-US">
                <a:latin typeface="Times New Roman" pitchFamily="18" charset="0"/>
                <a:ea typeface="Times New Roman" pitchFamily="18" charset="0"/>
              </a:rPr>
              <a:t>C</a:t>
            </a:r>
            <a:r>
              <a:rPr altLang="zh-CN" baseline="-25000" sz="2400" lang="en-US">
                <a:latin typeface="Times New Roman" pitchFamily="18" charset="0"/>
                <a:ea typeface="Times New Roman" pitchFamily="18" charset="0"/>
              </a:rPr>
              <a:t>4</a:t>
            </a:r>
            <a:r>
              <a:rPr altLang="en-US" sz="2400" lang="zh-CN">
                <a:latin typeface="Times New Roman" pitchFamily="18" charset="0"/>
                <a:ea typeface="Times New Roman" pitchFamily="18" charset="0"/>
              </a:rPr>
              <a:t>被打开，它们的输出 </a:t>
            </a:r>
            <a:r>
              <a:rPr altLang="zh-CN" sz="2400" lang="en-US">
                <a:latin typeface="Times New Roman" pitchFamily="18" charset="0"/>
                <a:ea typeface="Times New Roman" pitchFamily="18" charset="0"/>
              </a:rPr>
              <a:t>R</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S</a:t>
            </a:r>
            <a:r>
              <a:rPr altLang="en-US" sz="2400" lang="zh-CN">
                <a:latin typeface="Times New Roman" pitchFamily="18" charset="0"/>
                <a:ea typeface="Times New Roman" pitchFamily="18" charset="0"/>
              </a:rPr>
              <a:t>是互补的，即</a:t>
            </a:r>
            <a:r>
              <a:rPr altLang="zh-CN" sz="2400" lang="en-US">
                <a:latin typeface="Times New Roman" pitchFamily="18" charset="0"/>
                <a:ea typeface="Times New Roman" pitchFamily="18" charset="0"/>
              </a:rPr>
              <a:t>R=0</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S=1</a:t>
            </a:r>
            <a:r>
              <a:rPr altLang="en-US" sz="2400" lang="zh-CN">
                <a:latin typeface="Times New Roman" pitchFamily="18" charset="0"/>
                <a:ea typeface="Times New Roman" pitchFamily="18" charset="0"/>
              </a:rPr>
              <a:t>或者</a:t>
            </a:r>
            <a:r>
              <a:rPr altLang="zh-CN" sz="2400" lang="en-US">
                <a:latin typeface="Times New Roman" pitchFamily="18" charset="0"/>
                <a:ea typeface="Times New Roman" pitchFamily="18" charset="0"/>
              </a:rPr>
              <a:t>R=1</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S=0</a:t>
            </a:r>
            <a:r>
              <a:rPr altLang="en-US" sz="2400" lang="zh-CN">
                <a:latin typeface="Times New Roman" pitchFamily="18" charset="0"/>
                <a:ea typeface="Times New Roman" pitchFamily="18" charset="0"/>
              </a:rPr>
              <a:t>。</a:t>
            </a:r>
            <a:br>
              <a:rPr altLang="en-US" sz="2400" lang="zh-CN">
                <a:latin typeface="Times New Roman" pitchFamily="18" charset="0"/>
                <a:ea typeface="Times New Roman" pitchFamily="18" charset="0"/>
              </a:rPr>
            </a:br>
            <a:r>
              <a:rPr altLang="zh-CN" sz="2400" lang="en-US">
                <a:latin typeface="Times New Roman" pitchFamily="18" charset="0"/>
                <a:ea typeface="Times New Roman" pitchFamily="18" charset="0"/>
              </a:rPr>
              <a:t>• </a:t>
            </a:r>
            <a:r>
              <a:rPr altLang="en-US" sz="2400" lang="zh-CN">
                <a:latin typeface="Times New Roman" pitchFamily="18" charset="0"/>
                <a:ea typeface="Times New Roman" pitchFamily="18" charset="0"/>
              </a:rPr>
              <a:t>若</a:t>
            </a:r>
            <a:r>
              <a:rPr altLang="zh-CN" sz="2400" lang="en-US">
                <a:latin typeface="Times New Roman" pitchFamily="18" charset="0"/>
                <a:ea typeface="Times New Roman" pitchFamily="18" charset="0"/>
              </a:rPr>
              <a:t>R=0</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S=1(</a:t>
            </a:r>
            <a:r>
              <a:rPr altLang="en-US" sz="2400" lang="zh-CN">
                <a:latin typeface="Times New Roman" pitchFamily="18" charset="0"/>
                <a:ea typeface="Times New Roman" pitchFamily="18" charset="0"/>
              </a:rPr>
              <a:t>触发器处于</a:t>
            </a:r>
            <a:r>
              <a:rPr altLang="zh-CN" sz="2400" lang="en-US">
                <a:latin typeface="Times New Roman" pitchFamily="18" charset="0"/>
                <a:ea typeface="Times New Roman" pitchFamily="18" charset="0"/>
              </a:rPr>
              <a:t>0</a:t>
            </a:r>
            <a:r>
              <a:rPr altLang="en-US" sz="2400" lang="zh-CN">
                <a:latin typeface="Times New Roman" pitchFamily="18" charset="0"/>
                <a:ea typeface="Times New Roman" pitchFamily="18" charset="0"/>
              </a:rPr>
              <a:t>状态</a:t>
            </a:r>
            <a:r>
              <a:rPr altLang="zh-CN" sz="2400" lang="en-US">
                <a:latin typeface="Times New Roman" pitchFamily="18" charset="0"/>
                <a:ea typeface="Times New Roman" pitchFamily="18" charset="0"/>
              </a:rPr>
              <a:t>)</a:t>
            </a:r>
            <a:r>
              <a:rPr altLang="en-US" sz="2400" lang="zh-CN">
                <a:latin typeface="Times New Roman" pitchFamily="18" charset="0"/>
                <a:ea typeface="Times New Roman" pitchFamily="18" charset="0"/>
              </a:rPr>
              <a:t>，则此时 </a:t>
            </a:r>
            <a:r>
              <a:rPr altLang="zh-CN" sz="2400" lang="en-US">
                <a:latin typeface="Times New Roman" pitchFamily="18" charset="0"/>
                <a:ea typeface="Times New Roman" pitchFamily="18" charset="0"/>
              </a:rPr>
              <a:t>R=0</a:t>
            </a:r>
            <a:r>
              <a:rPr altLang="en-US" sz="2400" lang="zh-CN">
                <a:latin typeface="Times New Roman" pitchFamily="18" charset="0"/>
                <a:ea typeface="Times New Roman" pitchFamily="18" charset="0"/>
              </a:rPr>
              <a:t>有三方面的作用；</a:t>
            </a:r>
            <a:br>
              <a:rPr altLang="en-US" sz="2400" lang="zh-CN">
                <a:latin typeface="Times New Roman" pitchFamily="18" charset="0"/>
                <a:ea typeface="Times New Roman" pitchFamily="18" charset="0"/>
              </a:rPr>
            </a:br>
            <a:r>
              <a:rPr altLang="zh-CN" sz="2400" lang="en-US">
                <a:latin typeface="Times New Roman" pitchFamily="18" charset="0"/>
                <a:ea typeface="Times New Roman" pitchFamily="18" charset="0"/>
              </a:rPr>
              <a:t>• </a:t>
            </a:r>
            <a:r>
              <a:rPr altLang="en-US" sz="2400" lang="zh-CN">
                <a:latin typeface="Times New Roman" pitchFamily="18" charset="0"/>
                <a:ea typeface="Times New Roman" pitchFamily="18" charset="0"/>
              </a:rPr>
              <a:t>若</a:t>
            </a:r>
            <a:r>
              <a:rPr altLang="zh-CN" sz="2400" lang="en-US">
                <a:latin typeface="Times New Roman" pitchFamily="18" charset="0"/>
                <a:ea typeface="Times New Roman" pitchFamily="18" charset="0"/>
              </a:rPr>
              <a:t>R=1</a:t>
            </a:r>
            <a:r>
              <a:rPr altLang="en-US" sz="2400" lang="zh-CN">
                <a:latin typeface="Times New Roman" pitchFamily="18" charset="0"/>
                <a:ea typeface="Times New Roman" pitchFamily="18" charset="0"/>
              </a:rPr>
              <a:t>、</a:t>
            </a:r>
            <a:r>
              <a:rPr altLang="zh-CN" sz="2400" lang="en-US">
                <a:latin typeface="Times New Roman" pitchFamily="18" charset="0"/>
                <a:ea typeface="Times New Roman" pitchFamily="18" charset="0"/>
              </a:rPr>
              <a:t>S=0(</a:t>
            </a:r>
            <a:r>
              <a:rPr altLang="en-US" sz="2400" lang="zh-CN">
                <a:latin typeface="Times New Roman" pitchFamily="18" charset="0"/>
                <a:ea typeface="Times New Roman" pitchFamily="18" charset="0"/>
              </a:rPr>
              <a:t>触发器处于</a:t>
            </a:r>
            <a:r>
              <a:rPr altLang="zh-CN" sz="2400" lang="en-US">
                <a:latin typeface="Times New Roman" pitchFamily="18" charset="0"/>
                <a:ea typeface="Times New Roman" pitchFamily="18" charset="0"/>
              </a:rPr>
              <a:t>1</a:t>
            </a:r>
            <a:r>
              <a:rPr altLang="en-US" sz="2400" lang="zh-CN">
                <a:latin typeface="Times New Roman" pitchFamily="18" charset="0"/>
                <a:ea typeface="Times New Roman" pitchFamily="18" charset="0"/>
              </a:rPr>
              <a:t>状态</a:t>
            </a:r>
            <a:r>
              <a:rPr altLang="zh-CN" sz="2400" lang="en-US">
                <a:latin typeface="Times New Roman" pitchFamily="18" charset="0"/>
                <a:ea typeface="Times New Roman" pitchFamily="18" charset="0"/>
              </a:rPr>
              <a:t>)</a:t>
            </a:r>
            <a:r>
              <a:rPr altLang="en-US" sz="2400" lang="zh-CN">
                <a:latin typeface="Times New Roman" pitchFamily="18" charset="0"/>
                <a:ea typeface="Times New Roman" pitchFamily="18" charset="0"/>
              </a:rPr>
              <a:t>，则此时</a:t>
            </a:r>
            <a:r>
              <a:rPr altLang="zh-CN" sz="2400" lang="en-US">
                <a:latin typeface="Times New Roman" pitchFamily="18" charset="0"/>
                <a:ea typeface="Times New Roman" pitchFamily="18" charset="0"/>
              </a:rPr>
              <a:t>S=0</a:t>
            </a:r>
            <a:r>
              <a:rPr altLang="en-US" sz="2400" lang="zh-CN">
                <a:latin typeface="Times New Roman" pitchFamily="18" charset="0"/>
                <a:ea typeface="Times New Roman" pitchFamily="18" charset="0"/>
              </a:rPr>
              <a:t>同样有三方面的作用。</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52"/>
                                        </p:tgtEl>
                                        <p:attrNameLst>
                                          <p:attrName>style.visibility</p:attrName>
                                        </p:attrNameLst>
                                      </p:cBhvr>
                                      <p:to>
                                        <p:strVal val="visible"/>
                                      </p:to>
                                    </p:set>
                                    <p:anim calcmode="lin" valueType="num">
                                      <p:cBhvr additive="base">
                                        <p:cTn dur="500" fill="hold" id="7"/>
                                        <p:tgtEl>
                                          <p:spTgt spid="2097252"/>
                                        </p:tgtEl>
                                        <p:attrNameLst>
                                          <p:attrName>ppt_x</p:attrName>
                                        </p:attrNameLst>
                                      </p:cBhvr>
                                      <p:tavLst>
                                        <p:tav tm="0">
                                          <p:val>
                                            <p:strVal val="#ppt_x"/>
                                          </p:val>
                                        </p:tav>
                                        <p:tav tm="100000">
                                          <p:val>
                                            <p:strVal val="#ppt_x"/>
                                          </p:val>
                                        </p:tav>
                                      </p:tavLst>
                                    </p:anim>
                                    <p:anim calcmode="lin" valueType="num">
                                      <p:cBhvr additive="base">
                                        <p:cTn dur="500" fill="hold" id="8"/>
                                        <p:tgtEl>
                                          <p:spTgt spid="2097252"/>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762"/>
                                        </p:tgtEl>
                                        <p:attrNameLst>
                                          <p:attrName>style.visibility</p:attrName>
                                        </p:attrNameLst>
                                      </p:cBhvr>
                                      <p:to>
                                        <p:strVal val="visible"/>
                                      </p:to>
                                    </p:set>
                                    <p:anim calcmode="lin" valueType="num">
                                      <p:cBhvr additive="base">
                                        <p:cTn dur="500" fill="hold" id="13"/>
                                        <p:tgtEl>
                                          <p:spTgt spid="1049762"/>
                                        </p:tgtEl>
                                        <p:attrNameLst>
                                          <p:attrName>ppt_x</p:attrName>
                                        </p:attrNameLst>
                                      </p:cBhvr>
                                      <p:tavLst>
                                        <p:tav tm="0">
                                          <p:val>
                                            <p:strVal val="#ppt_x"/>
                                          </p:val>
                                        </p:tav>
                                        <p:tav tm="100000">
                                          <p:val>
                                            <p:strVal val="#ppt_x"/>
                                          </p:val>
                                        </p:tav>
                                      </p:tavLst>
                                    </p:anim>
                                    <p:anim calcmode="lin" valueType="num">
                                      <p:cBhvr additive="base">
                                        <p:cTn dur="500" fill="hold" id="14"/>
                                        <p:tgtEl>
                                          <p:spTgt spid="10497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62" grpId="0" uiExpand="0" build="whole"/>
    </p:bldLst>
  </p:timing>
</p:sld>
</file>

<file path=ppt/slides/slide104.xml><?xml version="1.0" encoding="utf-8"?>
<p:sld xmlns:a="http://schemas.openxmlformats.org/drawingml/2006/main" xmlns:r="http://schemas.openxmlformats.org/officeDocument/2006/relationships" xmlns:p="http://schemas.openxmlformats.org/presentationml/2006/main" show="1" showMasterSp="1">
  <p:cSld>
    <p:spTree>
      <p:nvGrpSpPr>
        <p:cNvPr id="417" name=""/>
        <p:cNvGrpSpPr/>
        <p:nvPr/>
      </p:nvGrpSpPr>
      <p:grpSpPr>
        <a:xfrm rot="0">
          <a:off x="0" y="0"/>
          <a:ext cx="0" cy="0"/>
          <a:chOff x="0" y="0"/>
          <a:chExt cx="0" cy="0"/>
        </a:xfrm>
      </p:grpSpPr>
      <p:sp>
        <p:nvSpPr>
          <p:cNvPr id="1049763" name="Rectangle 2"/>
          <p:cNvSpPr/>
          <p:nvPr/>
        </p:nvSpPr>
        <p:spPr>
          <a:xfrm rot="0">
            <a:off x="0" y="189865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64" name="Rectangle 3"/>
          <p:cNvSpPr/>
          <p:nvPr/>
        </p:nvSpPr>
        <p:spPr>
          <a:xfrm rot="0">
            <a:off x="0" y="189865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65" name="Rectangle 4"/>
          <p:cNvSpPr/>
          <p:nvPr/>
        </p:nvSpPr>
        <p:spPr>
          <a:xfrm rot="0">
            <a:off x="0" y="2357437"/>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766" name="Text Box 5"/>
          <p:cNvSpPr txBox="1"/>
          <p:nvPr/>
        </p:nvSpPr>
        <p:spPr>
          <a:xfrm rot="0">
            <a:off x="431800" y="1279525"/>
            <a:ext cx="7704137" cy="49688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请完成下图的波形：</a:t>
            </a:r>
          </a:p>
        </p:txBody>
      </p:sp>
      <p:grpSp>
        <p:nvGrpSpPr>
          <p:cNvPr id="418" name=""/>
          <p:cNvGrpSpPr/>
          <p:nvPr/>
        </p:nvGrpSpPr>
        <p:grpSpPr>
          <a:xfrm rot="0">
            <a:off x="4616450" y="2452687"/>
            <a:ext cx="4500562" cy="3354387"/>
            <a:chOff x="2908" y="1567"/>
            <a:chExt cx="2835" cy="2113"/>
          </a:xfrm>
        </p:grpSpPr>
        <p:sp>
          <p:nvSpPr>
            <p:cNvPr id="1049767" name="AutoShape 7"/>
            <p:cNvSpPr/>
            <p:nvPr/>
          </p:nvSpPr>
          <p:spPr>
            <a:xfrm rot="0">
              <a:off x="2908" y="1567"/>
              <a:ext cx="2835" cy="2113"/>
            </a:xfrm>
            <a:prstGeom prst="rect"/>
            <a:noFill/>
            <a:ln>
              <a:noFill/>
            </a:ln>
          </p:spPr>
        </p:sp>
        <p:sp>
          <p:nvSpPr>
            <p:cNvPr id="1049768" name="Line 8"/>
            <p:cNvSpPr/>
            <p:nvPr/>
          </p:nvSpPr>
          <p:spPr>
            <a:xfrm rot="0">
              <a:off x="3430" y="2198"/>
              <a:ext cx="358" cy="2"/>
            </a:xfrm>
            <a:prstGeom prst="line"/>
            <a:noFill/>
            <a:ln w="9525" cap="flat" cmpd="sng">
              <a:solidFill>
                <a:srgbClr val="000000">
                  <a:alpha val="100000"/>
                </a:srgbClr>
              </a:solidFill>
              <a:prstDash val="solid"/>
              <a:round/>
            </a:ln>
          </p:spPr>
        </p:sp>
        <p:sp>
          <p:nvSpPr>
            <p:cNvPr id="1049769" name="Line 9"/>
            <p:cNvSpPr/>
            <p:nvPr/>
          </p:nvSpPr>
          <p:spPr>
            <a:xfrm rot="0" flipV="1">
              <a:off x="3788" y="1774"/>
              <a:ext cx="1" cy="424"/>
            </a:xfrm>
            <a:prstGeom prst="line"/>
            <a:noFill/>
            <a:ln w="9525" cap="flat" cmpd="sng">
              <a:solidFill>
                <a:srgbClr val="000000">
                  <a:alpha val="100000"/>
                </a:srgbClr>
              </a:solidFill>
              <a:prstDash val="solid"/>
              <a:round/>
            </a:ln>
          </p:spPr>
        </p:sp>
        <p:sp>
          <p:nvSpPr>
            <p:cNvPr id="1049770" name="Line 10"/>
            <p:cNvSpPr/>
            <p:nvPr/>
          </p:nvSpPr>
          <p:spPr>
            <a:xfrm rot="0">
              <a:off x="3788" y="1774"/>
              <a:ext cx="1338" cy="3"/>
            </a:xfrm>
            <a:prstGeom prst="line"/>
            <a:noFill/>
            <a:ln w="9525" cap="flat" cmpd="sng">
              <a:solidFill>
                <a:srgbClr val="000000">
                  <a:alpha val="100000"/>
                </a:srgbClr>
              </a:solidFill>
              <a:prstDash val="solid"/>
              <a:round/>
            </a:ln>
          </p:spPr>
        </p:sp>
        <p:sp>
          <p:nvSpPr>
            <p:cNvPr id="1049771" name="Line 11"/>
            <p:cNvSpPr/>
            <p:nvPr/>
          </p:nvSpPr>
          <p:spPr>
            <a:xfrm rot="0">
              <a:off x="5126" y="1774"/>
              <a:ext cx="1" cy="424"/>
            </a:xfrm>
            <a:prstGeom prst="line"/>
            <a:noFill/>
            <a:ln w="9525" cap="flat" cmpd="sng">
              <a:solidFill>
                <a:srgbClr val="000000">
                  <a:alpha val="100000"/>
                </a:srgbClr>
              </a:solidFill>
              <a:prstDash val="solid"/>
              <a:round/>
            </a:ln>
          </p:spPr>
        </p:sp>
        <p:sp>
          <p:nvSpPr>
            <p:cNvPr id="1049772" name="Text Box 12"/>
            <p:cNvSpPr txBox="1"/>
            <p:nvPr/>
          </p:nvSpPr>
          <p:spPr>
            <a:xfrm rot="0">
              <a:off x="2908" y="1983"/>
              <a:ext cx="557" cy="439"/>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1800" lang="en-US">
                  <a:solidFill>
                    <a:srgbClr val="000000"/>
                  </a:solidFill>
                  <a:latin typeface="Times New Roman" pitchFamily="18" charset="0"/>
                  <a:ea typeface="Times New Roman" pitchFamily="18" charset="0"/>
                </a:rPr>
                <a:t>C</a:t>
              </a:r>
            </a:p>
          </p:txBody>
        </p:sp>
        <p:sp>
          <p:nvSpPr>
            <p:cNvPr id="1049773" name="Line 13"/>
            <p:cNvSpPr/>
            <p:nvPr/>
          </p:nvSpPr>
          <p:spPr>
            <a:xfrm rot="0">
              <a:off x="5126" y="2203"/>
              <a:ext cx="502" cy="1"/>
            </a:xfrm>
            <a:prstGeom prst="line"/>
            <a:noFill/>
            <a:ln w="9525" cap="flat" cmpd="sng">
              <a:solidFill>
                <a:srgbClr val="000000">
                  <a:alpha val="100000"/>
                </a:srgbClr>
              </a:solidFill>
              <a:prstDash val="solid"/>
              <a:round/>
            </a:ln>
          </p:spPr>
        </p:sp>
        <p:sp>
          <p:nvSpPr>
            <p:cNvPr id="1049774" name="Line 14"/>
            <p:cNvSpPr/>
            <p:nvPr/>
          </p:nvSpPr>
          <p:spPr>
            <a:xfrm rot="0">
              <a:off x="3415" y="2824"/>
              <a:ext cx="248" cy="0"/>
            </a:xfrm>
            <a:prstGeom prst="line"/>
            <a:noFill/>
            <a:ln w="9525" cap="flat" cmpd="sng">
              <a:solidFill>
                <a:srgbClr val="000000">
                  <a:alpha val="100000"/>
                </a:srgbClr>
              </a:solidFill>
              <a:prstDash val="solid"/>
              <a:round/>
            </a:ln>
          </p:spPr>
        </p:sp>
        <p:sp>
          <p:nvSpPr>
            <p:cNvPr id="1049775" name="Line 15"/>
            <p:cNvSpPr/>
            <p:nvPr/>
          </p:nvSpPr>
          <p:spPr>
            <a:xfrm rot="0" flipV="1">
              <a:off x="3669" y="2455"/>
              <a:ext cx="1" cy="357"/>
            </a:xfrm>
            <a:prstGeom prst="line"/>
            <a:noFill/>
            <a:ln w="9525" cap="flat" cmpd="sng">
              <a:solidFill>
                <a:srgbClr val="000000">
                  <a:alpha val="100000"/>
                </a:srgbClr>
              </a:solidFill>
              <a:prstDash val="solid"/>
              <a:round/>
            </a:ln>
          </p:spPr>
        </p:sp>
        <p:sp>
          <p:nvSpPr>
            <p:cNvPr id="1049776" name="Line 16"/>
            <p:cNvSpPr/>
            <p:nvPr/>
          </p:nvSpPr>
          <p:spPr>
            <a:xfrm rot="0">
              <a:off x="3678" y="2447"/>
              <a:ext cx="482" cy="2"/>
            </a:xfrm>
            <a:prstGeom prst="line"/>
            <a:noFill/>
            <a:ln w="9525" cap="flat" cmpd="sng">
              <a:solidFill>
                <a:srgbClr val="000000">
                  <a:alpha val="100000"/>
                </a:srgbClr>
              </a:solidFill>
              <a:prstDash val="solid"/>
              <a:round/>
            </a:ln>
          </p:spPr>
        </p:sp>
        <p:sp>
          <p:nvSpPr>
            <p:cNvPr id="1049777" name="Line 17"/>
            <p:cNvSpPr/>
            <p:nvPr/>
          </p:nvSpPr>
          <p:spPr>
            <a:xfrm rot="0">
              <a:off x="4160" y="2447"/>
              <a:ext cx="2" cy="358"/>
            </a:xfrm>
            <a:prstGeom prst="line"/>
            <a:noFill/>
            <a:ln w="9525" cap="flat" cmpd="sng">
              <a:solidFill>
                <a:srgbClr val="000000">
                  <a:alpha val="100000"/>
                </a:srgbClr>
              </a:solidFill>
              <a:prstDash val="solid"/>
              <a:round/>
            </a:ln>
          </p:spPr>
        </p:sp>
        <p:sp>
          <p:nvSpPr>
            <p:cNvPr id="1049778" name="Line 18"/>
            <p:cNvSpPr/>
            <p:nvPr/>
          </p:nvSpPr>
          <p:spPr>
            <a:xfrm rot="0">
              <a:off x="4160" y="2805"/>
              <a:ext cx="372" cy="2"/>
            </a:xfrm>
            <a:prstGeom prst="line"/>
            <a:noFill/>
            <a:ln w="9525" cap="flat" cmpd="sng">
              <a:solidFill>
                <a:srgbClr val="000000">
                  <a:alpha val="100000"/>
                </a:srgbClr>
              </a:solidFill>
              <a:prstDash val="solid"/>
              <a:round/>
            </a:ln>
          </p:spPr>
        </p:sp>
        <p:sp>
          <p:nvSpPr>
            <p:cNvPr id="1049779" name="Line 19"/>
            <p:cNvSpPr/>
            <p:nvPr/>
          </p:nvSpPr>
          <p:spPr>
            <a:xfrm rot="0" flipV="1">
              <a:off x="4542" y="2433"/>
              <a:ext cx="2" cy="372"/>
            </a:xfrm>
            <a:prstGeom prst="line"/>
            <a:noFill/>
            <a:ln w="9525" cap="flat" cmpd="sng">
              <a:solidFill>
                <a:srgbClr val="000000">
                  <a:alpha val="100000"/>
                </a:srgbClr>
              </a:solidFill>
              <a:prstDash val="solid"/>
              <a:round/>
            </a:ln>
          </p:spPr>
        </p:sp>
        <p:sp>
          <p:nvSpPr>
            <p:cNvPr id="1049780" name="Line 20"/>
            <p:cNvSpPr/>
            <p:nvPr/>
          </p:nvSpPr>
          <p:spPr>
            <a:xfrm rot="0" flipV="1">
              <a:off x="4542" y="2431"/>
              <a:ext cx="757" cy="2"/>
            </a:xfrm>
            <a:prstGeom prst="line"/>
            <a:noFill/>
            <a:ln w="9525" cap="flat" cmpd="sng">
              <a:solidFill>
                <a:srgbClr val="000000">
                  <a:alpha val="100000"/>
                </a:srgbClr>
              </a:solidFill>
              <a:prstDash val="solid"/>
              <a:round/>
            </a:ln>
          </p:spPr>
        </p:sp>
        <p:sp>
          <p:nvSpPr>
            <p:cNvPr id="1049781" name="Line 21"/>
            <p:cNvSpPr/>
            <p:nvPr/>
          </p:nvSpPr>
          <p:spPr>
            <a:xfrm rot="0">
              <a:off x="5299" y="2438"/>
              <a:ext cx="2" cy="358"/>
            </a:xfrm>
            <a:prstGeom prst="line"/>
            <a:noFill/>
            <a:ln w="9525" cap="flat" cmpd="sng">
              <a:solidFill>
                <a:srgbClr val="000000">
                  <a:alpha val="100000"/>
                </a:srgbClr>
              </a:solidFill>
              <a:prstDash val="solid"/>
              <a:round/>
            </a:ln>
          </p:spPr>
        </p:sp>
        <p:sp>
          <p:nvSpPr>
            <p:cNvPr id="1049782" name="Line 22"/>
            <p:cNvSpPr/>
            <p:nvPr/>
          </p:nvSpPr>
          <p:spPr>
            <a:xfrm rot="0" flipV="1">
              <a:off x="5309" y="2789"/>
              <a:ext cx="297" cy="0"/>
            </a:xfrm>
            <a:prstGeom prst="line"/>
            <a:noFill/>
            <a:ln w="9525" cap="flat" cmpd="sng">
              <a:solidFill>
                <a:srgbClr val="000000">
                  <a:alpha val="100000"/>
                </a:srgbClr>
              </a:solidFill>
              <a:prstDash val="solid"/>
              <a:round/>
            </a:ln>
          </p:spPr>
        </p:sp>
        <p:sp>
          <p:nvSpPr>
            <p:cNvPr id="1049783" name="Line 23"/>
            <p:cNvSpPr/>
            <p:nvPr/>
          </p:nvSpPr>
          <p:spPr>
            <a:xfrm rot="0">
              <a:off x="3415" y="3447"/>
              <a:ext cx="372" cy="1"/>
            </a:xfrm>
            <a:prstGeom prst="line"/>
            <a:noFill/>
            <a:ln w="9525" cap="flat" cmpd="sng">
              <a:solidFill>
                <a:srgbClr val="000000">
                  <a:alpha val="100000"/>
                </a:srgbClr>
              </a:solidFill>
              <a:prstDash val="solid"/>
              <a:round/>
            </a:ln>
          </p:spPr>
        </p:sp>
        <p:sp>
          <p:nvSpPr>
            <p:cNvPr id="1049784" name="Text Box 24"/>
            <p:cNvSpPr txBox="1"/>
            <p:nvPr/>
          </p:nvSpPr>
          <p:spPr>
            <a:xfrm rot="0">
              <a:off x="3017" y="2608"/>
              <a:ext cx="387" cy="367"/>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1800" lang="en-US">
                  <a:solidFill>
                    <a:srgbClr val="000000"/>
                  </a:solidFill>
                  <a:latin typeface="Times New Roman" pitchFamily="18" charset="0"/>
                  <a:ea typeface="Times New Roman" pitchFamily="18" charset="0"/>
                </a:rPr>
                <a:t>D</a:t>
              </a:r>
            </a:p>
          </p:txBody>
        </p:sp>
        <p:sp>
          <p:nvSpPr>
            <p:cNvPr id="1049785" name="Text Box 25"/>
            <p:cNvSpPr txBox="1"/>
            <p:nvPr/>
          </p:nvSpPr>
          <p:spPr>
            <a:xfrm rot="0">
              <a:off x="3032" y="3196"/>
              <a:ext cx="385" cy="348"/>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1800" lang="en-US">
                  <a:solidFill>
                    <a:srgbClr val="000000"/>
                  </a:solidFill>
                  <a:latin typeface="Times New Roman" pitchFamily="18" charset="0"/>
                  <a:ea typeface="Times New Roman" pitchFamily="18" charset="0"/>
                </a:rPr>
                <a:t>Q</a:t>
              </a:r>
            </a:p>
          </p:txBody>
        </p:sp>
        <p:sp>
          <p:nvSpPr>
            <p:cNvPr id="1049786" name="Line 26"/>
            <p:cNvSpPr/>
            <p:nvPr/>
          </p:nvSpPr>
          <p:spPr>
            <a:xfrm rot="0" flipH="1">
              <a:off x="3781" y="1602"/>
              <a:ext cx="6" cy="2072"/>
            </a:xfrm>
            <a:prstGeom prst="line"/>
            <a:noFill/>
            <a:ln w="9525" cap="flat" cmpd="sng">
              <a:solidFill>
                <a:srgbClr val="000000">
                  <a:alpha val="100000"/>
                </a:srgbClr>
              </a:solidFill>
              <a:prstDash val="dashDot"/>
              <a:round/>
            </a:ln>
          </p:spPr>
        </p:sp>
        <p:sp>
          <p:nvSpPr>
            <p:cNvPr id="1049787" name="Line 27"/>
            <p:cNvSpPr/>
            <p:nvPr/>
          </p:nvSpPr>
          <p:spPr>
            <a:xfrm rot="0">
              <a:off x="3660" y="1600"/>
              <a:ext cx="9" cy="2057"/>
            </a:xfrm>
            <a:prstGeom prst="line"/>
            <a:noFill/>
            <a:ln w="9525" cap="flat" cmpd="sng">
              <a:solidFill>
                <a:srgbClr val="000000">
                  <a:alpha val="100000"/>
                </a:srgbClr>
              </a:solidFill>
              <a:prstDash val="dashDot"/>
              <a:round/>
            </a:ln>
          </p:spPr>
        </p:sp>
        <p:sp>
          <p:nvSpPr>
            <p:cNvPr id="1049788" name="Line 28"/>
            <p:cNvSpPr/>
            <p:nvPr/>
          </p:nvSpPr>
          <p:spPr>
            <a:xfrm rot="0">
              <a:off x="4148" y="1579"/>
              <a:ext cx="9" cy="2078"/>
            </a:xfrm>
            <a:prstGeom prst="line"/>
            <a:noFill/>
            <a:ln w="9525" cap="flat" cmpd="sng">
              <a:solidFill>
                <a:srgbClr val="000000">
                  <a:alpha val="100000"/>
                </a:srgbClr>
              </a:solidFill>
              <a:prstDash val="dashDot"/>
              <a:round/>
            </a:ln>
          </p:spPr>
        </p:sp>
        <p:sp>
          <p:nvSpPr>
            <p:cNvPr id="1049789" name="Line 29"/>
            <p:cNvSpPr/>
            <p:nvPr/>
          </p:nvSpPr>
          <p:spPr>
            <a:xfrm rot="0">
              <a:off x="5300" y="1584"/>
              <a:ext cx="2" cy="2065"/>
            </a:xfrm>
            <a:prstGeom prst="line"/>
            <a:noFill/>
            <a:ln w="9525" cap="flat" cmpd="sng">
              <a:solidFill>
                <a:srgbClr val="000000">
                  <a:alpha val="100000"/>
                </a:srgbClr>
              </a:solidFill>
              <a:prstDash val="dashDot"/>
              <a:round/>
            </a:ln>
          </p:spPr>
        </p:sp>
        <p:sp>
          <p:nvSpPr>
            <p:cNvPr id="1049790" name="Line 30"/>
            <p:cNvSpPr/>
            <p:nvPr/>
          </p:nvSpPr>
          <p:spPr>
            <a:xfrm rot="0">
              <a:off x="5125" y="1567"/>
              <a:ext cx="9" cy="2063"/>
            </a:xfrm>
            <a:prstGeom prst="line"/>
            <a:noFill/>
            <a:ln w="9525" cap="flat" cmpd="sng">
              <a:solidFill>
                <a:srgbClr val="000000">
                  <a:alpha val="100000"/>
                </a:srgbClr>
              </a:solidFill>
              <a:prstDash val="dashDot"/>
              <a:round/>
            </a:ln>
          </p:spPr>
        </p:sp>
        <p:sp>
          <p:nvSpPr>
            <p:cNvPr id="1049791" name="Line 31"/>
            <p:cNvSpPr/>
            <p:nvPr/>
          </p:nvSpPr>
          <p:spPr>
            <a:xfrm rot="0">
              <a:off x="4536" y="1569"/>
              <a:ext cx="15" cy="2057"/>
            </a:xfrm>
            <a:prstGeom prst="line"/>
            <a:noFill/>
            <a:ln w="9525" cap="flat" cmpd="sng">
              <a:solidFill>
                <a:srgbClr val="000000">
                  <a:alpha val="100000"/>
                </a:srgbClr>
              </a:solidFill>
              <a:prstDash val="dashDot"/>
              <a:round/>
            </a:ln>
          </p:spPr>
        </p:sp>
      </p:grpSp>
      <p:grpSp>
        <p:nvGrpSpPr>
          <p:cNvPr id="419" name=""/>
          <p:cNvGrpSpPr/>
          <p:nvPr/>
        </p:nvGrpSpPr>
        <p:grpSpPr>
          <a:xfrm rot="0">
            <a:off x="6011862" y="2998787"/>
            <a:ext cx="2924175" cy="2433637"/>
            <a:chOff x="3787" y="1905"/>
            <a:chExt cx="1842" cy="1533"/>
          </a:xfrm>
        </p:grpSpPr>
        <p:grpSp>
          <p:nvGrpSpPr>
            <p:cNvPr id="420" name=""/>
            <p:cNvGrpSpPr/>
            <p:nvPr/>
          </p:nvGrpSpPr>
          <p:grpSpPr>
            <a:xfrm rot="0">
              <a:off x="3787" y="3155"/>
              <a:ext cx="1842" cy="283"/>
              <a:chOff x="3816" y="3449"/>
              <a:chExt cx="1842" cy="283"/>
            </a:xfrm>
          </p:grpSpPr>
          <p:sp>
            <p:nvSpPr>
              <p:cNvPr id="1049792" name="Line 34"/>
              <p:cNvSpPr/>
              <p:nvPr/>
            </p:nvSpPr>
            <p:spPr>
              <a:xfrm rot="0" flipV="1">
                <a:off x="3816" y="3449"/>
                <a:ext cx="0" cy="283"/>
              </a:xfrm>
              <a:prstGeom prst="line"/>
              <a:noFill/>
              <a:ln w="31750" cap="flat" cmpd="sng">
                <a:solidFill>
                  <a:srgbClr val="FF3300">
                    <a:alpha val="100000"/>
                  </a:srgbClr>
                </a:solidFill>
                <a:prstDash val="solid"/>
                <a:round/>
              </a:ln>
            </p:spPr>
          </p:sp>
          <p:sp>
            <p:nvSpPr>
              <p:cNvPr id="1049793" name="Line 35"/>
              <p:cNvSpPr/>
              <p:nvPr/>
            </p:nvSpPr>
            <p:spPr>
              <a:xfrm rot="0">
                <a:off x="3816" y="3449"/>
                <a:ext cx="1842" cy="0"/>
              </a:xfrm>
              <a:prstGeom prst="line"/>
              <a:noFill/>
              <a:ln w="31750" cap="flat" cmpd="sng">
                <a:solidFill>
                  <a:srgbClr val="FF3300">
                    <a:alpha val="100000"/>
                  </a:srgbClr>
                </a:solidFill>
                <a:prstDash val="solid"/>
                <a:round/>
              </a:ln>
            </p:spPr>
          </p:sp>
        </p:grpSp>
        <p:sp>
          <p:nvSpPr>
            <p:cNvPr id="1049794" name="Line 36"/>
            <p:cNvSpPr/>
            <p:nvPr/>
          </p:nvSpPr>
          <p:spPr>
            <a:xfrm rot="0" flipV="1">
              <a:off x="3787" y="1905"/>
              <a:ext cx="0" cy="198"/>
            </a:xfrm>
            <a:prstGeom prst="line"/>
            <a:noFill/>
            <a:ln w="31750" cap="flat" cmpd="sng">
              <a:solidFill>
                <a:srgbClr val="FF3300">
                  <a:alpha val="100000"/>
                </a:srgbClr>
              </a:solidFill>
              <a:prstDash val="solid"/>
              <a:round/>
              <a:tailEnd type="arrow" w="med" len="med"/>
            </a:ln>
          </p:spPr>
        </p:sp>
      </p:grpSp>
      <p:pic>
        <p:nvPicPr>
          <p:cNvPr id="2097253" name="Picture 37"/>
          <p:cNvPicPr>
            <a:picLocks/>
          </p:cNvPicPr>
          <p:nvPr/>
        </p:nvPicPr>
        <p:blipFill>
          <a:blip xmlns:r="http://schemas.openxmlformats.org/officeDocument/2006/relationships" r:embed="rId1"/>
          <a:srcRect l="0" t="0" r="0" b="0"/>
          <a:stretch>
            <a:fillRect/>
          </a:stretch>
        </p:blipFill>
        <p:spPr>
          <a:xfrm rot="0">
            <a:off x="252412" y="2268537"/>
            <a:ext cx="4679950" cy="3916362"/>
          </a:xfrm>
          <a:prstGeom prst="rect"/>
          <a:noFill/>
          <a:ln>
            <a:noFill/>
          </a:ln>
        </p:spPr>
      </p:pic>
      <p:sp>
        <p:nvSpPr>
          <p:cNvPr id="104979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79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79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104</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53"/>
                                        </p:tgtEl>
                                        <p:attrNameLst>
                                          <p:attrName>style.visibility</p:attrName>
                                        </p:attrNameLst>
                                      </p:cBhvr>
                                      <p:to>
                                        <p:strVal val="visible"/>
                                      </p:to>
                                    </p:set>
                                    <p:anim calcmode="lin" valueType="num">
                                      <p:cBhvr additive="base">
                                        <p:cTn dur="500" fill="hold" id="7"/>
                                        <p:tgtEl>
                                          <p:spTgt spid="2097253"/>
                                        </p:tgtEl>
                                        <p:attrNameLst>
                                          <p:attrName>ppt_x</p:attrName>
                                        </p:attrNameLst>
                                      </p:cBhvr>
                                      <p:tavLst>
                                        <p:tav tm="0">
                                          <p:val>
                                            <p:strVal val="#ppt_x"/>
                                          </p:val>
                                        </p:tav>
                                        <p:tav tm="100000">
                                          <p:val>
                                            <p:strVal val="#ppt_x"/>
                                          </p:val>
                                        </p:tav>
                                      </p:tavLst>
                                    </p:anim>
                                    <p:anim calcmode="lin" valueType="num">
                                      <p:cBhvr additive="base">
                                        <p:cTn dur="500" fill="hold" id="8"/>
                                        <p:tgtEl>
                                          <p:spTgt spid="2097253"/>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418"/>
                                        </p:tgtEl>
                                        <p:attrNameLst>
                                          <p:attrName>style.visibility</p:attrName>
                                        </p:attrNameLst>
                                      </p:cBhvr>
                                      <p:to>
                                        <p:strVal val="visible"/>
                                      </p:to>
                                    </p:set>
                                    <p:anim calcmode="lin" valueType="num">
                                      <p:cBhvr additive="base">
                                        <p:cTn dur="500" fill="hold" id="13"/>
                                        <p:tgtEl>
                                          <p:spTgt spid="418"/>
                                        </p:tgtEl>
                                        <p:attrNameLst>
                                          <p:attrName>ppt_x</p:attrName>
                                        </p:attrNameLst>
                                      </p:cBhvr>
                                      <p:tavLst>
                                        <p:tav tm="0">
                                          <p:val>
                                            <p:strVal val="#ppt_x"/>
                                          </p:val>
                                        </p:tav>
                                        <p:tav tm="100000">
                                          <p:val>
                                            <p:strVal val="#ppt_x"/>
                                          </p:val>
                                        </p:tav>
                                      </p:tavLst>
                                    </p:anim>
                                    <p:anim calcmode="lin" valueType="num">
                                      <p:cBhvr additive="base">
                                        <p:cTn dur="500" fill="hold" id="14"/>
                                        <p:tgtEl>
                                          <p:spTgt spid="418"/>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id="17" nodeType="clickEffect" presetClass="entr" presetID="3" presetSubtype="10">
                                  <p:stCondLst>
                                    <p:cond delay="0"/>
                                  </p:stCondLst>
                                  <p:childTnLst>
                                    <p:set>
                                      <p:cBhvr>
                                        <p:cTn dur="1" fill="hold" id="18">
                                          <p:stCondLst>
                                            <p:cond delay="0"/>
                                          </p:stCondLst>
                                        </p:cTn>
                                        <p:tgtEl>
                                          <p:spTgt spid="419"/>
                                        </p:tgtEl>
                                        <p:attrNameLst>
                                          <p:attrName>style.visibility</p:attrName>
                                        </p:attrNameLst>
                                      </p:cBhvr>
                                      <p:to>
                                        <p:strVal val="visible"/>
                                      </p:to>
                                    </p:set>
                                    <p:animEffect transition="in" filter="blinds(horizontal)">
                                      <p:cBhvr>
                                        <p:cTn dur="500" id="19"/>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1" showMasterSp="1">
  <p:cSld>
    <p:spTree>
      <p:nvGrpSpPr>
        <p:cNvPr id="421" name=""/>
        <p:cNvGrpSpPr/>
        <p:nvPr/>
      </p:nvGrpSpPr>
      <p:grpSpPr>
        <a:xfrm rot="0">
          <a:off x="0" y="0"/>
          <a:ext cx="0" cy="0"/>
          <a:chOff x="0" y="0"/>
          <a:chExt cx="0" cy="0"/>
        </a:xfrm>
      </p:grpSpPr>
      <p:pic>
        <p:nvPicPr>
          <p:cNvPr id="2097254" name="Picture 3" descr="009"/>
          <p:cNvPicPr>
            <a:picLocks/>
          </p:cNvPicPr>
          <p:nvPr/>
        </p:nvPicPr>
        <p:blipFill>
          <a:blip xmlns:r="http://schemas.openxmlformats.org/officeDocument/2006/relationships" r:embed="rId1"/>
          <a:srcRect l="0" t="0" r="0" b="0"/>
          <a:stretch>
            <a:fillRect/>
          </a:stretch>
        </p:blipFill>
        <p:spPr>
          <a:xfrm rot="0">
            <a:off x="2276475" y="4719637"/>
            <a:ext cx="5130800" cy="1679575"/>
          </a:xfrm>
          <a:prstGeom prst="rect"/>
          <a:noFill/>
          <a:ln>
            <a:noFill/>
          </a:ln>
        </p:spPr>
      </p:pic>
      <p:pic>
        <p:nvPicPr>
          <p:cNvPr id="2097255" name="Picture 5" descr="7474"/>
          <p:cNvPicPr>
            <a:picLocks/>
          </p:cNvPicPr>
          <p:nvPr/>
        </p:nvPicPr>
        <p:blipFill>
          <a:blip xmlns:r="http://schemas.openxmlformats.org/officeDocument/2006/relationships" r:embed="rId2"/>
          <a:srcRect l="0" t="0" r="0" b="0"/>
          <a:stretch>
            <a:fillRect/>
          </a:stretch>
        </p:blipFill>
        <p:spPr>
          <a:xfrm rot="0">
            <a:off x="1736725" y="1382712"/>
            <a:ext cx="5895975" cy="2806700"/>
          </a:xfrm>
          <a:prstGeom prst="rect"/>
          <a:noFill/>
          <a:ln>
            <a:noFill/>
          </a:ln>
        </p:spPr>
      </p:pic>
      <p:sp>
        <p:nvSpPr>
          <p:cNvPr id="104979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79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80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105</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54"/>
                                        </p:tgtEl>
                                        <p:attrNameLst>
                                          <p:attrName>style.visibility</p:attrName>
                                        </p:attrNameLst>
                                      </p:cBhvr>
                                      <p:to>
                                        <p:strVal val="visible"/>
                                      </p:to>
                                    </p:set>
                                    <p:anim calcmode="lin" valueType="num">
                                      <p:cBhvr additive="base">
                                        <p:cTn dur="500" fill="hold" id="7"/>
                                        <p:tgtEl>
                                          <p:spTgt spid="2097254"/>
                                        </p:tgtEl>
                                        <p:attrNameLst>
                                          <p:attrName>ppt_x</p:attrName>
                                        </p:attrNameLst>
                                      </p:cBhvr>
                                      <p:tavLst>
                                        <p:tav tm="0">
                                          <p:val>
                                            <p:strVal val="#ppt_x"/>
                                          </p:val>
                                        </p:tav>
                                        <p:tav tm="100000">
                                          <p:val>
                                            <p:strVal val="#ppt_x"/>
                                          </p:val>
                                        </p:tav>
                                      </p:tavLst>
                                    </p:anim>
                                    <p:anim calcmode="lin" valueType="num">
                                      <p:cBhvr additive="base">
                                        <p:cTn dur="500" fill="hold" id="8"/>
                                        <p:tgtEl>
                                          <p:spTgt spid="2097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1" showMasterSp="1">
  <p:cSld>
    <p:spTree>
      <p:nvGrpSpPr>
        <p:cNvPr id="422" name=""/>
        <p:cNvGrpSpPr/>
        <p:nvPr/>
      </p:nvGrpSpPr>
      <p:grpSpPr>
        <a:xfrm rot="0">
          <a:off x="0" y="0"/>
          <a:ext cx="0" cy="0"/>
          <a:chOff x="0" y="0"/>
          <a:chExt cx="0" cy="0"/>
        </a:xfrm>
      </p:grpSpPr>
      <p:sp>
        <p:nvSpPr>
          <p:cNvPr id="1049801" name="Text Box 4"/>
          <p:cNvSpPr txBox="1"/>
          <p:nvPr/>
        </p:nvSpPr>
        <p:spPr>
          <a:xfrm rot="0">
            <a:off x="881062" y="1065212"/>
            <a:ext cx="6977062"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以后无特别说明时，时钟</a:t>
            </a:r>
            <a:r>
              <a:rPr altLang="en-US" sz="2400" lang="zh-CN"/>
              <a:t>触发器均为</a:t>
            </a:r>
            <a:r>
              <a:rPr altLang="en-US" sz="2400" lang="zh-CN">
                <a:solidFill>
                  <a:srgbClr val="FF3300"/>
                </a:solidFill>
              </a:rPr>
              <a:t>边沿触发</a:t>
            </a:r>
            <a:r>
              <a:rPr altLang="en-US" sz="2400" lang="zh-CN"/>
              <a:t>。</a:t>
            </a:r>
          </a:p>
          <a:p>
            <a:pPr eaLnBrk="1" hangingPunct="1" indent="0" lvl="0" marL="0">
              <a:lnSpc>
                <a:spcPct val="120000"/>
              </a:lnSpc>
              <a:spcBef>
                <a:spcPct val="0"/>
              </a:spcBef>
              <a:buFontTx/>
              <a:buNone/>
            </a:pPr>
            <a:r>
              <a:rPr altLang="en-US" sz="2400" lang="zh-CN"/>
              <a:t>注意：时钟</a:t>
            </a:r>
            <a:r>
              <a:rPr altLang="en-US" sz="2400" lang="zh-CN">
                <a:solidFill>
                  <a:srgbClr val="FF3300"/>
                </a:solidFill>
              </a:rPr>
              <a:t>上升沿、下降沿</a:t>
            </a:r>
            <a:r>
              <a:rPr altLang="en-US" sz="2400" lang="zh-CN"/>
              <a:t>的表示方法。</a:t>
            </a:r>
          </a:p>
        </p:txBody>
      </p:sp>
      <p:sp>
        <p:nvSpPr>
          <p:cNvPr id="104980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80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80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106</a:t>
            </a:fld>
            <a:endParaRPr altLang="en-US" sz="1400" lang="zh-CN">
              <a:solidFill>
                <a:srgbClr val="656565"/>
              </a:solidFill>
            </a:endParaRPr>
          </a:p>
        </p:txBody>
      </p:sp>
      <p:graphicFrame>
        <p:nvGraphicFramePr>
          <p:cNvPr id="4194343" name=""/>
          <p:cNvGraphicFramePr>
            <a:graphicFrameLocks/>
          </p:cNvGraphicFramePr>
          <p:nvPr/>
        </p:nvGraphicFramePr>
        <p:xfrm rot="0">
          <a:off x="3190875" y="1898650"/>
          <a:ext cx="5143500" cy="1076325"/>
        </p:xfrm>
        <a:graphic>
          <a:graphicData uri="http://schemas.openxmlformats.org/presentationml/2006/ole">
            <mc:AlternateContent xmlns:mc="http://schemas.openxmlformats.org/markup-compatibility/2006">
              <mc:Choice xmlns:v="urn:schemas-microsoft-com:vml" Requires="v">
                <p:oleObj name="Bitmap Image" r:id="rId1" spid="" imgH="1076325" imgW="5143500" showAsIcon="0" progId="PBrush">
                  <p:embed followColorScheme="full"/>
                  <p:pic>
                    <p:nvPicPr>
                      <p:cNvPr id="2097256" name="对象 1"/>
                      <p:cNvPicPr>
                        <a:picLocks/>
                      </p:cNvPicPr>
                      <p:nvPr/>
                    </p:nvPicPr>
                    <p:blipFill>
                      <a:blip xmlns:r="http://schemas.openxmlformats.org/officeDocument/2006/relationships" r:embed="rId2"/>
                      <a:srcRect l="0" t="0" r="0" b="0"/>
                      <a:stretch>
                        <a:fillRect/>
                      </a:stretch>
                    </p:blipFill>
                    <p:spPr>
                      <a:xfrm rot="0">
                        <a:off x="3190875" y="1898650"/>
                        <a:ext cx="5143500" cy="1076325"/>
                      </a:xfrm>
                      <a:prstGeom prst="rect"/>
                      <a:noFill/>
                      <a:ln>
                        <a:noFill/>
                      </a:ln>
                    </p:spPr>
                  </p:pic>
                </p:oleObj>
              </mc:Choice>
              <mc:Fallback>
                <p:oleObj name="Bitmap Image" r:id="rId1" spid="" imgH="1076325" imgW="5143500" showAsIcon="0" progId="PBrush">
                  <p:embed followColorScheme="full"/>
                  <p:pic>
                    <p:nvPicPr>
                      <p:cNvPr id="2097256" name="对象 1"/>
                      <p:cNvPicPr>
                        <a:picLocks/>
                      </p:cNvPicPr>
                      <p:nvPr/>
                    </p:nvPicPr>
                    <p:blipFill>
                      <a:blip xmlns:r="http://schemas.openxmlformats.org/officeDocument/2006/relationships" r:embed="rId2"/>
                      <a:srcRect l="0" t="0" r="0" b="0"/>
                      <a:stretch>
                        <a:fillRect/>
                      </a:stretch>
                    </p:blipFill>
                    <p:spPr>
                      <a:xfrm rot="0">
                        <a:off x="3190875" y="1898650"/>
                        <a:ext cx="5143500" cy="1076325"/>
                      </a:xfrm>
                      <a:prstGeom prst="rect"/>
                      <a:noFill/>
                      <a:ln>
                        <a:noFill/>
                      </a:ln>
                    </p:spPr>
                  </p:pic>
                </p:oleObj>
              </mc:Fallback>
            </mc:AlternateContent>
          </a:graphicData>
        </a:graphic>
      </p:graphicFrame>
      <p:graphicFrame>
        <p:nvGraphicFramePr>
          <p:cNvPr id="4194344" name=""/>
          <p:cNvGraphicFramePr>
            <a:graphicFrameLocks/>
          </p:cNvGraphicFramePr>
          <p:nvPr/>
        </p:nvGraphicFramePr>
        <p:xfrm rot="0">
          <a:off x="3178175" y="2843212"/>
          <a:ext cx="5534025" cy="2095500"/>
        </p:xfrm>
        <a:graphic>
          <a:graphicData uri="http://schemas.openxmlformats.org/presentationml/2006/ole">
            <mc:AlternateContent xmlns:mc="http://schemas.openxmlformats.org/markup-compatibility/2006">
              <mc:Choice xmlns:v="urn:schemas-microsoft-com:vml" Requires="v">
                <p:oleObj name="Bitmap Image" r:id="rId3" spid="" imgH="2095500" imgW="5534025" showAsIcon="0" progId="PBrush">
                  <p:embed followColorScheme="full"/>
                  <p:pic>
                    <p:nvPicPr>
                      <p:cNvPr id="2097257" name="对象 2"/>
                      <p:cNvPicPr>
                        <a:picLocks/>
                      </p:cNvPicPr>
                      <p:nvPr/>
                    </p:nvPicPr>
                    <p:blipFill>
                      <a:blip xmlns:r="http://schemas.openxmlformats.org/officeDocument/2006/relationships" r:embed="rId4"/>
                      <a:srcRect l="0" t="0" r="0" b="0"/>
                      <a:stretch>
                        <a:fillRect/>
                      </a:stretch>
                    </p:blipFill>
                    <p:spPr>
                      <a:xfrm rot="0">
                        <a:off x="3178175" y="2843212"/>
                        <a:ext cx="5534025" cy="2095500"/>
                      </a:xfrm>
                      <a:prstGeom prst="rect"/>
                      <a:noFill/>
                      <a:ln>
                        <a:noFill/>
                      </a:ln>
                    </p:spPr>
                  </p:pic>
                </p:oleObj>
              </mc:Choice>
              <mc:Fallback>
                <p:oleObj name="Bitmap Image" r:id="rId3" spid="" imgH="2095500" imgW="5534025" showAsIcon="0" progId="PBrush">
                  <p:embed followColorScheme="full"/>
                  <p:pic>
                    <p:nvPicPr>
                      <p:cNvPr id="2097257" name="对象 2"/>
                      <p:cNvPicPr>
                        <a:picLocks/>
                      </p:cNvPicPr>
                      <p:nvPr/>
                    </p:nvPicPr>
                    <p:blipFill>
                      <a:blip xmlns:r="http://schemas.openxmlformats.org/officeDocument/2006/relationships" r:embed="rId4"/>
                      <a:srcRect l="0" t="0" r="0" b="0"/>
                      <a:stretch>
                        <a:fillRect/>
                      </a:stretch>
                    </p:blipFill>
                    <p:spPr>
                      <a:xfrm rot="0">
                        <a:off x="3178175" y="2843212"/>
                        <a:ext cx="5534025" cy="2095500"/>
                      </a:xfrm>
                      <a:prstGeom prst="rect"/>
                      <a:noFill/>
                      <a:ln>
                        <a:noFill/>
                      </a:ln>
                    </p:spPr>
                  </p:pic>
                </p:oleObj>
              </mc:Fallback>
            </mc:AlternateContent>
          </a:graphicData>
        </a:graphic>
      </p:graphicFrame>
      <p:graphicFrame>
        <p:nvGraphicFramePr>
          <p:cNvPr id="4194345" name=""/>
          <p:cNvGraphicFramePr>
            <a:graphicFrameLocks/>
          </p:cNvGraphicFramePr>
          <p:nvPr/>
        </p:nvGraphicFramePr>
        <p:xfrm rot="0">
          <a:off x="3176587" y="4814887"/>
          <a:ext cx="5448300" cy="1628775"/>
        </p:xfrm>
        <a:graphic>
          <a:graphicData uri="http://schemas.openxmlformats.org/presentationml/2006/ole">
            <mc:AlternateContent xmlns:mc="http://schemas.openxmlformats.org/markup-compatibility/2006">
              <mc:Choice xmlns:v="urn:schemas-microsoft-com:vml" Requires="v">
                <p:oleObj name="Bitmap Image" r:id="rId5" spid="" imgH="1628775" imgW="5448300" showAsIcon="0" progId="PBrush">
                  <p:embed followColorScheme="full"/>
                  <p:pic>
                    <p:nvPicPr>
                      <p:cNvPr id="2097258" name="对象 3"/>
                      <p:cNvPicPr>
                        <a:picLocks/>
                      </p:cNvPicPr>
                      <p:nvPr/>
                    </p:nvPicPr>
                    <p:blipFill>
                      <a:blip xmlns:r="http://schemas.openxmlformats.org/officeDocument/2006/relationships" r:embed="rId6"/>
                      <a:srcRect l="0" t="0" r="0" b="0"/>
                      <a:stretch>
                        <a:fillRect/>
                      </a:stretch>
                    </p:blipFill>
                    <p:spPr>
                      <a:xfrm rot="0">
                        <a:off x="3176587" y="4814887"/>
                        <a:ext cx="5448300" cy="1628775"/>
                      </a:xfrm>
                      <a:prstGeom prst="rect"/>
                      <a:noFill/>
                      <a:ln>
                        <a:noFill/>
                      </a:ln>
                    </p:spPr>
                  </p:pic>
                </p:oleObj>
              </mc:Choice>
              <mc:Fallback>
                <p:oleObj name="Bitmap Image" r:id="rId5" spid="" imgH="1628775" imgW="5448300" showAsIcon="0" progId="PBrush">
                  <p:embed followColorScheme="full"/>
                  <p:pic>
                    <p:nvPicPr>
                      <p:cNvPr id="2097258" name="对象 3"/>
                      <p:cNvPicPr>
                        <a:picLocks/>
                      </p:cNvPicPr>
                      <p:nvPr/>
                    </p:nvPicPr>
                    <p:blipFill>
                      <a:blip xmlns:r="http://schemas.openxmlformats.org/officeDocument/2006/relationships" r:embed="rId6"/>
                      <a:srcRect l="0" t="0" r="0" b="0"/>
                      <a:stretch>
                        <a:fillRect/>
                      </a:stretch>
                    </p:blipFill>
                    <p:spPr>
                      <a:xfrm rot="0">
                        <a:off x="3176587" y="4814887"/>
                        <a:ext cx="5448300" cy="1628775"/>
                      </a:xfrm>
                      <a:prstGeom prst="rect"/>
                      <a:noFill/>
                      <a:ln>
                        <a:noFill/>
                      </a:ln>
                    </p:spPr>
                  </p:pic>
                </p:oleObj>
              </mc:Fallback>
            </mc:AlternateContent>
          </a:graphicData>
        </a:graphic>
      </p:graphicFrame>
      <p:sp>
        <p:nvSpPr>
          <p:cNvPr id="1049805" name="椭圆 4"/>
          <p:cNvSpPr/>
          <p:nvPr/>
        </p:nvSpPr>
        <p:spPr>
          <a:xfrm rot="0">
            <a:off x="3948112" y="2033587"/>
            <a:ext cx="269875" cy="720725"/>
          </a:xfrm>
          <a:prstGeom prst="ellipse"/>
          <a:noFill/>
          <a:ln w="9525" cap="flat" cmpd="sng">
            <a:solidFill>
              <a:srgbClr val="FF0000">
                <a:alpha val="100000"/>
              </a:srgbClr>
            </a:solidFill>
            <a:prstDash val="solid"/>
            <a:round/>
          </a:ln>
        </p:spPr>
        <p:txBody>
          <a:bodyPr anchor="t"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9806" name="椭圆 5"/>
          <p:cNvSpPr/>
          <p:nvPr/>
        </p:nvSpPr>
        <p:spPr>
          <a:xfrm rot="0">
            <a:off x="6873875" y="2259012"/>
            <a:ext cx="269875" cy="269875"/>
          </a:xfrm>
          <a:prstGeom prst="ellipse"/>
          <a:noFill/>
          <a:ln w="9525" cap="flat" cmpd="sng">
            <a:solidFill>
              <a:srgbClr val="FF0000">
                <a:alpha val="100000"/>
              </a:srgbClr>
            </a:solidFill>
            <a:prstDash val="solid"/>
            <a:round/>
          </a:ln>
        </p:spPr>
        <p:txBody>
          <a:bodyPr anchor="t"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9807" name="椭圆 12"/>
          <p:cNvSpPr/>
          <p:nvPr/>
        </p:nvSpPr>
        <p:spPr>
          <a:xfrm rot="0">
            <a:off x="6378575" y="3563937"/>
            <a:ext cx="269875" cy="269875"/>
          </a:xfrm>
          <a:prstGeom prst="ellipse"/>
          <a:noFill/>
          <a:ln w="9525" cap="flat" cmpd="sng">
            <a:solidFill>
              <a:srgbClr val="FF0000">
                <a:alpha val="100000"/>
              </a:srgbClr>
            </a:solidFill>
            <a:prstDash val="solid"/>
            <a:round/>
          </a:ln>
        </p:spPr>
        <p:txBody>
          <a:bodyPr anchor="t"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9808" name="椭圆 13"/>
          <p:cNvSpPr/>
          <p:nvPr/>
        </p:nvSpPr>
        <p:spPr>
          <a:xfrm rot="0">
            <a:off x="7862887" y="3563937"/>
            <a:ext cx="271462" cy="269875"/>
          </a:xfrm>
          <a:prstGeom prst="ellipse"/>
          <a:noFill/>
          <a:ln w="9525" cap="flat" cmpd="sng">
            <a:solidFill>
              <a:srgbClr val="FF0000">
                <a:alpha val="100000"/>
              </a:srgbClr>
            </a:solidFill>
            <a:prstDash val="solid"/>
            <a:round/>
          </a:ln>
        </p:spPr>
        <p:txBody>
          <a:bodyPr anchor="t"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9809" name="椭圆 14"/>
          <p:cNvSpPr/>
          <p:nvPr/>
        </p:nvSpPr>
        <p:spPr>
          <a:xfrm rot="0">
            <a:off x="4713287" y="4419600"/>
            <a:ext cx="269875" cy="269875"/>
          </a:xfrm>
          <a:prstGeom prst="ellipse"/>
          <a:noFill/>
          <a:ln w="9525" cap="flat" cmpd="sng">
            <a:solidFill>
              <a:srgbClr val="FF0000">
                <a:alpha val="100000"/>
              </a:srgbClr>
            </a:solidFill>
            <a:prstDash val="solid"/>
            <a:round/>
          </a:ln>
        </p:spPr>
        <p:txBody>
          <a:bodyPr anchor="t"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9810" name="椭圆 15"/>
          <p:cNvSpPr/>
          <p:nvPr/>
        </p:nvSpPr>
        <p:spPr>
          <a:xfrm rot="0">
            <a:off x="3633787" y="4419600"/>
            <a:ext cx="269875" cy="269875"/>
          </a:xfrm>
          <a:prstGeom prst="ellipse"/>
          <a:noFill/>
          <a:ln w="9525" cap="flat" cmpd="sng">
            <a:solidFill>
              <a:srgbClr val="FF0000">
                <a:alpha val="100000"/>
              </a:srgbClr>
            </a:solidFill>
            <a:prstDash val="solid"/>
            <a:round/>
          </a:ln>
        </p:spPr>
        <p:txBody>
          <a:bodyPr anchor="t"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9811" name="椭圆 16"/>
          <p:cNvSpPr/>
          <p:nvPr/>
        </p:nvSpPr>
        <p:spPr>
          <a:xfrm rot="0">
            <a:off x="6783387" y="5815012"/>
            <a:ext cx="269875" cy="269875"/>
          </a:xfrm>
          <a:prstGeom prst="ellipse"/>
          <a:noFill/>
          <a:ln w="9525" cap="flat" cmpd="sng">
            <a:solidFill>
              <a:srgbClr val="FF0000">
                <a:alpha val="100000"/>
              </a:srgbClr>
            </a:solidFill>
            <a:prstDash val="solid"/>
            <a:round/>
          </a:ln>
        </p:spPr>
        <p:txBody>
          <a:bodyPr anchor="t"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9812" name="椭圆 17"/>
          <p:cNvSpPr/>
          <p:nvPr/>
        </p:nvSpPr>
        <p:spPr>
          <a:xfrm rot="0">
            <a:off x="3948112" y="5859462"/>
            <a:ext cx="269875" cy="269875"/>
          </a:xfrm>
          <a:prstGeom prst="ellipse"/>
          <a:noFill/>
          <a:ln w="9525" cap="flat" cmpd="sng">
            <a:solidFill>
              <a:srgbClr val="FF0000">
                <a:alpha val="100000"/>
              </a:srgbClr>
            </a:solidFill>
            <a:prstDash val="solid"/>
            <a:round/>
          </a:ln>
        </p:spPr>
        <p:txBody>
          <a:bodyPr anchor="t"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9813" name="文本框 6"/>
          <p:cNvSpPr txBox="1"/>
          <p:nvPr/>
        </p:nvSpPr>
        <p:spPr>
          <a:xfrm rot="0">
            <a:off x="635000" y="2635250"/>
            <a:ext cx="554037" cy="2862262"/>
          </a:xfrm>
          <a:prstGeom prst="rect"/>
          <a:noFill/>
          <a:ln>
            <a:noFill/>
          </a:ln>
        </p:spPr>
        <p:txBody>
          <a:bodyPr anchor="t" bIns="45720" lIns="91440" rIns="91440" tIns="45720" vert="eaVert"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2400" lang="zh-CN"/>
              <a:t>输入端</a:t>
            </a:r>
            <a:r>
              <a:rPr altLang="en-US" sz="2400" lang="zh-CN">
                <a:solidFill>
                  <a:srgbClr val="00B0F0"/>
                </a:solidFill>
              </a:rPr>
              <a:t>小圆圈</a:t>
            </a:r>
            <a:r>
              <a:rPr altLang="en-US" sz="2400" lang="zh-CN"/>
              <a:t>的意义</a:t>
            </a:r>
          </a:p>
        </p:txBody>
      </p:sp>
      <p:sp>
        <p:nvSpPr>
          <p:cNvPr id="1049814" name="文本框 7"/>
          <p:cNvSpPr txBox="1"/>
          <p:nvPr/>
        </p:nvSpPr>
        <p:spPr>
          <a:xfrm rot="0">
            <a:off x="1203325" y="2255837"/>
            <a:ext cx="1928812" cy="369887"/>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lang="en-US">
                <a:latin typeface="Times New Roman" pitchFamily="18" charset="0"/>
                <a:ea typeface="Times New Roman" pitchFamily="18" charset="0"/>
              </a:rPr>
              <a:t>1</a:t>
            </a:r>
            <a:r>
              <a:rPr altLang="en-US" lang="zh-CN">
                <a:latin typeface="Times New Roman" pitchFamily="18" charset="0"/>
                <a:ea typeface="Times New Roman" pitchFamily="18" charset="0"/>
              </a:rPr>
              <a:t>、</a:t>
            </a:r>
            <a:r>
              <a:rPr altLang="en-US" lang="zh-CN"/>
              <a:t>门电路负逻辑</a:t>
            </a:r>
          </a:p>
        </p:txBody>
      </p:sp>
      <p:sp>
        <p:nvSpPr>
          <p:cNvPr id="1049815" name="文本框 20"/>
          <p:cNvSpPr txBox="1"/>
          <p:nvPr/>
        </p:nvSpPr>
        <p:spPr>
          <a:xfrm rot="0">
            <a:off x="1241425" y="3600450"/>
            <a:ext cx="1935162" cy="646112"/>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lang="en-US">
                <a:latin typeface="Times New Roman" pitchFamily="18" charset="0"/>
                <a:ea typeface="Times New Roman" pitchFamily="18" charset="0"/>
              </a:rPr>
              <a:t>2</a:t>
            </a:r>
            <a:r>
              <a:rPr altLang="en-US" lang="zh-CN">
                <a:latin typeface="Times New Roman" pitchFamily="18" charset="0"/>
                <a:ea typeface="Times New Roman" pitchFamily="18" charset="0"/>
              </a:rPr>
              <a:t>、</a:t>
            </a:r>
            <a:r>
              <a:rPr altLang="zh-CN" lang="en-US"/>
              <a:t>触发器输入端</a:t>
            </a:r>
          </a:p>
          <a:p>
            <a:pPr lvl="0"/>
            <a:r>
              <a:rPr altLang="zh-CN" lang="en-US"/>
              <a:t>     </a:t>
            </a:r>
            <a:r>
              <a:rPr altLang="en-US" lang="zh-CN"/>
              <a:t>低电平有效</a:t>
            </a:r>
          </a:p>
        </p:txBody>
      </p:sp>
      <p:sp>
        <p:nvSpPr>
          <p:cNvPr id="1049816" name="文本框 21"/>
          <p:cNvSpPr txBox="1"/>
          <p:nvPr/>
        </p:nvSpPr>
        <p:spPr>
          <a:xfrm rot="0">
            <a:off x="1241425" y="5257800"/>
            <a:ext cx="2025650" cy="646112"/>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lang="en-US">
                <a:latin typeface="Times New Roman" pitchFamily="18" charset="0"/>
                <a:ea typeface="Times New Roman" pitchFamily="18" charset="0"/>
              </a:rPr>
              <a:t>3</a:t>
            </a:r>
            <a:r>
              <a:rPr altLang="en-US" lang="zh-CN">
                <a:latin typeface="Times New Roman" pitchFamily="18" charset="0"/>
                <a:ea typeface="Times New Roman" pitchFamily="18" charset="0"/>
              </a:rPr>
              <a:t>、</a:t>
            </a:r>
            <a:r>
              <a:rPr altLang="zh-CN" lang="en-US"/>
              <a:t>触发器时钟端</a:t>
            </a:r>
          </a:p>
          <a:p>
            <a:pPr lvl="0"/>
            <a:r>
              <a:rPr altLang="zh-CN" lang="en-US"/>
              <a:t>     </a:t>
            </a:r>
            <a:r>
              <a:rPr altLang="en-US" lang="zh-CN"/>
              <a:t>上升沿下降沿</a:t>
            </a:r>
          </a:p>
        </p:txBody>
      </p:sp>
    </p:spTree>
  </p:cSld>
  <p:clrMapOvr>
    <a:masterClrMapping/>
  </p:clrMapOvr>
  <p:transition spd="fast" advClick="1"/>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13"/>
                                        </p:tgtEl>
                                        <p:attrNameLst>
                                          <p:attrName>style.visibility</p:attrName>
                                        </p:attrNameLst>
                                      </p:cBhvr>
                                      <p:to>
                                        <p:strVal val="visible"/>
                                      </p:to>
                                    </p:set>
                                    <p:anim calcmode="lin" valueType="num">
                                      <p:cBhvr additive="base">
                                        <p:cTn dur="500" fill="hold" id="7"/>
                                        <p:tgtEl>
                                          <p:spTgt spid="1049813"/>
                                        </p:tgtEl>
                                        <p:attrNameLst>
                                          <p:attrName>ppt_x</p:attrName>
                                        </p:attrNameLst>
                                      </p:cBhvr>
                                      <p:tavLst>
                                        <p:tav tm="0">
                                          <p:val>
                                            <p:strVal val="#ppt_x"/>
                                          </p:val>
                                        </p:tav>
                                        <p:tav tm="100000">
                                          <p:val>
                                            <p:strVal val="#ppt_x"/>
                                          </p:val>
                                        </p:tav>
                                      </p:tavLst>
                                    </p:anim>
                                    <p:anim calcmode="lin" valueType="num">
                                      <p:cBhvr additive="base">
                                        <p:cTn dur="500" fill="hold" id="8"/>
                                        <p:tgtEl>
                                          <p:spTgt spid="104981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4194343"/>
                                        </p:tgtEl>
                                        <p:attrNameLst>
                                          <p:attrName>style.visibility</p:attrName>
                                        </p:attrNameLst>
                                      </p:cBhvr>
                                      <p:to>
                                        <p:strVal val="visible"/>
                                      </p:to>
                                    </p:set>
                                    <p:anim calcmode="lin" valueType="num">
                                      <p:cBhvr additive="base">
                                        <p:cTn dur="500" fill="hold" id="13"/>
                                        <p:tgtEl>
                                          <p:spTgt spid="4194343"/>
                                        </p:tgtEl>
                                        <p:attrNameLst>
                                          <p:attrName>ppt_x</p:attrName>
                                        </p:attrNameLst>
                                      </p:cBhvr>
                                      <p:tavLst>
                                        <p:tav tm="0">
                                          <p:val>
                                            <p:strVal val="#ppt_x"/>
                                          </p:val>
                                        </p:tav>
                                        <p:tav tm="100000">
                                          <p:val>
                                            <p:strVal val="#ppt_x"/>
                                          </p:val>
                                        </p:tav>
                                      </p:tavLst>
                                    </p:anim>
                                    <p:anim calcmode="lin" valueType="num">
                                      <p:cBhvr additive="base">
                                        <p:cTn dur="500" fill="hold" id="14"/>
                                        <p:tgtEl>
                                          <p:spTgt spid="4194343"/>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49805"/>
                                        </p:tgtEl>
                                        <p:attrNameLst>
                                          <p:attrName>style.visibility</p:attrName>
                                        </p:attrNameLst>
                                      </p:cBhvr>
                                      <p:to>
                                        <p:strVal val="visible"/>
                                      </p:to>
                                    </p:set>
                                    <p:anim calcmode="lin" valueType="num">
                                      <p:cBhvr additive="base">
                                        <p:cTn dur="500" fill="hold" id="17"/>
                                        <p:tgtEl>
                                          <p:spTgt spid="1049805"/>
                                        </p:tgtEl>
                                        <p:attrNameLst>
                                          <p:attrName>ppt_x</p:attrName>
                                        </p:attrNameLst>
                                      </p:cBhvr>
                                      <p:tavLst>
                                        <p:tav tm="0">
                                          <p:val>
                                            <p:strVal val="#ppt_x"/>
                                          </p:val>
                                        </p:tav>
                                        <p:tav tm="100000">
                                          <p:val>
                                            <p:strVal val="#ppt_x"/>
                                          </p:val>
                                        </p:tav>
                                      </p:tavLst>
                                    </p:anim>
                                    <p:anim calcmode="lin" valueType="num">
                                      <p:cBhvr additive="base">
                                        <p:cTn dur="500" fill="hold" id="18"/>
                                        <p:tgtEl>
                                          <p:spTgt spid="1049805"/>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49806"/>
                                        </p:tgtEl>
                                        <p:attrNameLst>
                                          <p:attrName>style.visibility</p:attrName>
                                        </p:attrNameLst>
                                      </p:cBhvr>
                                      <p:to>
                                        <p:strVal val="visible"/>
                                      </p:to>
                                    </p:set>
                                    <p:anim calcmode="lin" valueType="num">
                                      <p:cBhvr additive="base">
                                        <p:cTn dur="500" fill="hold" id="21"/>
                                        <p:tgtEl>
                                          <p:spTgt spid="1049806"/>
                                        </p:tgtEl>
                                        <p:attrNameLst>
                                          <p:attrName>ppt_x</p:attrName>
                                        </p:attrNameLst>
                                      </p:cBhvr>
                                      <p:tavLst>
                                        <p:tav tm="0">
                                          <p:val>
                                            <p:strVal val="#ppt_x"/>
                                          </p:val>
                                        </p:tav>
                                        <p:tav tm="100000">
                                          <p:val>
                                            <p:strVal val="#ppt_x"/>
                                          </p:val>
                                        </p:tav>
                                      </p:tavLst>
                                    </p:anim>
                                    <p:anim calcmode="lin" valueType="num">
                                      <p:cBhvr additive="base">
                                        <p:cTn dur="500" fill="hold" id="22"/>
                                        <p:tgtEl>
                                          <p:spTgt spid="1049806"/>
                                        </p:tgtEl>
                                        <p:attrNameLst>
                                          <p:attrName>ppt_y</p:attrName>
                                        </p:attrNameLst>
                                      </p:cBhvr>
                                      <p:tavLst>
                                        <p:tav tm="0">
                                          <p:val>
                                            <p:strVal val="1+#ppt_h/2"/>
                                          </p:val>
                                        </p:tav>
                                        <p:tav tm="100000">
                                          <p:val>
                                            <p:strVal val="#ppt_y"/>
                                          </p:val>
                                        </p:tav>
                                      </p:tavLst>
                                    </p:anim>
                                  </p:childTnLst>
                                </p:cTn>
                              </p:par>
                              <p:par>
                                <p:cTn fill="hold" grpId="0" id="23" nodeType="withEffect" presetClass="entr" presetID="2" presetSubtype="4">
                                  <p:stCondLst>
                                    <p:cond delay="0"/>
                                  </p:stCondLst>
                                  <p:childTnLst>
                                    <p:set>
                                      <p:cBhvr>
                                        <p:cTn dur="1" fill="hold" id="24">
                                          <p:stCondLst>
                                            <p:cond delay="0"/>
                                          </p:stCondLst>
                                        </p:cTn>
                                        <p:tgtEl>
                                          <p:spTgt spid="1049814"/>
                                        </p:tgtEl>
                                        <p:attrNameLst>
                                          <p:attrName>style.visibility</p:attrName>
                                        </p:attrNameLst>
                                      </p:cBhvr>
                                      <p:to>
                                        <p:strVal val="visible"/>
                                      </p:to>
                                    </p:set>
                                    <p:anim calcmode="lin" valueType="num">
                                      <p:cBhvr additive="base">
                                        <p:cTn dur="500" fill="hold" id="25"/>
                                        <p:tgtEl>
                                          <p:spTgt spid="1049814"/>
                                        </p:tgtEl>
                                        <p:attrNameLst>
                                          <p:attrName>ppt_x</p:attrName>
                                        </p:attrNameLst>
                                      </p:cBhvr>
                                      <p:tavLst>
                                        <p:tav tm="0">
                                          <p:val>
                                            <p:strVal val="#ppt_x"/>
                                          </p:val>
                                        </p:tav>
                                        <p:tav tm="100000">
                                          <p:val>
                                            <p:strVal val="#ppt_x"/>
                                          </p:val>
                                        </p:tav>
                                      </p:tavLst>
                                    </p:anim>
                                    <p:anim calcmode="lin" valueType="num">
                                      <p:cBhvr additive="base">
                                        <p:cTn dur="500" fill="hold" id="26"/>
                                        <p:tgtEl>
                                          <p:spTgt spid="1049814"/>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 presetSubtype="4">
                                  <p:stCondLst>
                                    <p:cond delay="0"/>
                                  </p:stCondLst>
                                  <p:childTnLst>
                                    <p:set>
                                      <p:cBhvr>
                                        <p:cTn dur="1" fill="hold" id="30">
                                          <p:stCondLst>
                                            <p:cond delay="0"/>
                                          </p:stCondLst>
                                        </p:cTn>
                                        <p:tgtEl>
                                          <p:spTgt spid="4194344"/>
                                        </p:tgtEl>
                                        <p:attrNameLst>
                                          <p:attrName>style.visibility</p:attrName>
                                        </p:attrNameLst>
                                      </p:cBhvr>
                                      <p:to>
                                        <p:strVal val="visible"/>
                                      </p:to>
                                    </p:set>
                                    <p:anim calcmode="lin" valueType="num">
                                      <p:cBhvr additive="base">
                                        <p:cTn dur="500" fill="hold" id="31"/>
                                        <p:tgtEl>
                                          <p:spTgt spid="4194344"/>
                                        </p:tgtEl>
                                        <p:attrNameLst>
                                          <p:attrName>ppt_x</p:attrName>
                                        </p:attrNameLst>
                                      </p:cBhvr>
                                      <p:tavLst>
                                        <p:tav tm="0">
                                          <p:val>
                                            <p:strVal val="#ppt_x"/>
                                          </p:val>
                                        </p:tav>
                                        <p:tav tm="100000">
                                          <p:val>
                                            <p:strVal val="#ppt_x"/>
                                          </p:val>
                                        </p:tav>
                                      </p:tavLst>
                                    </p:anim>
                                    <p:anim calcmode="lin" valueType="num">
                                      <p:cBhvr additive="base">
                                        <p:cTn dur="500" fill="hold" id="32"/>
                                        <p:tgtEl>
                                          <p:spTgt spid="4194344"/>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1049807"/>
                                        </p:tgtEl>
                                        <p:attrNameLst>
                                          <p:attrName>style.visibility</p:attrName>
                                        </p:attrNameLst>
                                      </p:cBhvr>
                                      <p:to>
                                        <p:strVal val="visible"/>
                                      </p:to>
                                    </p:set>
                                    <p:anim calcmode="lin" valueType="num">
                                      <p:cBhvr additive="base">
                                        <p:cTn dur="500" fill="hold" id="35"/>
                                        <p:tgtEl>
                                          <p:spTgt spid="1049807"/>
                                        </p:tgtEl>
                                        <p:attrNameLst>
                                          <p:attrName>ppt_x</p:attrName>
                                        </p:attrNameLst>
                                      </p:cBhvr>
                                      <p:tavLst>
                                        <p:tav tm="0">
                                          <p:val>
                                            <p:strVal val="#ppt_x"/>
                                          </p:val>
                                        </p:tav>
                                        <p:tav tm="100000">
                                          <p:val>
                                            <p:strVal val="#ppt_x"/>
                                          </p:val>
                                        </p:tav>
                                      </p:tavLst>
                                    </p:anim>
                                    <p:anim calcmode="lin" valueType="num">
                                      <p:cBhvr additive="base">
                                        <p:cTn dur="500" fill="hold" id="36"/>
                                        <p:tgtEl>
                                          <p:spTgt spid="1049807"/>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49808"/>
                                        </p:tgtEl>
                                        <p:attrNameLst>
                                          <p:attrName>style.visibility</p:attrName>
                                        </p:attrNameLst>
                                      </p:cBhvr>
                                      <p:to>
                                        <p:strVal val="visible"/>
                                      </p:to>
                                    </p:set>
                                    <p:anim calcmode="lin" valueType="num">
                                      <p:cBhvr additive="base">
                                        <p:cTn dur="500" fill="hold" id="39"/>
                                        <p:tgtEl>
                                          <p:spTgt spid="1049808"/>
                                        </p:tgtEl>
                                        <p:attrNameLst>
                                          <p:attrName>ppt_x</p:attrName>
                                        </p:attrNameLst>
                                      </p:cBhvr>
                                      <p:tavLst>
                                        <p:tav tm="0">
                                          <p:val>
                                            <p:strVal val="#ppt_x"/>
                                          </p:val>
                                        </p:tav>
                                        <p:tav tm="100000">
                                          <p:val>
                                            <p:strVal val="#ppt_x"/>
                                          </p:val>
                                        </p:tav>
                                      </p:tavLst>
                                    </p:anim>
                                    <p:anim calcmode="lin" valueType="num">
                                      <p:cBhvr additive="base">
                                        <p:cTn dur="500" fill="hold" id="40"/>
                                        <p:tgtEl>
                                          <p:spTgt spid="1049808"/>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49809"/>
                                        </p:tgtEl>
                                        <p:attrNameLst>
                                          <p:attrName>style.visibility</p:attrName>
                                        </p:attrNameLst>
                                      </p:cBhvr>
                                      <p:to>
                                        <p:strVal val="visible"/>
                                      </p:to>
                                    </p:set>
                                    <p:anim calcmode="lin" valueType="num">
                                      <p:cBhvr additive="base">
                                        <p:cTn dur="500" fill="hold" id="43"/>
                                        <p:tgtEl>
                                          <p:spTgt spid="1049809"/>
                                        </p:tgtEl>
                                        <p:attrNameLst>
                                          <p:attrName>ppt_x</p:attrName>
                                        </p:attrNameLst>
                                      </p:cBhvr>
                                      <p:tavLst>
                                        <p:tav tm="0">
                                          <p:val>
                                            <p:strVal val="#ppt_x"/>
                                          </p:val>
                                        </p:tav>
                                        <p:tav tm="100000">
                                          <p:val>
                                            <p:strVal val="#ppt_x"/>
                                          </p:val>
                                        </p:tav>
                                      </p:tavLst>
                                    </p:anim>
                                    <p:anim calcmode="lin" valueType="num">
                                      <p:cBhvr additive="base">
                                        <p:cTn dur="500" fill="hold" id="44"/>
                                        <p:tgtEl>
                                          <p:spTgt spid="1049809"/>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049810"/>
                                        </p:tgtEl>
                                        <p:attrNameLst>
                                          <p:attrName>style.visibility</p:attrName>
                                        </p:attrNameLst>
                                      </p:cBhvr>
                                      <p:to>
                                        <p:strVal val="visible"/>
                                      </p:to>
                                    </p:set>
                                    <p:anim calcmode="lin" valueType="num">
                                      <p:cBhvr additive="base">
                                        <p:cTn dur="500" fill="hold" id="47"/>
                                        <p:tgtEl>
                                          <p:spTgt spid="1049810"/>
                                        </p:tgtEl>
                                        <p:attrNameLst>
                                          <p:attrName>ppt_x</p:attrName>
                                        </p:attrNameLst>
                                      </p:cBhvr>
                                      <p:tavLst>
                                        <p:tav tm="0">
                                          <p:val>
                                            <p:strVal val="#ppt_x"/>
                                          </p:val>
                                        </p:tav>
                                        <p:tav tm="100000">
                                          <p:val>
                                            <p:strVal val="#ppt_x"/>
                                          </p:val>
                                        </p:tav>
                                      </p:tavLst>
                                    </p:anim>
                                    <p:anim calcmode="lin" valueType="num">
                                      <p:cBhvr additive="base">
                                        <p:cTn dur="500" fill="hold" id="48"/>
                                        <p:tgtEl>
                                          <p:spTgt spid="1049810"/>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049815"/>
                                        </p:tgtEl>
                                        <p:attrNameLst>
                                          <p:attrName>style.visibility</p:attrName>
                                        </p:attrNameLst>
                                      </p:cBhvr>
                                      <p:to>
                                        <p:strVal val="visible"/>
                                      </p:to>
                                    </p:set>
                                    <p:anim calcmode="lin" valueType="num">
                                      <p:cBhvr additive="base">
                                        <p:cTn dur="500" fill="hold" id="51"/>
                                        <p:tgtEl>
                                          <p:spTgt spid="1049815"/>
                                        </p:tgtEl>
                                        <p:attrNameLst>
                                          <p:attrName>ppt_x</p:attrName>
                                        </p:attrNameLst>
                                      </p:cBhvr>
                                      <p:tavLst>
                                        <p:tav tm="0">
                                          <p:val>
                                            <p:strVal val="#ppt_x"/>
                                          </p:val>
                                        </p:tav>
                                        <p:tav tm="100000">
                                          <p:val>
                                            <p:strVal val="#ppt_x"/>
                                          </p:val>
                                        </p:tav>
                                      </p:tavLst>
                                    </p:anim>
                                    <p:anim calcmode="lin" valueType="num">
                                      <p:cBhvr additive="base">
                                        <p:cTn dur="500" fill="hold" id="52"/>
                                        <p:tgtEl>
                                          <p:spTgt spid="1049815"/>
                                        </p:tgtEl>
                                        <p:attrNameLst>
                                          <p:attrName>ppt_y</p:attrName>
                                        </p:attrNameLst>
                                      </p:cBhvr>
                                      <p:tavLst>
                                        <p:tav tm="0">
                                          <p:val>
                                            <p:strVal val="1+#ppt_h/2"/>
                                          </p:val>
                                        </p:tav>
                                        <p:tav tm="100000">
                                          <p:val>
                                            <p:strVal val="#ppt_y"/>
                                          </p:val>
                                        </p:tav>
                                      </p:tavLst>
                                    </p:anim>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 presetSubtype="4">
                                  <p:stCondLst>
                                    <p:cond delay="0"/>
                                  </p:stCondLst>
                                  <p:childTnLst>
                                    <p:set>
                                      <p:cBhvr>
                                        <p:cTn dur="1" fill="hold" id="56">
                                          <p:stCondLst>
                                            <p:cond delay="0"/>
                                          </p:stCondLst>
                                        </p:cTn>
                                        <p:tgtEl>
                                          <p:spTgt spid="4194345"/>
                                        </p:tgtEl>
                                        <p:attrNameLst>
                                          <p:attrName>style.visibility</p:attrName>
                                        </p:attrNameLst>
                                      </p:cBhvr>
                                      <p:to>
                                        <p:strVal val="visible"/>
                                      </p:to>
                                    </p:set>
                                    <p:anim calcmode="lin" valueType="num">
                                      <p:cBhvr additive="base">
                                        <p:cTn dur="500" fill="hold" id="57"/>
                                        <p:tgtEl>
                                          <p:spTgt spid="4194345"/>
                                        </p:tgtEl>
                                        <p:attrNameLst>
                                          <p:attrName>ppt_x</p:attrName>
                                        </p:attrNameLst>
                                      </p:cBhvr>
                                      <p:tavLst>
                                        <p:tav tm="0">
                                          <p:val>
                                            <p:strVal val="#ppt_x"/>
                                          </p:val>
                                        </p:tav>
                                        <p:tav tm="100000">
                                          <p:val>
                                            <p:strVal val="#ppt_x"/>
                                          </p:val>
                                        </p:tav>
                                      </p:tavLst>
                                    </p:anim>
                                    <p:anim calcmode="lin" valueType="num">
                                      <p:cBhvr additive="base">
                                        <p:cTn dur="500" fill="hold" id="58"/>
                                        <p:tgtEl>
                                          <p:spTgt spid="4194345"/>
                                        </p:tgtEl>
                                        <p:attrNameLst>
                                          <p:attrName>ppt_y</p:attrName>
                                        </p:attrNameLst>
                                      </p:cBhvr>
                                      <p:tavLst>
                                        <p:tav tm="0">
                                          <p:val>
                                            <p:strVal val="1+#ppt_h/2"/>
                                          </p:val>
                                        </p:tav>
                                        <p:tav tm="100000">
                                          <p:val>
                                            <p:strVal val="#ppt_y"/>
                                          </p:val>
                                        </p:tav>
                                      </p:tavLst>
                                    </p:anim>
                                  </p:childTnLst>
                                </p:cTn>
                              </p:par>
                              <p:par>
                                <p:cTn fill="hold" grpId="0" id="59" nodeType="withEffect" presetClass="entr" presetID="2" presetSubtype="4">
                                  <p:stCondLst>
                                    <p:cond delay="0"/>
                                  </p:stCondLst>
                                  <p:childTnLst>
                                    <p:set>
                                      <p:cBhvr>
                                        <p:cTn dur="1" fill="hold" id="60">
                                          <p:stCondLst>
                                            <p:cond delay="0"/>
                                          </p:stCondLst>
                                        </p:cTn>
                                        <p:tgtEl>
                                          <p:spTgt spid="1049811"/>
                                        </p:tgtEl>
                                        <p:attrNameLst>
                                          <p:attrName>style.visibility</p:attrName>
                                        </p:attrNameLst>
                                      </p:cBhvr>
                                      <p:to>
                                        <p:strVal val="visible"/>
                                      </p:to>
                                    </p:set>
                                    <p:anim calcmode="lin" valueType="num">
                                      <p:cBhvr additive="base">
                                        <p:cTn dur="500" fill="hold" id="61"/>
                                        <p:tgtEl>
                                          <p:spTgt spid="1049811"/>
                                        </p:tgtEl>
                                        <p:attrNameLst>
                                          <p:attrName>ppt_x</p:attrName>
                                        </p:attrNameLst>
                                      </p:cBhvr>
                                      <p:tavLst>
                                        <p:tav tm="0">
                                          <p:val>
                                            <p:strVal val="#ppt_x"/>
                                          </p:val>
                                        </p:tav>
                                        <p:tav tm="100000">
                                          <p:val>
                                            <p:strVal val="#ppt_x"/>
                                          </p:val>
                                        </p:tav>
                                      </p:tavLst>
                                    </p:anim>
                                    <p:anim calcmode="lin" valueType="num">
                                      <p:cBhvr additive="base">
                                        <p:cTn dur="500" fill="hold" id="62"/>
                                        <p:tgtEl>
                                          <p:spTgt spid="1049811"/>
                                        </p:tgtEl>
                                        <p:attrNameLst>
                                          <p:attrName>ppt_y</p:attrName>
                                        </p:attrNameLst>
                                      </p:cBhvr>
                                      <p:tavLst>
                                        <p:tav tm="0">
                                          <p:val>
                                            <p:strVal val="1+#ppt_h/2"/>
                                          </p:val>
                                        </p:tav>
                                        <p:tav tm="100000">
                                          <p:val>
                                            <p:strVal val="#ppt_y"/>
                                          </p:val>
                                        </p:tav>
                                      </p:tavLst>
                                    </p:anim>
                                  </p:childTnLst>
                                </p:cTn>
                              </p:par>
                              <p:par>
                                <p:cTn fill="hold" grpId="0" id="63" nodeType="withEffect" presetClass="entr" presetID="2" presetSubtype="4">
                                  <p:stCondLst>
                                    <p:cond delay="0"/>
                                  </p:stCondLst>
                                  <p:childTnLst>
                                    <p:set>
                                      <p:cBhvr>
                                        <p:cTn dur="1" fill="hold" id="64">
                                          <p:stCondLst>
                                            <p:cond delay="0"/>
                                          </p:stCondLst>
                                        </p:cTn>
                                        <p:tgtEl>
                                          <p:spTgt spid="1049812"/>
                                        </p:tgtEl>
                                        <p:attrNameLst>
                                          <p:attrName>style.visibility</p:attrName>
                                        </p:attrNameLst>
                                      </p:cBhvr>
                                      <p:to>
                                        <p:strVal val="visible"/>
                                      </p:to>
                                    </p:set>
                                    <p:anim calcmode="lin" valueType="num">
                                      <p:cBhvr additive="base">
                                        <p:cTn dur="500" fill="hold" id="65"/>
                                        <p:tgtEl>
                                          <p:spTgt spid="1049812"/>
                                        </p:tgtEl>
                                        <p:attrNameLst>
                                          <p:attrName>ppt_x</p:attrName>
                                        </p:attrNameLst>
                                      </p:cBhvr>
                                      <p:tavLst>
                                        <p:tav tm="0">
                                          <p:val>
                                            <p:strVal val="#ppt_x"/>
                                          </p:val>
                                        </p:tav>
                                        <p:tav tm="100000">
                                          <p:val>
                                            <p:strVal val="#ppt_x"/>
                                          </p:val>
                                        </p:tav>
                                      </p:tavLst>
                                    </p:anim>
                                    <p:anim calcmode="lin" valueType="num">
                                      <p:cBhvr additive="base">
                                        <p:cTn dur="500" fill="hold" id="66"/>
                                        <p:tgtEl>
                                          <p:spTgt spid="1049812"/>
                                        </p:tgtEl>
                                        <p:attrNameLst>
                                          <p:attrName>ppt_y</p:attrName>
                                        </p:attrNameLst>
                                      </p:cBhvr>
                                      <p:tavLst>
                                        <p:tav tm="0">
                                          <p:val>
                                            <p:strVal val="1+#ppt_h/2"/>
                                          </p:val>
                                        </p:tav>
                                        <p:tav tm="100000">
                                          <p:val>
                                            <p:strVal val="#ppt_y"/>
                                          </p:val>
                                        </p:tav>
                                      </p:tavLst>
                                    </p:anim>
                                  </p:childTnLst>
                                </p:cTn>
                              </p:par>
                              <p:par>
                                <p:cTn fill="hold" grpId="0" id="67" nodeType="withEffect" presetClass="entr" presetID="2" presetSubtype="4">
                                  <p:stCondLst>
                                    <p:cond delay="0"/>
                                  </p:stCondLst>
                                  <p:childTnLst>
                                    <p:set>
                                      <p:cBhvr>
                                        <p:cTn dur="1" fill="hold" id="68">
                                          <p:stCondLst>
                                            <p:cond delay="0"/>
                                          </p:stCondLst>
                                        </p:cTn>
                                        <p:tgtEl>
                                          <p:spTgt spid="1049816"/>
                                        </p:tgtEl>
                                        <p:attrNameLst>
                                          <p:attrName>style.visibility</p:attrName>
                                        </p:attrNameLst>
                                      </p:cBhvr>
                                      <p:to>
                                        <p:strVal val="visible"/>
                                      </p:to>
                                    </p:set>
                                    <p:anim calcmode="lin" valueType="num">
                                      <p:cBhvr additive="base">
                                        <p:cTn dur="500" fill="hold" id="69"/>
                                        <p:tgtEl>
                                          <p:spTgt spid="1049816"/>
                                        </p:tgtEl>
                                        <p:attrNameLst>
                                          <p:attrName>ppt_x</p:attrName>
                                        </p:attrNameLst>
                                      </p:cBhvr>
                                      <p:tavLst>
                                        <p:tav tm="0">
                                          <p:val>
                                            <p:strVal val="#ppt_x"/>
                                          </p:val>
                                        </p:tav>
                                        <p:tav tm="100000">
                                          <p:val>
                                            <p:strVal val="#ppt_x"/>
                                          </p:val>
                                        </p:tav>
                                      </p:tavLst>
                                    </p:anim>
                                    <p:anim calcmode="lin" valueType="num">
                                      <p:cBhvr additive="base">
                                        <p:cTn dur="500" fill="hold" id="70"/>
                                        <p:tgtEl>
                                          <p:spTgt spid="10498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05" grpId="0" uiExpand="0" build="whole" animBg="1"/>
      <p:bldP spid="1049806" grpId="0" uiExpand="0" build="whole" animBg="1"/>
      <p:bldP spid="1049807" grpId="0" uiExpand="0" build="whole" animBg="1"/>
      <p:bldP spid="1049808" grpId="0" uiExpand="0" build="whole" animBg="1"/>
      <p:bldP spid="1049809" grpId="0" uiExpand="0" build="whole" animBg="1"/>
      <p:bldP spid="1049810" grpId="0" uiExpand="0" build="whole" animBg="1"/>
      <p:bldP spid="1049811" grpId="0" uiExpand="0" build="whole" animBg="1"/>
      <p:bldP spid="1049812" grpId="0" uiExpand="0" build="whole" animBg="1"/>
      <p:bldP spid="1049813" grpId="0" uiExpand="0" build="whole"/>
      <p:bldP spid="1049814" grpId="0" uiExpand="0" build="whole"/>
      <p:bldP spid="1049815" grpId="0" uiExpand="0" build="whole"/>
      <p:bldP spid="1049816" grpId="0" uiExpand="0" build="whole"/>
    </p:bldLst>
  </p:timing>
</p:sld>
</file>

<file path=ppt/slides/slide107.xml><?xml version="1.0" encoding="utf-8"?>
<p:sld xmlns:a="http://schemas.openxmlformats.org/drawingml/2006/main" xmlns:r="http://schemas.openxmlformats.org/officeDocument/2006/relationships" xmlns:p="http://schemas.openxmlformats.org/presentationml/2006/main" show="1" showMasterSp="1">
  <p:cSld>
    <p:spTree>
      <p:nvGrpSpPr>
        <p:cNvPr id="423" name=""/>
        <p:cNvGrpSpPr/>
        <p:nvPr/>
      </p:nvGrpSpPr>
      <p:grpSpPr>
        <a:xfrm rot="0">
          <a:off x="0" y="0"/>
          <a:ext cx="0" cy="0"/>
          <a:chOff x="0" y="0"/>
          <a:chExt cx="0" cy="0"/>
        </a:xfrm>
      </p:grpSpPr>
      <p:sp>
        <p:nvSpPr>
          <p:cNvPr id="1049817" name="Text Box 2"/>
          <p:cNvSpPr txBox="1"/>
          <p:nvPr/>
        </p:nvSpPr>
        <p:spPr>
          <a:xfrm rot="0">
            <a:off x="477837" y="1268412"/>
            <a:ext cx="14843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indent="0" lvl="0" marL="0">
              <a:spcBef>
                <a:spcPct val="50000"/>
              </a:spcBef>
              <a:buFontTx/>
              <a:buNone/>
            </a:pPr>
            <a:r>
              <a:rPr altLang="en-US" b="1" sz="2400" lang="zh-CN">
                <a:solidFill>
                  <a:srgbClr val="FF3300"/>
                </a:solidFill>
              </a:rPr>
              <a:t>练习题：</a:t>
            </a:r>
          </a:p>
        </p:txBody>
      </p:sp>
      <p:sp>
        <p:nvSpPr>
          <p:cNvPr id="104981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81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82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107</a:t>
            </a:fld>
            <a:endParaRPr altLang="en-US" sz="1400" lang="zh-CN">
              <a:solidFill>
                <a:srgbClr val="656565"/>
              </a:solidFill>
            </a:endParaRPr>
          </a:p>
        </p:txBody>
      </p:sp>
      <p:pic>
        <p:nvPicPr>
          <p:cNvPr id="2097259" name="图片 1"/>
          <p:cNvPicPr>
            <a:picLocks/>
          </p:cNvPicPr>
          <p:nvPr/>
        </p:nvPicPr>
        <p:blipFill>
          <a:blip xmlns:r="http://schemas.openxmlformats.org/officeDocument/2006/relationships" r:embed="rId1"/>
          <a:srcRect l="0" t="0" r="0" b="0"/>
          <a:stretch>
            <a:fillRect/>
          </a:stretch>
        </p:blipFill>
        <p:spPr>
          <a:xfrm rot="0">
            <a:off x="1736725" y="1119187"/>
            <a:ext cx="6572250" cy="5324475"/>
          </a:xfrm>
          <a:prstGeom prst="rect"/>
          <a:noFill/>
          <a:ln>
            <a:noFill/>
          </a:ln>
        </p:spPr>
      </p:pic>
    </p:spTree>
  </p:cSld>
  <p:clrMapOvr>
    <a:masterClrMapping/>
  </p:clrMapOvr>
  <p:transition spd="fast" advClick="1"/>
  <p:timing/>
</p:sld>
</file>

<file path=ppt/slides/slide108.xml><?xml version="1.0" encoding="utf-8"?>
<p:sld xmlns:a="http://schemas.openxmlformats.org/drawingml/2006/main" xmlns:r="http://schemas.openxmlformats.org/officeDocument/2006/relationships" xmlns:p="http://schemas.openxmlformats.org/presentationml/2006/main" show="1" showMasterSp="1">
  <p:cSld>
    <p:spTree>
      <p:nvGrpSpPr>
        <p:cNvPr id="424" name=""/>
        <p:cNvGrpSpPr/>
        <p:nvPr/>
      </p:nvGrpSpPr>
      <p:grpSpPr>
        <a:xfrm rot="0">
          <a:off x="0" y="0"/>
          <a:ext cx="0" cy="0"/>
          <a:chOff x="0" y="0"/>
          <a:chExt cx="0" cy="0"/>
        </a:xfrm>
      </p:grpSpPr>
      <p:sp>
        <p:nvSpPr>
          <p:cNvPr id="1049821" name="Text Box 2"/>
          <p:cNvSpPr txBox="1"/>
          <p:nvPr/>
        </p:nvSpPr>
        <p:spPr>
          <a:xfrm rot="0">
            <a:off x="701675" y="1860550"/>
            <a:ext cx="7924800" cy="19177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前面介绍了四种不同类型的时钟控制触发器，这些触发器之间可以进行逻辑功能的转换。</a:t>
            </a:r>
          </a:p>
          <a:p>
            <a:pPr eaLnBrk="1" hangingPunct="1" indent="0" lvl="0" marL="0">
              <a:spcBef>
                <a:spcPct val="0"/>
              </a:spcBef>
              <a:buFontTx/>
              <a:buNone/>
            </a:pPr>
            <a:endParaRPr altLang="en-US" sz="2400" lang="zh-CN">
              <a:latin typeface="Times New Roman" pitchFamily="18" charset="0"/>
            </a:endParaRPr>
          </a:p>
          <a:p>
            <a:pPr eaLnBrk="1" hangingPunct="1" indent="0" lvl="0" marL="0">
              <a:spcBef>
                <a:spcPct val="0"/>
              </a:spcBef>
              <a:buFontTx/>
              <a:buNone/>
            </a:pPr>
            <a:r>
              <a:rPr altLang="en-US" sz="2400" lang="zh-CN">
                <a:latin typeface="Times New Roman" pitchFamily="18" charset="0"/>
              </a:rPr>
              <a:t>　　一般来说，在原触发器的输入端加上一定的转换逻辑电路，就可以构成具有新的逻辑功能的触发器。</a:t>
            </a:r>
          </a:p>
        </p:txBody>
      </p:sp>
      <p:pic>
        <p:nvPicPr>
          <p:cNvPr id="2097260" name="Picture 3" descr="004"/>
          <p:cNvPicPr>
            <a:picLocks/>
          </p:cNvPicPr>
          <p:nvPr/>
        </p:nvPicPr>
        <p:blipFill>
          <a:blip xmlns:r="http://schemas.openxmlformats.org/officeDocument/2006/relationships" r:embed="rId1"/>
          <a:srcRect l="0" t="0" r="0" b="0"/>
          <a:stretch>
            <a:fillRect/>
          </a:stretch>
        </p:blipFill>
        <p:spPr>
          <a:xfrm rot="0">
            <a:off x="1196975" y="3930650"/>
            <a:ext cx="7065962" cy="2424112"/>
          </a:xfrm>
          <a:prstGeom prst="rect"/>
          <a:noFill/>
          <a:ln>
            <a:noFill/>
          </a:ln>
        </p:spPr>
      </p:pic>
      <p:sp>
        <p:nvSpPr>
          <p:cNvPr id="1049822" name="Text Box 4"/>
          <p:cNvSpPr txBox="1"/>
          <p:nvPr/>
        </p:nvSpPr>
        <p:spPr>
          <a:xfrm rot="0">
            <a:off x="715962" y="1274762"/>
            <a:ext cx="7186612"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800" lang="en-US">
                <a:latin typeface="Times New Roman" pitchFamily="18" charset="0"/>
              </a:rPr>
              <a:t>3.4.3  </a:t>
            </a:r>
            <a:r>
              <a:rPr altLang="en-US" b="1" sz="2800" lang="zh-CN">
                <a:latin typeface="Times New Roman" pitchFamily="18" charset="0"/>
              </a:rPr>
              <a:t>不同类型时钟控制触发器的相互转换</a:t>
            </a:r>
          </a:p>
        </p:txBody>
      </p:sp>
      <p:sp>
        <p:nvSpPr>
          <p:cNvPr id="104982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82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82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108</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16">
                                  <p:stCondLst>
                                    <p:cond delay="0"/>
                                  </p:stCondLst>
                                  <p:childTnLst>
                                    <p:set>
                                      <p:cBhvr>
                                        <p:cTn dur="1" fill="hold" id="7">
                                          <p:stCondLst>
                                            <p:cond delay="0"/>
                                          </p:stCondLst>
                                        </p:cTn>
                                        <p:tgtEl>
                                          <p:spTgt spid="1049821"/>
                                        </p:tgtEl>
                                        <p:attrNameLst>
                                          <p:attrName>style.visibility</p:attrName>
                                        </p:attrNameLst>
                                      </p:cBhvr>
                                      <p:to>
                                        <p:strVal val="visible"/>
                                      </p:to>
                                    </p:set>
                                    <p:animEffect transition="in" filter="box(in)">
                                      <p:cBhvr>
                                        <p:cTn dur="500" id="8"/>
                                        <p:tgtEl>
                                          <p:spTgt spid="1049821"/>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260"/>
                                        </p:tgtEl>
                                        <p:attrNameLst>
                                          <p:attrName>style.visibility</p:attrName>
                                        </p:attrNameLst>
                                      </p:cBhvr>
                                      <p:to>
                                        <p:strVal val="visible"/>
                                      </p:to>
                                    </p:set>
                                    <p:anim calcmode="lin" valueType="num">
                                      <p:cBhvr additive="base">
                                        <p:cTn dur="500" fill="hold" id="13"/>
                                        <p:tgtEl>
                                          <p:spTgt spid="2097260"/>
                                        </p:tgtEl>
                                        <p:attrNameLst>
                                          <p:attrName>ppt_x</p:attrName>
                                        </p:attrNameLst>
                                      </p:cBhvr>
                                      <p:tavLst>
                                        <p:tav tm="0">
                                          <p:val>
                                            <p:strVal val="#ppt_x"/>
                                          </p:val>
                                        </p:tav>
                                        <p:tav tm="100000">
                                          <p:val>
                                            <p:strVal val="#ppt_x"/>
                                          </p:val>
                                        </p:tav>
                                      </p:tavLst>
                                    </p:anim>
                                    <p:anim calcmode="lin" valueType="num">
                                      <p:cBhvr additive="base">
                                        <p:cTn dur="500" fill="hold" id="14"/>
                                        <p:tgtEl>
                                          <p:spTgt spid="20972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21" grpId="0" uiExpand="0" build="whole"/>
    </p:bldLst>
  </p:timing>
</p:sld>
</file>

<file path=ppt/slides/slide109.xml><?xml version="1.0" encoding="utf-8"?>
<p:sld xmlns:a="http://schemas.openxmlformats.org/drawingml/2006/main" xmlns:r="http://schemas.openxmlformats.org/officeDocument/2006/relationships" xmlns:p="http://schemas.openxmlformats.org/presentationml/2006/main" show="1" showMasterSp="1">
  <p:cSld>
    <p:spTree>
      <p:nvGrpSpPr>
        <p:cNvPr id="427" name=""/>
        <p:cNvGrpSpPr/>
        <p:nvPr/>
      </p:nvGrpSpPr>
      <p:grpSpPr>
        <a:xfrm rot="0">
          <a:off x="0" y="0"/>
          <a:ext cx="0" cy="0"/>
          <a:chOff x="0" y="0"/>
          <a:chExt cx="0" cy="0"/>
        </a:xfrm>
      </p:grpSpPr>
      <p:sp>
        <p:nvSpPr>
          <p:cNvPr id="1049828" name="Text Box 2"/>
          <p:cNvSpPr txBox="1"/>
          <p:nvPr/>
        </p:nvSpPr>
        <p:spPr>
          <a:xfrm rot="0">
            <a:off x="715962" y="1314450"/>
            <a:ext cx="71866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J-K</a:t>
            </a:r>
            <a:r>
              <a:rPr altLang="en-US" b="1" sz="2400" lang="zh-CN">
                <a:latin typeface="Times New Roman" pitchFamily="18" charset="0"/>
              </a:rPr>
              <a:t>触发器转换成</a:t>
            </a:r>
            <a:r>
              <a:rPr altLang="zh-CN" b="1" sz="2400" lang="en-US">
                <a:latin typeface="Times New Roman" pitchFamily="18" charset="0"/>
              </a:rPr>
              <a:t>D</a:t>
            </a:r>
            <a:r>
              <a:rPr altLang="en-US" b="1" sz="2400" lang="zh-CN">
                <a:latin typeface="Times New Roman" pitchFamily="18" charset="0"/>
              </a:rPr>
              <a:t>、</a:t>
            </a:r>
            <a:r>
              <a:rPr altLang="zh-CN" b="1" sz="2400" lang="en-US">
                <a:latin typeface="Times New Roman" pitchFamily="18" charset="0"/>
              </a:rPr>
              <a:t>T</a:t>
            </a:r>
            <a:r>
              <a:rPr altLang="en-US" b="1" sz="2400" lang="zh-CN">
                <a:latin typeface="Times New Roman" pitchFamily="18" charset="0"/>
              </a:rPr>
              <a:t>触发器</a:t>
            </a:r>
          </a:p>
        </p:txBody>
      </p:sp>
      <p:pic>
        <p:nvPicPr>
          <p:cNvPr id="2097261" name="Picture 3" descr="010"/>
          <p:cNvPicPr>
            <a:picLocks/>
          </p:cNvPicPr>
          <p:nvPr/>
        </p:nvPicPr>
        <p:blipFill>
          <a:blip xmlns:r="http://schemas.openxmlformats.org/officeDocument/2006/relationships" r:embed="rId1"/>
          <a:srcRect l="0" t="0" r="0" b="0"/>
          <a:stretch>
            <a:fillRect/>
          </a:stretch>
        </p:blipFill>
        <p:spPr>
          <a:xfrm rot="0">
            <a:off x="701675" y="2443162"/>
            <a:ext cx="7993062" cy="2292350"/>
          </a:xfrm>
          <a:prstGeom prst="rect"/>
          <a:noFill/>
          <a:ln>
            <a:noFill/>
          </a:ln>
        </p:spPr>
      </p:pic>
      <p:sp>
        <p:nvSpPr>
          <p:cNvPr id="1049829" name="Text Box 4"/>
          <p:cNvSpPr txBox="1"/>
          <p:nvPr/>
        </p:nvSpPr>
        <p:spPr>
          <a:xfrm rot="0">
            <a:off x="877887" y="5591175"/>
            <a:ext cx="7924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注意：</a:t>
            </a:r>
            <a:r>
              <a:rPr altLang="en-US" sz="2400" lang="zh-CN">
                <a:latin typeface="Times New Roman" pitchFamily="18" charset="0"/>
              </a:rPr>
              <a:t>转换后的新触发器的触发方式与原触发器相同。</a:t>
            </a:r>
          </a:p>
        </p:txBody>
      </p:sp>
      <p:sp>
        <p:nvSpPr>
          <p:cNvPr id="104983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83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83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109</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61"/>
                                        </p:tgtEl>
                                        <p:attrNameLst>
                                          <p:attrName>style.visibility</p:attrName>
                                        </p:attrNameLst>
                                      </p:cBhvr>
                                      <p:to>
                                        <p:strVal val="visible"/>
                                      </p:to>
                                    </p:set>
                                    <p:anim calcmode="lin" valueType="num">
                                      <p:cBhvr additive="base">
                                        <p:cTn dur="500" fill="hold" id="7"/>
                                        <p:tgtEl>
                                          <p:spTgt spid="2097261"/>
                                        </p:tgtEl>
                                        <p:attrNameLst>
                                          <p:attrName>ppt_x</p:attrName>
                                        </p:attrNameLst>
                                      </p:cBhvr>
                                      <p:tavLst>
                                        <p:tav tm="0">
                                          <p:val>
                                            <p:strVal val="#ppt_x"/>
                                          </p:val>
                                        </p:tav>
                                        <p:tav tm="100000">
                                          <p:val>
                                            <p:strVal val="#ppt_x"/>
                                          </p:val>
                                        </p:tav>
                                      </p:tavLst>
                                    </p:anim>
                                    <p:anim calcmode="lin" valueType="num">
                                      <p:cBhvr additive="base">
                                        <p:cTn dur="500" fill="hold" id="8"/>
                                        <p:tgtEl>
                                          <p:spTgt spid="2097261"/>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4" presetSubtype="16">
                                  <p:stCondLst>
                                    <p:cond delay="0"/>
                                  </p:stCondLst>
                                  <p:childTnLst>
                                    <p:set>
                                      <p:cBhvr>
                                        <p:cTn dur="1" fill="hold" id="13">
                                          <p:stCondLst>
                                            <p:cond delay="0"/>
                                          </p:stCondLst>
                                        </p:cTn>
                                        <p:tgtEl>
                                          <p:spTgt spid="1049829"/>
                                        </p:tgtEl>
                                        <p:attrNameLst>
                                          <p:attrName>style.visibility</p:attrName>
                                        </p:attrNameLst>
                                      </p:cBhvr>
                                      <p:to>
                                        <p:strVal val="visible"/>
                                      </p:to>
                                    </p:set>
                                    <p:animEffect transition="in" filter="box(in)">
                                      <p:cBhvr>
                                        <p:cTn dur="500" id="14"/>
                                        <p:tgtEl>
                                          <p:spTgt spid="1049829"/>
                                        </p:tgtEl>
                                      </p:cBhvr>
                                    </p:animEffect>
                                  </p:childTnLst>
                                  <p:subTnLst>
                                    <p:audio>
                                      <p:cMediaNode mute="0" vol="50000">
                                        <p:cTn display="0" id="12" masterRel="sameClick" presetSubtype="1">
                                          <p:stCondLst>
                                            <p:cond evt="begin" delay="0">
                                              <p:tn val="11"/>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29" grpId="0" uiExpand="0" build="whole"/>
    </p:bldLst>
  </p:timing>
</p:sld>
</file>

<file path=ppt/slides/slide11.xml><?xml version="1.0" encoding="utf-8"?>
<p:sld xmlns:a="http://schemas.openxmlformats.org/drawingml/2006/main" xmlns:r="http://schemas.openxmlformats.org/officeDocument/2006/relationships" xmlns:p="http://schemas.openxmlformats.org/presentationml/2006/main" showMasterSp="1">
  <p:cSld>
    <p:spTree>
      <p:nvGrpSpPr>
        <p:cNvPr id="152" name=""/>
        <p:cNvGrpSpPr/>
        <p:nvPr/>
      </p:nvGrpSpPr>
      <p:grpSpPr>
        <a:xfrm rot="0">
          <a:off x="0" y="0"/>
          <a:ext cx="0" cy="0"/>
          <a:chOff x="0" y="0"/>
          <a:chExt cx="0" cy="0"/>
        </a:xfrm>
      </p:grpSpPr>
      <p:sp>
        <p:nvSpPr>
          <p:cNvPr id="1048665"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8666"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11</a:t>
            </a:fld>
            <a:endParaRPr altLang="en-US" sz="1400" lang="zh-CN">
              <a:solidFill>
                <a:srgbClr val="656565"/>
              </a:solidFill>
            </a:endParaRPr>
          </a:p>
        </p:txBody>
      </p:sp>
      <p:sp>
        <p:nvSpPr>
          <p:cNvPr id="1048667"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68"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69"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半导体器件的开关特性</a:t>
            </a:r>
          </a:p>
        </p:txBody>
      </p:sp>
      <p:sp>
        <p:nvSpPr>
          <p:cNvPr id="1048670"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2</a:t>
            </a:r>
          </a:p>
        </p:txBody>
      </p:sp>
      <p:sp>
        <p:nvSpPr>
          <p:cNvPr id="1048671"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72"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73"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数字集成电路的分类</a:t>
            </a:r>
          </a:p>
        </p:txBody>
      </p:sp>
      <p:sp>
        <p:nvSpPr>
          <p:cNvPr id="1048674" name="Text Box 53"/>
          <p:cNvSpPr txBox="1"/>
          <p:nvPr/>
        </p:nvSpPr>
        <p:spPr bwMode="gray">
          <a:xfrm rot="0">
            <a:off x="687387" y="1601787"/>
            <a:ext cx="398462" cy="554037"/>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1</a:t>
            </a:r>
          </a:p>
        </p:txBody>
      </p:sp>
      <p:sp>
        <p:nvSpPr>
          <p:cNvPr id="1048675"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76"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77"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逻辑门电路</a:t>
            </a:r>
          </a:p>
        </p:txBody>
      </p:sp>
      <p:sp>
        <p:nvSpPr>
          <p:cNvPr id="1048678"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3</a:t>
            </a:r>
          </a:p>
        </p:txBody>
      </p:sp>
      <p:sp>
        <p:nvSpPr>
          <p:cNvPr id="1048679" name="AutoShape 6"/>
          <p:cNvSpPr/>
          <p:nvPr/>
        </p:nvSpPr>
        <p:spPr>
          <a:xfrm rot="0">
            <a:off x="7596187" y="2597150"/>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zh-CN" sz="3000" lang="zh-CN">
              <a:solidFill>
                <a:srgbClr val="77B7E7"/>
              </a:solidFill>
            </a:endParaRPr>
          </a:p>
        </p:txBody>
      </p:sp>
      <p:sp>
        <p:nvSpPr>
          <p:cNvPr id="1048680" name="AutoShape 40"/>
          <p:cNvSpPr/>
          <p:nvPr/>
        </p:nvSpPr>
        <p:spPr bwMode="gray">
          <a:xfrm rot="0">
            <a:off x="976312" y="4398962"/>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81" name="AutoShape 41"/>
          <p:cNvSpPr/>
          <p:nvPr/>
        </p:nvSpPr>
        <p:spPr bwMode="gray">
          <a:xfrm rot="0">
            <a:off x="517525" y="4254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82" name="Text Box 42"/>
          <p:cNvSpPr txBox="1"/>
          <p:nvPr/>
        </p:nvSpPr>
        <p:spPr bwMode="gray">
          <a:xfrm rot="0">
            <a:off x="1250950" y="4410075"/>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触发器</a:t>
            </a:r>
          </a:p>
        </p:txBody>
      </p:sp>
      <p:sp>
        <p:nvSpPr>
          <p:cNvPr id="1048683" name="Text Box 43"/>
          <p:cNvSpPr txBox="1"/>
          <p:nvPr/>
        </p:nvSpPr>
        <p:spPr bwMode="gray">
          <a:xfrm rot="0">
            <a:off x="703262" y="4445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4</a:t>
            </a:r>
          </a:p>
        </p:txBody>
      </p:sp>
      <p:sp>
        <p:nvSpPr>
          <p:cNvPr id="1048684" name="页脚占位符 2"/>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8679"/>
                                        </p:tgtEl>
                                        <p:attrNameLst>
                                          <p:attrName>style.visibility</p:attrName>
                                        </p:attrNameLst>
                                      </p:cBhvr>
                                      <p:to>
                                        <p:strVal val="visible"/>
                                      </p:to>
                                    </p:set>
                                    <p:anim calcmode="lin" valueType="num">
                                      <p:cBhvr additive="base">
                                        <p:cTn dur="500" fill="hold" id="7"/>
                                        <p:tgtEl>
                                          <p:spTgt spid="1048679"/>
                                        </p:tgtEl>
                                        <p:attrNameLst>
                                          <p:attrName>ppt_x</p:attrName>
                                        </p:attrNameLst>
                                      </p:cBhvr>
                                      <p:tavLst>
                                        <p:tav tm="0">
                                          <p:val>
                                            <p:strVal val="1+#ppt_w/2"/>
                                          </p:val>
                                        </p:tav>
                                        <p:tav tm="100000">
                                          <p:val>
                                            <p:strVal val="#ppt_x"/>
                                          </p:val>
                                        </p:tav>
                                      </p:tavLst>
                                    </p:anim>
                                    <p:anim calcmode="lin" valueType="num">
                                      <p:cBhvr additive="base">
                                        <p:cTn dur="500" fill="hold" id="8"/>
                                        <p:tgtEl>
                                          <p:spTgt spid="10486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uiExpand="0" build="whole" animBg="1"/>
    </p:bldLst>
  </p:timing>
</p:sld>
</file>

<file path=ppt/slides/slide110.xml><?xml version="1.0" encoding="utf-8"?>
<p:sld xmlns:a="http://schemas.openxmlformats.org/drawingml/2006/main" xmlns:r="http://schemas.openxmlformats.org/officeDocument/2006/relationships" xmlns:p="http://schemas.openxmlformats.org/presentationml/2006/main" show="1" showMasterSp="1">
  <p:cSld>
    <p:spTree>
      <p:nvGrpSpPr>
        <p:cNvPr id="430" name=""/>
        <p:cNvGrpSpPr/>
        <p:nvPr/>
      </p:nvGrpSpPr>
      <p:grpSpPr>
        <a:xfrm rot="0">
          <a:off x="0" y="0"/>
          <a:ext cx="0" cy="0"/>
          <a:chOff x="0" y="0"/>
          <a:chExt cx="0" cy="0"/>
        </a:xfrm>
      </p:grpSpPr>
      <p:sp>
        <p:nvSpPr>
          <p:cNvPr id="1049835" name="Text Box 2"/>
          <p:cNvSpPr txBox="1"/>
          <p:nvPr/>
        </p:nvSpPr>
        <p:spPr>
          <a:xfrm rot="0">
            <a:off x="877887" y="5492750"/>
            <a:ext cx="7924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注意：</a:t>
            </a:r>
            <a:r>
              <a:rPr altLang="en-US" sz="2400" lang="zh-CN">
                <a:latin typeface="Times New Roman" pitchFamily="18" charset="0"/>
              </a:rPr>
              <a:t>转换后的新触发器的触发方式与原触发器相同。  </a:t>
            </a:r>
          </a:p>
        </p:txBody>
      </p:sp>
      <p:sp>
        <p:nvSpPr>
          <p:cNvPr id="1049836" name="Text Box 3"/>
          <p:cNvSpPr txBox="1"/>
          <p:nvPr/>
        </p:nvSpPr>
        <p:spPr>
          <a:xfrm rot="0">
            <a:off x="715962" y="1216025"/>
            <a:ext cx="71866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2. D</a:t>
            </a:r>
            <a:r>
              <a:rPr altLang="en-US" b="1" sz="2400" lang="zh-CN">
                <a:latin typeface="Times New Roman" pitchFamily="18" charset="0"/>
              </a:rPr>
              <a:t>触发器转换成</a:t>
            </a:r>
            <a:r>
              <a:rPr altLang="zh-CN" b="1" sz="2400" lang="en-US">
                <a:latin typeface="Times New Roman" pitchFamily="18" charset="0"/>
              </a:rPr>
              <a:t>T</a:t>
            </a:r>
            <a:r>
              <a:rPr altLang="en-US" b="1" sz="2400" lang="zh-CN">
                <a:latin typeface="Times New Roman" pitchFamily="18" charset="0"/>
              </a:rPr>
              <a:t>、</a:t>
            </a:r>
            <a:r>
              <a:rPr altLang="zh-CN" b="1" sz="2400" lang="en-US">
                <a:latin typeface="Times New Roman" pitchFamily="18" charset="0"/>
              </a:rPr>
              <a:t>J-K </a:t>
            </a:r>
            <a:r>
              <a:rPr altLang="en-US" b="1" sz="2400" lang="zh-CN">
                <a:latin typeface="Times New Roman" pitchFamily="18" charset="0"/>
              </a:rPr>
              <a:t>触发器</a:t>
            </a:r>
          </a:p>
        </p:txBody>
      </p:sp>
      <p:pic>
        <p:nvPicPr>
          <p:cNvPr id="2097262" name="Picture 4" descr="011(2)"/>
          <p:cNvPicPr>
            <a:picLocks/>
          </p:cNvPicPr>
          <p:nvPr/>
        </p:nvPicPr>
        <p:blipFill>
          <a:blip xmlns:r="http://schemas.openxmlformats.org/officeDocument/2006/relationships" r:embed="rId1"/>
          <a:srcRect l="0" t="0" r="0" b="0"/>
          <a:stretch>
            <a:fillRect/>
          </a:stretch>
        </p:blipFill>
        <p:spPr>
          <a:xfrm rot="0">
            <a:off x="385762" y="1981200"/>
            <a:ext cx="8351837" cy="3095625"/>
          </a:xfrm>
          <a:prstGeom prst="rect"/>
          <a:noFill/>
          <a:ln>
            <a:noFill/>
          </a:ln>
        </p:spPr>
      </p:pic>
      <p:sp>
        <p:nvSpPr>
          <p:cNvPr id="104983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83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83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110</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62"/>
                                        </p:tgtEl>
                                        <p:attrNameLst>
                                          <p:attrName>style.visibility</p:attrName>
                                        </p:attrNameLst>
                                      </p:cBhvr>
                                      <p:to>
                                        <p:strVal val="visible"/>
                                      </p:to>
                                    </p:set>
                                    <p:anim calcmode="lin" valueType="num">
                                      <p:cBhvr additive="base">
                                        <p:cTn dur="500" fill="hold" id="7"/>
                                        <p:tgtEl>
                                          <p:spTgt spid="2097262"/>
                                        </p:tgtEl>
                                        <p:attrNameLst>
                                          <p:attrName>ppt_x</p:attrName>
                                        </p:attrNameLst>
                                      </p:cBhvr>
                                      <p:tavLst>
                                        <p:tav tm="0">
                                          <p:val>
                                            <p:strVal val="#ppt_x"/>
                                          </p:val>
                                        </p:tav>
                                        <p:tav tm="100000">
                                          <p:val>
                                            <p:strVal val="#ppt_x"/>
                                          </p:val>
                                        </p:tav>
                                      </p:tavLst>
                                    </p:anim>
                                    <p:anim calcmode="lin" valueType="num">
                                      <p:cBhvr additive="base">
                                        <p:cTn dur="500" fill="hold" id="8"/>
                                        <p:tgtEl>
                                          <p:spTgt spid="2097262"/>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4" presetSubtype="16">
                                  <p:stCondLst>
                                    <p:cond delay="0"/>
                                  </p:stCondLst>
                                  <p:childTnLst>
                                    <p:set>
                                      <p:cBhvr>
                                        <p:cTn dur="1" fill="hold" id="13">
                                          <p:stCondLst>
                                            <p:cond delay="0"/>
                                          </p:stCondLst>
                                        </p:cTn>
                                        <p:tgtEl>
                                          <p:spTgt spid="1049835"/>
                                        </p:tgtEl>
                                        <p:attrNameLst>
                                          <p:attrName>style.visibility</p:attrName>
                                        </p:attrNameLst>
                                      </p:cBhvr>
                                      <p:to>
                                        <p:strVal val="visible"/>
                                      </p:to>
                                    </p:set>
                                    <p:animEffect transition="in" filter="box(in)">
                                      <p:cBhvr>
                                        <p:cTn dur="500" id="14"/>
                                        <p:tgtEl>
                                          <p:spTgt spid="1049835"/>
                                        </p:tgtEl>
                                      </p:cBhvr>
                                    </p:animEffect>
                                  </p:childTnLst>
                                  <p:subTnLst>
                                    <p:audio>
                                      <p:cMediaNode mute="0" vol="50000">
                                        <p:cTn display="0" id="12" masterRel="sameClick" presetSubtype="1">
                                          <p:stCondLst>
                                            <p:cond evt="begin" delay="0">
                                              <p:tn val="11"/>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35" grpId="0" uiExpand="0" build="whole"/>
    </p:bldLst>
  </p:timing>
</p:sld>
</file>

<file path=ppt/slides/slide111.xml><?xml version="1.0" encoding="utf-8"?>
<p:sld xmlns:a="http://schemas.openxmlformats.org/drawingml/2006/main" xmlns:r="http://schemas.openxmlformats.org/officeDocument/2006/relationships" xmlns:p="http://schemas.openxmlformats.org/presentationml/2006/main" show="1" showMasterSp="1">
  <p:cSld>
    <p:spTree>
      <p:nvGrpSpPr>
        <p:cNvPr id="433" name=""/>
        <p:cNvGrpSpPr/>
        <p:nvPr/>
      </p:nvGrpSpPr>
      <p:grpSpPr>
        <a:xfrm rot="0">
          <a:off x="0" y="0"/>
          <a:ext cx="0" cy="0"/>
          <a:chOff x="0" y="0"/>
          <a:chExt cx="0" cy="0"/>
        </a:xfrm>
      </p:grpSpPr>
      <p:sp>
        <p:nvSpPr>
          <p:cNvPr id="1049842" name="Rectangle 2"/>
          <p:cNvSpPr/>
          <p:nvPr>
            <p:ph type="title" sz="full" idx="4294967295"/>
          </p:nvPr>
        </p:nvSpPr>
        <p:spPr>
          <a:xfrm rot="0">
            <a:off x="827087" y="1152525"/>
            <a:ext cx="7524750" cy="1125537"/>
          </a:xfrm>
          <a:prstGeom prst="rect"/>
          <a:noFill/>
          <a:ln>
            <a:noFill/>
          </a:ln>
        </p:spPr>
        <p:txBody>
          <a:bodyPr anchor="b"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lnSpc>
                <a:spcPct val="120000"/>
              </a:lnSpc>
            </a:pPr>
            <a:r>
              <a:rPr altLang="en-US" sz="2800" lang="zh-CN">
                <a:solidFill>
                  <a:srgbClr val="FF0000"/>
                </a:solidFill>
              </a:rPr>
              <a:t>练习三</a:t>
            </a:r>
            <a:r>
              <a:rPr altLang="zh-CN" sz="2800" lang="en-US"/>
              <a:t>15</a:t>
            </a:r>
            <a:r>
              <a:rPr altLang="en-US" sz="2800" lang="zh-CN"/>
              <a:t>、假设下图电路的初态为</a:t>
            </a:r>
            <a:r>
              <a:rPr altLang="zh-CN" sz="2800" lang="en-US"/>
              <a:t>Q</a:t>
            </a:r>
            <a:r>
              <a:rPr altLang="zh-CN" baseline="-25000" sz="2800" lang="en-US"/>
              <a:t>1</a:t>
            </a:r>
            <a:r>
              <a:rPr altLang="zh-CN" sz="2800" lang="en-US"/>
              <a:t>=Q</a:t>
            </a:r>
            <a:r>
              <a:rPr altLang="zh-CN" baseline="-25000" sz="2800" lang="en-US"/>
              <a:t>2</a:t>
            </a:r>
            <a:r>
              <a:rPr altLang="en-US" sz="2800" lang="zh-CN"/>
              <a:t>=0，试画出</a:t>
            </a:r>
            <a:r>
              <a:rPr altLang="zh-CN" sz="2800" lang="en-US"/>
              <a:t>Q</a:t>
            </a:r>
            <a:r>
              <a:rPr altLang="en-US" baseline="-25000" sz="2800" lang="zh-CN"/>
              <a:t>1、</a:t>
            </a:r>
            <a:r>
              <a:rPr altLang="zh-CN" sz="2800" lang="en-US"/>
              <a:t>Q</a:t>
            </a:r>
            <a:r>
              <a:rPr altLang="zh-CN" baseline="-25000" sz="2800" lang="en-US"/>
              <a:t>2</a:t>
            </a:r>
            <a:r>
              <a:rPr altLang="en-US" sz="2800" lang="zh-CN"/>
              <a:t>的输出波形</a:t>
            </a:r>
          </a:p>
        </p:txBody>
      </p:sp>
      <p:pic>
        <p:nvPicPr>
          <p:cNvPr id="2097263" name="Picture 3" descr="图3-40"/>
          <p:cNvPicPr>
            <a:picLocks/>
          </p:cNvPicPr>
          <p:nvPr/>
        </p:nvPicPr>
        <p:blipFill>
          <a:blip xmlns:r="http://schemas.openxmlformats.org/officeDocument/2006/relationships" r:embed="rId1"/>
          <a:srcRect l="0" t="0" r="0" b="0"/>
          <a:stretch>
            <a:fillRect/>
          </a:stretch>
        </p:blipFill>
        <p:spPr>
          <a:xfrm rot="0">
            <a:off x="206375" y="2636837"/>
            <a:ext cx="8802688" cy="3146425"/>
          </a:xfrm>
          <a:prstGeom prst="rect"/>
          <a:noFill/>
          <a:ln>
            <a:noFill/>
          </a:ln>
        </p:spPr>
      </p:pic>
      <p:pic>
        <p:nvPicPr>
          <p:cNvPr id="2097264" name="Picture 4" descr="图3-41"/>
          <p:cNvPicPr>
            <a:picLocks/>
          </p:cNvPicPr>
          <p:nvPr/>
        </p:nvPicPr>
        <p:blipFill>
          <a:blip xmlns:r="http://schemas.openxmlformats.org/officeDocument/2006/relationships" r:embed="rId2"/>
          <a:srcRect l="0" t="0" r="0" b="0"/>
          <a:stretch>
            <a:fillRect/>
          </a:stretch>
        </p:blipFill>
        <p:spPr>
          <a:xfrm rot="0">
            <a:off x="4598987" y="4676775"/>
            <a:ext cx="4456112" cy="1408112"/>
          </a:xfrm>
          <a:prstGeom prst="rect"/>
          <a:noFill/>
          <a:ln>
            <a:noFill/>
          </a:ln>
        </p:spPr>
      </p:pic>
      <p:sp>
        <p:nvSpPr>
          <p:cNvPr id="104984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84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84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111</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64"/>
                                        </p:tgtEl>
                                        <p:attrNameLst>
                                          <p:attrName>style.visibility</p:attrName>
                                        </p:attrNameLst>
                                      </p:cBhvr>
                                      <p:to>
                                        <p:strVal val="visible"/>
                                      </p:to>
                                    </p:set>
                                    <p:anim calcmode="lin" valueType="num">
                                      <p:cBhvr additive="base">
                                        <p:cTn dur="500" fill="hold" id="7"/>
                                        <p:tgtEl>
                                          <p:spTgt spid="2097264"/>
                                        </p:tgtEl>
                                        <p:attrNameLst>
                                          <p:attrName>ppt_x</p:attrName>
                                        </p:attrNameLst>
                                      </p:cBhvr>
                                      <p:tavLst>
                                        <p:tav tm="0">
                                          <p:val>
                                            <p:strVal val="#ppt_x"/>
                                          </p:val>
                                        </p:tav>
                                        <p:tav tm="100000">
                                          <p:val>
                                            <p:strVal val="#ppt_x"/>
                                          </p:val>
                                        </p:tav>
                                      </p:tavLst>
                                    </p:anim>
                                    <p:anim calcmode="lin" valueType="num">
                                      <p:cBhvr additive="base">
                                        <p:cTn dur="500" fill="hold" id="8"/>
                                        <p:tgtEl>
                                          <p:spTgt spid="20972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1">
  <p:cSld>
    <p:spTree>
      <p:nvGrpSpPr>
        <p:cNvPr id="434" name=""/>
        <p:cNvGrpSpPr/>
        <p:nvPr/>
      </p:nvGrpSpPr>
      <p:grpSpPr>
        <a:xfrm rot="0">
          <a:off x="0" y="0"/>
          <a:ext cx="0" cy="0"/>
          <a:chOff x="0" y="0"/>
          <a:chExt cx="0" cy="0"/>
        </a:xfrm>
      </p:grpSpPr>
      <p:sp>
        <p:nvSpPr>
          <p:cNvPr id="1049846"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222268"/>
                </a:solidFill>
                <a:latin typeface="微软雅黑" pitchFamily="34" charset="-122"/>
                <a:ea typeface="微软雅黑" pitchFamily="34" charset="-122"/>
              </a:rPr>
              <a:t>问题解答</a:t>
            </a:r>
          </a:p>
        </p:txBody>
      </p:sp>
      <p:sp>
        <p:nvSpPr>
          <p:cNvPr id="104984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112</a:t>
            </a:fld>
            <a:endParaRPr altLang="en-US" sz="1400" lang="zh-CN">
              <a:solidFill>
                <a:srgbClr val="656565"/>
              </a:solidFill>
            </a:endParaRPr>
          </a:p>
        </p:txBody>
      </p:sp>
      <p:sp>
        <p:nvSpPr>
          <p:cNvPr id="104984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265" name="Picture 3" descr="j0384040[1]"/>
          <p:cNvPicPr>
            <a:picLocks/>
          </p:cNvPicPr>
          <p:nvPr/>
        </p:nvPicPr>
        <p:blipFill>
          <a:blip xmlns:r="http://schemas.openxmlformats.org/officeDocument/2006/relationships" r:embed="rId1"/>
          <a:srcRect l="0" t="0" r="0" b="0"/>
          <a:stretch>
            <a:fillRect/>
          </a:stretch>
        </p:blipFill>
        <p:spPr>
          <a:xfrm rot="0">
            <a:off x="3563937" y="2492375"/>
            <a:ext cx="1560512" cy="1812925"/>
          </a:xfrm>
          <a:prstGeom prst="rect"/>
          <a:noFill/>
          <a:ln>
            <a:noFill/>
          </a:ln>
        </p:spPr>
      </p:pic>
    </p:spTree>
  </p:cSld>
  <p:clrMapOvr>
    <a:masterClrMapping/>
  </p:clrMapOvr>
  <p:timing/>
</p:sld>
</file>

<file path=ppt/slides/slide113.xml><?xml version="1.0" encoding="utf-8"?>
<p:sld xmlns:a="http://schemas.openxmlformats.org/drawingml/2006/main" xmlns:r="http://schemas.openxmlformats.org/officeDocument/2006/relationships" xmlns:p="http://schemas.openxmlformats.org/presentationml/2006/main" showMasterSp="1">
  <p:cSld>
    <p:spTree>
      <p:nvGrpSpPr>
        <p:cNvPr id="435" name=""/>
        <p:cNvGrpSpPr/>
        <p:nvPr/>
      </p:nvGrpSpPr>
      <p:grpSpPr>
        <a:xfrm rot="0">
          <a:off x="0" y="0"/>
          <a:ext cx="0" cy="0"/>
          <a:chOff x="0" y="0"/>
          <a:chExt cx="0" cy="0"/>
        </a:xfrm>
      </p:grpSpPr>
      <p:sp>
        <p:nvSpPr>
          <p:cNvPr id="1049849" name="WordArt 3"/>
          <p:cNvSpPr/>
          <p:nvPr/>
        </p:nvSpPr>
        <p:spPr>
          <a:xfrm rot="0">
            <a:off x="773112" y="2581275"/>
            <a:ext cx="3581400" cy="685800"/>
          </a:xfrm>
          <a:prstGeom prst="rect"/>
        </p:spPr>
        <p:txBody>
          <a:bodyPr anchor="t" bIns="45720" fromWordArt="1" lIns="91440" rIns="91440" tIns="45720" vert="horz" wrap="none">
            <a:prstTxWarp prst="textPlain">
              <a:avLst>
                <a:gd fmla="val 50000" name="adj"/>
              </a:avLst>
            </a:prstTxWarp>
          </a:bodyPr>
          <a:p>
            <a:pPr algn="ctr"/>
            <a:r>
              <a:rPr b="0" sz="7200" i="0" kern="10" normalizeH="0" spc="0">
                <a:ln w="12700" cap="flat" cmpd="sng">
                  <a:solidFill>
                    <a:srgbClr val="EAEAEA">
                      <a:alpha val="100000"/>
                    </a:srgbClr>
                  </a:solidFill>
                  <a:prstDash val="solid"/>
                  <a:round/>
                </a:ln>
                <a:gradFill rotWithShape="0">
                  <a:gsLst>
                    <a:gs pos="0">
                      <a:srgbClr val="A603AB">
                        <a:alpha val="100000"/>
                      </a:srgbClr>
                    </a:gs>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gradFill>
                <a:effectLst>
                  <a:outerShdw algn="bl" dir="2699999" dist="35921" kx="2115830" sx="100000" sy="50000">
                    <a:srgbClr val="C0C0C0">
                      <a:alpha val="79999"/>
                    </a:srgbClr>
                  </a:outerShdw>
                </a:effectLst>
                <a:latin typeface="华文行楷"/>
                <a:ea typeface="华文行楷"/>
              </a:rPr>
              <a:t>Thank You!</a:t>
            </a:r>
          </a:p>
        </p:txBody>
      </p:sp>
      <p:pic>
        <p:nvPicPr>
          <p:cNvPr id="2097266" name="Picture 4" descr="jugong"/>
          <p:cNvPicPr>
            <a:picLocks/>
          </p:cNvPicPr>
          <p:nvPr/>
        </p:nvPicPr>
        <p:blipFill>
          <a:blip xmlns:r="http://schemas.openxmlformats.org/officeDocument/2006/relationships" r:embed="rId1"/>
          <a:srcRect l="0" t="0" r="0" b="0"/>
          <a:stretch>
            <a:fillRect/>
          </a:stretch>
        </p:blipFill>
        <p:spPr>
          <a:xfrm rot="0">
            <a:off x="1908175" y="3933825"/>
            <a:ext cx="920750" cy="125412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47" presetSubtype="0">
                                  <p:stCondLst>
                                    <p:cond delay="0"/>
                                  </p:stCondLst>
                                  <p:childTnLst>
                                    <p:set>
                                      <p:cBhvr>
                                        <p:cTn dur="1" fill="hold" id="6">
                                          <p:stCondLst>
                                            <p:cond delay="0"/>
                                          </p:stCondLst>
                                        </p:cTn>
                                        <p:tgtEl>
                                          <p:spTgt spid="1049849"/>
                                        </p:tgtEl>
                                        <p:attrNameLst>
                                          <p:attrName>style.visibility</p:attrName>
                                        </p:attrNameLst>
                                      </p:cBhvr>
                                      <p:to>
                                        <p:strVal val="visible"/>
                                      </p:to>
                                    </p:set>
                                    <p:animEffect transition="in" filter="fade">
                                      <p:cBhvr>
                                        <p:cTn dur="1000" id="7"/>
                                        <p:tgtEl>
                                          <p:spTgt spid="1049849"/>
                                        </p:tgtEl>
                                      </p:cBhvr>
                                    </p:animEffect>
                                    <p:anim calcmode="lin" valueType="num">
                                      <p:cBhvr>
                                        <p:cTn dur="1000" fill="hold" id="8"/>
                                        <p:tgtEl>
                                          <p:spTgt spid="1049849"/>
                                        </p:tgtEl>
                                        <p:attrNameLst>
                                          <p:attrName>ppt_x</p:attrName>
                                        </p:attrNameLst>
                                      </p:cBhvr>
                                      <p:tavLst>
                                        <p:tav tm="0">
                                          <p:val>
                                            <p:strVal val="#ppt_x"/>
                                          </p:val>
                                        </p:tav>
                                        <p:tav tm="100000">
                                          <p:val>
                                            <p:strVal val="#ppt_x"/>
                                          </p:val>
                                        </p:tav>
                                      </p:tavLst>
                                    </p:anim>
                                    <p:anim calcmode="lin" valueType="num">
                                      <p:cBhvr>
                                        <p:cTn dur="1000" fill="hold" id="9"/>
                                        <p:tgtEl>
                                          <p:spTgt spid="10498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1">
  <p:cSld>
    <p:spTree>
      <p:nvGrpSpPr>
        <p:cNvPr id="153" name=""/>
        <p:cNvGrpSpPr/>
        <p:nvPr/>
      </p:nvGrpSpPr>
      <p:grpSpPr>
        <a:xfrm rot="0">
          <a:off x="0" y="0"/>
          <a:ext cx="0" cy="0"/>
          <a:chOff x="0" y="0"/>
          <a:chExt cx="0" cy="0"/>
        </a:xfrm>
      </p:grpSpPr>
      <p:sp>
        <p:nvSpPr>
          <p:cNvPr id="1048685"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222268"/>
                </a:solidFill>
                <a:latin typeface="微软雅黑" pitchFamily="34" charset="-122"/>
                <a:ea typeface="微软雅黑" pitchFamily="34" charset="-122"/>
              </a:rPr>
              <a:t>半导体器件的开关特性</a:t>
            </a:r>
          </a:p>
        </p:txBody>
      </p:sp>
      <p:sp>
        <p:nvSpPr>
          <p:cNvPr id="104868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12</a:t>
            </a:fld>
            <a:endParaRPr altLang="en-US" sz="1400" lang="zh-CN">
              <a:solidFill>
                <a:srgbClr val="656565"/>
              </a:solidFill>
            </a:endParaRPr>
          </a:p>
        </p:txBody>
      </p:sp>
      <p:sp>
        <p:nvSpPr>
          <p:cNvPr id="104868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88" name="Text Box 8"/>
          <p:cNvSpPr txBox="1"/>
          <p:nvPr/>
        </p:nvSpPr>
        <p:spPr>
          <a:xfrm rot="0">
            <a:off x="468312" y="1314450"/>
            <a:ext cx="8289925"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数字电路中晶体二极管、三极管和</a:t>
            </a:r>
            <a:r>
              <a:rPr altLang="zh-CN" sz="2400" lang="en-US">
                <a:latin typeface="Times New Roman" pitchFamily="18" charset="0"/>
              </a:rPr>
              <a:t>MOS</a:t>
            </a:r>
            <a:r>
              <a:rPr altLang="en-US" sz="2400" lang="zh-CN">
                <a:latin typeface="Times New Roman" pitchFamily="18" charset="0"/>
              </a:rPr>
              <a:t>管等器件以开关方式使用，其工作状态相当于开关的“接通”与“断开”。</a:t>
            </a:r>
          </a:p>
          <a:p>
            <a:pPr algn="just" eaLnBrk="1" hangingPunct="1" indent="0" lvl="0" marL="0">
              <a:lnSpc>
                <a:spcPct val="120000"/>
              </a:lnSpc>
              <a:spcBef>
                <a:spcPct val="0"/>
              </a:spcBef>
              <a:buFontTx/>
              <a:buNone/>
            </a:pPr>
            <a:r>
              <a:rPr altLang="en-US" sz="2400" lang="zh-CN">
                <a:latin typeface="Times New Roman" pitchFamily="18" charset="0"/>
              </a:rPr>
              <a:t>　　数字系统中半导体器件的开关频率十分高</a:t>
            </a:r>
            <a:r>
              <a:rPr altLang="zh-CN" sz="2400" lang="en-US">
                <a:latin typeface="Times New Roman" pitchFamily="18" charset="0"/>
              </a:rPr>
              <a:t>(</a:t>
            </a:r>
            <a:r>
              <a:rPr altLang="en-US" sz="2400" lang="zh-CN">
                <a:latin typeface="Times New Roman" pitchFamily="18" charset="0"/>
              </a:rPr>
              <a:t>每秒百万次甚至千万次数量级</a:t>
            </a:r>
            <a:r>
              <a:rPr altLang="zh-CN" sz="2400" lang="en-US">
                <a:latin typeface="Times New Roman" pitchFamily="18" charset="0"/>
              </a:rPr>
              <a:t>)</a:t>
            </a:r>
            <a:r>
              <a:rPr altLang="en-US" sz="2400" lang="zh-CN">
                <a:latin typeface="Times New Roman" pitchFamily="18" charset="0"/>
              </a:rPr>
              <a:t>，研究这些器件的开关特性时，不仅要研究其的</a:t>
            </a:r>
            <a:r>
              <a:rPr altLang="en-US" b="1" sz="2400" lang="zh-CN">
                <a:solidFill>
                  <a:srgbClr val="FF3300"/>
                </a:solidFill>
                <a:latin typeface="Times New Roman" pitchFamily="18" charset="0"/>
              </a:rPr>
              <a:t>静态特性</a:t>
            </a:r>
            <a:r>
              <a:rPr altLang="en-US" sz="2400" lang="zh-CN">
                <a:solidFill>
                  <a:srgbClr val="FF3300"/>
                </a:solidFill>
                <a:latin typeface="Times New Roman" pitchFamily="18" charset="0"/>
              </a:rPr>
              <a:t>，</a:t>
            </a:r>
            <a:r>
              <a:rPr altLang="en-US" sz="2400" lang="zh-CN">
                <a:latin typeface="Times New Roman" pitchFamily="18" charset="0"/>
              </a:rPr>
              <a:t>还要分析其的</a:t>
            </a:r>
            <a:r>
              <a:rPr altLang="en-US" b="1" sz="2400" lang="zh-CN">
                <a:solidFill>
                  <a:srgbClr val="FF3300"/>
                </a:solidFill>
                <a:latin typeface="Times New Roman" pitchFamily="18" charset="0"/>
              </a:rPr>
              <a:t>动态特性</a:t>
            </a:r>
            <a:r>
              <a:rPr altLang="en-US" sz="2400" lang="zh-CN">
                <a:solidFill>
                  <a:srgbClr val="FF3300"/>
                </a:solidFill>
                <a:latin typeface="Times New Roman" pitchFamily="18" charset="0"/>
              </a:rPr>
              <a:t>。</a:t>
            </a:r>
          </a:p>
        </p:txBody>
      </p:sp>
      <p:sp>
        <p:nvSpPr>
          <p:cNvPr id="1048689" name="Text Box 9"/>
          <p:cNvSpPr txBox="1"/>
          <p:nvPr/>
        </p:nvSpPr>
        <p:spPr>
          <a:xfrm rot="0">
            <a:off x="457200" y="5319712"/>
            <a:ext cx="8686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a:t>
            </a:r>
            <a:r>
              <a:rPr altLang="en-US" sz="2400" lang="zh-CN">
                <a:latin typeface="宋体" pitchFamily="2" charset="-122"/>
              </a:rPr>
              <a:t>静态特性指二极管在导通和截止两种稳定状态下的特性。</a:t>
            </a:r>
          </a:p>
        </p:txBody>
      </p:sp>
      <p:sp>
        <p:nvSpPr>
          <p:cNvPr id="1048690" name="Text Box 10"/>
          <p:cNvSpPr txBox="1"/>
          <p:nvPr/>
        </p:nvSpPr>
        <p:spPr>
          <a:xfrm rot="0">
            <a:off x="522287" y="3924300"/>
            <a:ext cx="4648200" cy="4889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600" lang="en-US">
                <a:latin typeface="Times New Roman" pitchFamily="18" charset="0"/>
              </a:rPr>
              <a:t>3.2.1   </a:t>
            </a:r>
            <a:r>
              <a:rPr altLang="en-US" b="1" sz="2600" lang="zh-CN">
                <a:latin typeface="Times New Roman" pitchFamily="18" charset="0"/>
              </a:rPr>
              <a:t>晶体二极管的开关特性</a:t>
            </a:r>
          </a:p>
        </p:txBody>
      </p:sp>
      <p:sp>
        <p:nvSpPr>
          <p:cNvPr id="1048691" name="Text Box 11"/>
          <p:cNvSpPr txBox="1"/>
          <p:nvPr/>
        </p:nvSpPr>
        <p:spPr>
          <a:xfrm rot="0">
            <a:off x="503237" y="4733925"/>
            <a:ext cx="208915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一、静态特性</a:t>
            </a:r>
            <a:r>
              <a:rPr altLang="en-US" sz="2400" lang="zh-CN">
                <a:solidFill>
                  <a:srgbClr val="993300"/>
                </a:solidFill>
                <a:latin typeface="Times New Roman" pitchFamily="18" charset="0"/>
              </a:rPr>
              <a:t> </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7">
                                          <p:stCondLst>
                                            <p:cond delay="499"/>
                                          </p:stCondLst>
                                        </p:cTn>
                                        <p:tgtEl>
                                          <p:spTgt spid="1048690"/>
                                        </p:tgtEl>
                                        <p:attrNameLst>
                                          <p:attrName>style.visibility</p:attrName>
                                        </p:attrNameLst>
                                      </p:cBhvr>
                                      <p:to>
                                        <p:strVal val="visible"/>
                                      </p:to>
                                    </p:set>
                                  </p:childTnLst>
                                  <p:subTnLst>
                                    <p:audio>
                                      <p:cMediaNode mute="0" vol="50000">
                                        <p:cTn display="0" id="6" masterRel="sameClick" presetSubtype="1">
                                          <p:stCondLst>
                                            <p:cond evt="begin" delay="0">
                                              <p:tn val="5"/>
                                            </p:cond>
                                          </p:stCondLst>
                                          <p:endCondLst>
                                            <p:cond evt="onStopAudio" delay="0">
                                              <p:tgtEl>
                                                <p:sldTgt/>
                                              </p:tgtEl>
                                            </p:cond>
                                          </p:endCondLst>
                                        </p:cTn>
                                        <p:tgtEl>
                                          <p:sndTgt r:embed="rId1"/>
                                        </p:tgtEl>
                                      </p:cMediaNode>
                                    </p:audio>
                                  </p:sub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 presetSubtype="0">
                                  <p:stCondLst>
                                    <p:cond delay="0"/>
                                  </p:stCondLst>
                                  <p:childTnLst>
                                    <p:set>
                                      <p:cBhvr>
                                        <p:cTn dur="1" fill="hold" id="11">
                                          <p:stCondLst>
                                            <p:cond delay="499"/>
                                          </p:stCondLst>
                                        </p:cTn>
                                        <p:tgtEl>
                                          <p:spTgt spid="1048691"/>
                                        </p:tgtEl>
                                        <p:attrNameLst>
                                          <p:attrName>style.visibility</p:attrName>
                                        </p:attrNameLst>
                                      </p:cBhvr>
                                      <p:to>
                                        <p:strVal val="visible"/>
                                      </p:to>
                                    </p:set>
                                  </p:childTnLst>
                                </p:cTn>
                              </p:par>
                            </p:childTnLst>
                          </p:cTn>
                        </p:par>
                      </p:childTnLst>
                    </p:cTn>
                  </p:par>
                  <p:par>
                    <p:cTn fill="hold" id="12" nodeType="clickPar">
                      <p:stCondLst>
                        <p:cond delay="indefinite"/>
                      </p:stCondLst>
                      <p:childTnLst>
                        <p:par>
                          <p:cTn fill="hold" id="13" nodeType="withGroup">
                            <p:stCondLst>
                              <p:cond delay="0"/>
                            </p:stCondLst>
                            <p:childTnLst>
                              <p:par>
                                <p:cTn fill="hold" grpId="0" id="14" nodeType="clickEffect" presetClass="entr" presetID="12" presetSubtype="4">
                                  <p:stCondLst>
                                    <p:cond delay="0"/>
                                  </p:stCondLst>
                                  <p:childTnLst>
                                    <p:set>
                                      <p:cBhvr>
                                        <p:cTn dur="1" fill="hold" id="15">
                                          <p:stCondLst>
                                            <p:cond delay="0"/>
                                          </p:stCondLst>
                                        </p:cTn>
                                        <p:tgtEl>
                                          <p:spTgt spid="1048689"/>
                                        </p:tgtEl>
                                        <p:attrNameLst>
                                          <p:attrName>style.visibility</p:attrName>
                                        </p:attrNameLst>
                                      </p:cBhvr>
                                      <p:to>
                                        <p:strVal val="visible"/>
                                      </p:to>
                                    </p:set>
                                    <p:animEffect transition="in" filter="slide(fromBottom)">
                                      <p:cBhvr>
                                        <p:cTn dur="500" id="16"/>
                                        <p:tgtEl>
                                          <p:spTgt spid="1048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9" grpId="0" uiExpand="0" build="whole"/>
      <p:bldP spid="1048690" grpId="0" uiExpand="0" build="whole"/>
      <p:bldP spid="1048691" grpId="0" uiExpand="0" build="whole"/>
    </p:bldLst>
  </p:timing>
</p:sld>
</file>

<file path=ppt/slides/slide13.xml><?xml version="1.0" encoding="utf-8"?>
<p:sld xmlns:a="http://schemas.openxmlformats.org/drawingml/2006/main" xmlns:r="http://schemas.openxmlformats.org/officeDocument/2006/relationships" xmlns:p="http://schemas.openxmlformats.org/presentationml/2006/main" show="1" showMasterSp="1">
  <p:cSld>
    <p:spTree>
      <p:nvGrpSpPr>
        <p:cNvPr id="154" name=""/>
        <p:cNvGrpSpPr/>
        <p:nvPr/>
      </p:nvGrpSpPr>
      <p:grpSpPr>
        <a:xfrm rot="0">
          <a:off x="0" y="0"/>
          <a:ext cx="0" cy="0"/>
          <a:chOff x="0" y="0"/>
          <a:chExt cx="0" cy="0"/>
        </a:xfrm>
      </p:grpSpPr>
      <p:sp>
        <p:nvSpPr>
          <p:cNvPr id="1048692" name="Text Box 2"/>
          <p:cNvSpPr txBox="1"/>
          <p:nvPr/>
        </p:nvSpPr>
        <p:spPr>
          <a:xfrm rot="0">
            <a:off x="296862" y="1384300"/>
            <a:ext cx="4402137"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BA5D00"/>
                </a:solidFill>
                <a:latin typeface="Times New Roman" pitchFamily="18" charset="0"/>
              </a:rPr>
              <a:t>　</a:t>
            </a:r>
            <a:r>
              <a:rPr altLang="zh-CN" sz="2400" lang="en-US">
                <a:latin typeface="Times New Roman" pitchFamily="18" charset="0"/>
              </a:rPr>
              <a:t>典型二极管的静态特性曲线</a:t>
            </a:r>
          </a:p>
          <a:p>
            <a:pPr eaLnBrk="1" hangingPunct="1" indent="0" lvl="0" marL="0">
              <a:spcBef>
                <a:spcPct val="0"/>
              </a:spcBef>
              <a:buFontTx/>
              <a:buNone/>
            </a:pPr>
            <a:r>
              <a:rPr altLang="zh-CN" sz="2400" lang="en-US">
                <a:latin typeface="Times New Roman" pitchFamily="18" charset="0"/>
              </a:rPr>
              <a:t>      (</a:t>
            </a:r>
            <a:r>
              <a:rPr altLang="en-US" sz="2400" lang="zh-CN">
                <a:latin typeface="Times New Roman" pitchFamily="18" charset="0"/>
              </a:rPr>
              <a:t>又称伏安特性曲线</a:t>
            </a:r>
            <a:r>
              <a:rPr altLang="zh-CN" sz="2400" lang="en-US">
                <a:latin typeface="Times New Roman" pitchFamily="18" charset="0"/>
              </a:rPr>
              <a:t>) </a:t>
            </a:r>
            <a:r>
              <a:rPr altLang="en-US" sz="2400" lang="zh-CN">
                <a:latin typeface="Times New Roman" pitchFamily="18" charset="0"/>
              </a:rPr>
              <a:t>：</a:t>
            </a:r>
          </a:p>
        </p:txBody>
      </p:sp>
      <p:sp>
        <p:nvSpPr>
          <p:cNvPr id="1048693" name="Text Box 3"/>
          <p:cNvSpPr txBox="1"/>
          <p:nvPr/>
        </p:nvSpPr>
        <p:spPr>
          <a:xfrm rot="0">
            <a:off x="323850" y="3094037"/>
            <a:ext cx="8439150" cy="115728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1.  </a:t>
            </a:r>
            <a:r>
              <a:rPr altLang="en-US" b="1" sz="2400" lang="zh-CN">
                <a:latin typeface="Times New Roman" pitchFamily="18" charset="0"/>
              </a:rPr>
              <a:t>正向特性</a:t>
            </a:r>
          </a:p>
          <a:p>
            <a:pPr algn="just" eaLnBrk="1" hangingPunct="1" indent="0" lvl="0" marL="0">
              <a:spcBef>
                <a:spcPct val="0"/>
              </a:spcBef>
              <a:buFontTx/>
              <a:buNone/>
            </a:pPr>
            <a:r>
              <a:rPr altLang="en-US" sz="2400" lang="zh-CN">
                <a:latin typeface="Times New Roman" pitchFamily="18" charset="0"/>
              </a:rPr>
              <a:t>　　</a:t>
            </a:r>
            <a:r>
              <a:rPr altLang="en-US" sz="2200" lang="zh-CN">
                <a:solidFill>
                  <a:srgbClr val="FF3300"/>
                </a:solidFill>
                <a:latin typeface="Times New Roman" pitchFamily="18" charset="0"/>
              </a:rPr>
              <a:t>门槛电压</a:t>
            </a:r>
            <a:r>
              <a:rPr altLang="zh-CN" sz="2200" lang="en-US">
                <a:latin typeface="Times New Roman" pitchFamily="18" charset="0"/>
              </a:rPr>
              <a:t> ( V</a:t>
            </a:r>
            <a:r>
              <a:rPr altLang="zh-CN" baseline="-25000" sz="2200" lang="en-US">
                <a:latin typeface="Times New Roman" pitchFamily="18" charset="0"/>
              </a:rPr>
              <a:t>TH</a:t>
            </a:r>
            <a:r>
              <a:rPr altLang="en-US" sz="2200" lang="zh-CN">
                <a:latin typeface="Times New Roman" pitchFamily="18" charset="0"/>
              </a:rPr>
              <a:t> )：使二极管开始导通的正向电压，又称为阈值电压 </a:t>
            </a:r>
            <a:r>
              <a:rPr altLang="zh-CN" sz="2200" lang="en-US">
                <a:latin typeface="Times New Roman" pitchFamily="18" charset="0"/>
              </a:rPr>
              <a:t>(</a:t>
            </a:r>
            <a:r>
              <a:rPr altLang="en-US" sz="2200" lang="zh-CN">
                <a:latin typeface="Times New Roman" pitchFamily="18" charset="0"/>
              </a:rPr>
              <a:t>一般锗管约</a:t>
            </a:r>
            <a:r>
              <a:rPr altLang="zh-CN" sz="2200" lang="en-US">
                <a:latin typeface="Times New Roman" pitchFamily="18" charset="0"/>
              </a:rPr>
              <a:t>0.1V</a:t>
            </a:r>
            <a:r>
              <a:rPr altLang="en-US" sz="2200" lang="zh-CN">
                <a:latin typeface="Times New Roman" pitchFamily="18" charset="0"/>
              </a:rPr>
              <a:t>，硅管约</a:t>
            </a:r>
            <a:r>
              <a:rPr altLang="zh-CN" sz="2200" lang="en-US">
                <a:latin typeface="Times New Roman" pitchFamily="18" charset="0"/>
              </a:rPr>
              <a:t>0.5V)</a:t>
            </a:r>
            <a:r>
              <a:rPr altLang="en-US" sz="2200" lang="zh-CN">
                <a:latin typeface="Times New Roman" pitchFamily="18" charset="0"/>
              </a:rPr>
              <a:t>。</a:t>
            </a:r>
          </a:p>
        </p:txBody>
      </p:sp>
      <p:sp>
        <p:nvSpPr>
          <p:cNvPr id="1048694" name="Text Box 4"/>
          <p:cNvSpPr txBox="1"/>
          <p:nvPr/>
        </p:nvSpPr>
        <p:spPr>
          <a:xfrm rot="0">
            <a:off x="323850" y="4297362"/>
            <a:ext cx="8718550" cy="21018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200" lang="zh-CN">
                <a:latin typeface="Times New Roman" pitchFamily="18" charset="0"/>
              </a:rPr>
              <a:t>　　 ★正向电压 </a:t>
            </a:r>
            <a:r>
              <a:rPr altLang="zh-CN" sz="2200" lang="en-US">
                <a:latin typeface="Times New Roman" pitchFamily="18" charset="0"/>
              </a:rPr>
              <a:t>V</a:t>
            </a:r>
            <a:r>
              <a:rPr altLang="zh-CN" baseline="-25000" sz="2200" lang="en-US">
                <a:latin typeface="Times New Roman" pitchFamily="18" charset="0"/>
              </a:rPr>
              <a:t>D</a:t>
            </a:r>
            <a:r>
              <a:rPr altLang="zh-CN" sz="2200" lang="en-US">
                <a:latin typeface="Times New Roman" pitchFamily="18" charset="0"/>
              </a:rPr>
              <a:t> ≤ V</a:t>
            </a:r>
            <a:r>
              <a:rPr altLang="zh-CN" baseline="-25000" sz="2200" lang="en-US">
                <a:latin typeface="Times New Roman" pitchFamily="18" charset="0"/>
              </a:rPr>
              <a:t>TH</a:t>
            </a:r>
            <a:r>
              <a:rPr altLang="en-US" sz="2200" lang="zh-CN">
                <a:latin typeface="Times New Roman" pitchFamily="18" charset="0"/>
              </a:rPr>
              <a:t>  ：管子截止，电阻很大、正向电流 </a:t>
            </a:r>
            <a:r>
              <a:rPr altLang="zh-CN" sz="2200" lang="en-US">
                <a:latin typeface="Times New Roman" pitchFamily="18" charset="0"/>
              </a:rPr>
              <a:t>I</a:t>
            </a:r>
            <a:r>
              <a:rPr altLang="zh-CN" baseline="-25000" sz="2200" lang="en-US">
                <a:latin typeface="Times New Roman" pitchFamily="18" charset="0"/>
              </a:rPr>
              <a:t>F</a:t>
            </a:r>
            <a:r>
              <a:rPr altLang="en-US" sz="2200" lang="zh-CN">
                <a:latin typeface="Times New Roman" pitchFamily="18" charset="0"/>
              </a:rPr>
              <a:t> 接近于 </a:t>
            </a:r>
            <a:r>
              <a:rPr altLang="zh-CN" sz="2200" lang="en-US">
                <a:latin typeface="Times New Roman" pitchFamily="18" charset="0"/>
              </a:rPr>
              <a:t>0</a:t>
            </a:r>
            <a:r>
              <a:rPr altLang="en-US" sz="2200" lang="zh-CN">
                <a:latin typeface="Times New Roman" pitchFamily="18" charset="0"/>
              </a:rPr>
              <a:t>， 二极管类似于开关的断开状态 ；</a:t>
            </a:r>
          </a:p>
          <a:p>
            <a:pPr eaLnBrk="1" hangingPunct="1" indent="0" lvl="0" marL="0">
              <a:spcBef>
                <a:spcPct val="0"/>
              </a:spcBef>
              <a:buFontTx/>
              <a:buNone/>
            </a:pPr>
            <a:r>
              <a:rPr altLang="en-US" sz="2200" lang="zh-CN">
                <a:latin typeface="Times New Roman" pitchFamily="18" charset="0"/>
              </a:rPr>
              <a:t>　　 ★正向电压 </a:t>
            </a:r>
            <a:r>
              <a:rPr altLang="zh-CN" sz="2200" lang="en-US">
                <a:latin typeface="Times New Roman" pitchFamily="18" charset="0"/>
              </a:rPr>
              <a:t>V</a:t>
            </a:r>
            <a:r>
              <a:rPr altLang="zh-CN" baseline="-25000" sz="2200" lang="en-US">
                <a:latin typeface="Times New Roman" pitchFamily="18" charset="0"/>
              </a:rPr>
              <a:t>D</a:t>
            </a:r>
            <a:r>
              <a:rPr altLang="zh-CN" sz="2200" lang="en-US">
                <a:latin typeface="Times New Roman" pitchFamily="18" charset="0"/>
              </a:rPr>
              <a:t>  = V</a:t>
            </a:r>
            <a:r>
              <a:rPr altLang="zh-CN" baseline="-25000" sz="2200" lang="en-US">
                <a:latin typeface="Times New Roman" pitchFamily="18" charset="0"/>
              </a:rPr>
              <a:t>TH</a:t>
            </a:r>
            <a:r>
              <a:rPr altLang="en-US" sz="2200" lang="zh-CN">
                <a:latin typeface="Times New Roman" pitchFamily="18" charset="0"/>
              </a:rPr>
              <a:t>  ：管子开始导通，正向电流 </a:t>
            </a:r>
            <a:r>
              <a:rPr altLang="zh-CN" sz="2200" lang="en-US">
                <a:latin typeface="Times New Roman" pitchFamily="18" charset="0"/>
              </a:rPr>
              <a:t>I</a:t>
            </a:r>
            <a:r>
              <a:rPr altLang="zh-CN" baseline="-25000" sz="2200" lang="en-US">
                <a:latin typeface="Times New Roman" pitchFamily="18" charset="0"/>
              </a:rPr>
              <a:t>F </a:t>
            </a:r>
            <a:r>
              <a:rPr altLang="en-US" sz="2200" lang="zh-CN">
                <a:latin typeface="Times New Roman" pitchFamily="18" charset="0"/>
              </a:rPr>
              <a:t>开始上升；</a:t>
            </a:r>
          </a:p>
          <a:p>
            <a:pPr eaLnBrk="1" hangingPunct="1" indent="0" lvl="0" marL="0">
              <a:spcBef>
                <a:spcPct val="0"/>
              </a:spcBef>
              <a:buFontTx/>
              <a:buNone/>
            </a:pPr>
            <a:r>
              <a:rPr altLang="en-US" sz="2200" lang="zh-CN">
                <a:latin typeface="Times New Roman" pitchFamily="18" charset="0"/>
              </a:rPr>
              <a:t>　　 ★正向电压 </a:t>
            </a:r>
            <a:r>
              <a:rPr altLang="zh-CN" sz="2200" lang="en-US">
                <a:latin typeface="Times New Roman" pitchFamily="18" charset="0"/>
              </a:rPr>
              <a:t>V</a:t>
            </a:r>
            <a:r>
              <a:rPr altLang="zh-CN" baseline="-25000" sz="2200" lang="en-US">
                <a:latin typeface="Times New Roman" pitchFamily="18" charset="0"/>
              </a:rPr>
              <a:t>D</a:t>
            </a:r>
            <a:r>
              <a:rPr altLang="en-US" sz="2200" lang="zh-CN">
                <a:latin typeface="Times New Roman" pitchFamily="18" charset="0"/>
              </a:rPr>
              <a:t> ＞</a:t>
            </a:r>
            <a:r>
              <a:rPr altLang="zh-CN" sz="2200" lang="en-US">
                <a:latin typeface="Times New Roman" pitchFamily="18" charset="0"/>
              </a:rPr>
              <a:t>V</a:t>
            </a:r>
            <a:r>
              <a:rPr altLang="zh-CN" baseline="-25000" sz="2200" lang="en-US">
                <a:latin typeface="Times New Roman" pitchFamily="18" charset="0"/>
              </a:rPr>
              <a:t>TH</a:t>
            </a:r>
            <a:r>
              <a:rPr altLang="en-US" sz="2200" lang="zh-CN">
                <a:latin typeface="Times New Roman" pitchFamily="18" charset="0"/>
              </a:rPr>
              <a:t> ：管子充分导通， 电阻很小，正向电流</a:t>
            </a:r>
            <a:r>
              <a:rPr altLang="zh-CN" sz="2200" lang="en-US">
                <a:latin typeface="Times New Roman" pitchFamily="18" charset="0"/>
              </a:rPr>
              <a:t>I</a:t>
            </a:r>
            <a:r>
              <a:rPr altLang="zh-CN" baseline="-25000" sz="2200" lang="en-US">
                <a:latin typeface="Times New Roman" pitchFamily="18" charset="0"/>
              </a:rPr>
              <a:t>F</a:t>
            </a:r>
            <a:r>
              <a:rPr altLang="en-US" sz="2200" lang="zh-CN">
                <a:latin typeface="Times New Roman" pitchFamily="18" charset="0"/>
              </a:rPr>
              <a:t> 急剧增加，二极管类似于开关的接 通状态。使二极管充分导通的电压为导通电压，用</a:t>
            </a:r>
            <a:r>
              <a:rPr altLang="zh-CN" sz="2200" lang="en-US">
                <a:latin typeface="Times New Roman" pitchFamily="18" charset="0"/>
              </a:rPr>
              <a:t>V</a:t>
            </a:r>
            <a:r>
              <a:rPr altLang="zh-CN" baseline="-25000" sz="2200" lang="en-US">
                <a:latin typeface="Times New Roman" pitchFamily="18" charset="0"/>
              </a:rPr>
              <a:t>F</a:t>
            </a:r>
            <a:r>
              <a:rPr altLang="en-US" sz="2200" lang="zh-CN">
                <a:latin typeface="Times New Roman" pitchFamily="18" charset="0"/>
              </a:rPr>
              <a:t>表示</a:t>
            </a:r>
            <a:r>
              <a:rPr altLang="zh-CN" sz="2200" lang="en-US">
                <a:latin typeface="Times New Roman" pitchFamily="18" charset="0"/>
              </a:rPr>
              <a:t>(</a:t>
            </a:r>
            <a:r>
              <a:rPr altLang="en-US" sz="2200" lang="zh-CN">
                <a:latin typeface="Times New Roman" pitchFamily="18" charset="0"/>
              </a:rPr>
              <a:t>一般锗管为</a:t>
            </a:r>
            <a:r>
              <a:rPr altLang="zh-CN" sz="2200" lang="en-US">
                <a:latin typeface="Times New Roman" pitchFamily="18" charset="0"/>
              </a:rPr>
              <a:t>0.3V</a:t>
            </a:r>
            <a:r>
              <a:rPr altLang="en-US" sz="2200" lang="zh-CN">
                <a:latin typeface="Times New Roman" pitchFamily="18" charset="0"/>
              </a:rPr>
              <a:t>，硅管为</a:t>
            </a:r>
            <a:r>
              <a:rPr altLang="zh-CN" sz="2200" lang="en-US">
                <a:latin typeface="Times New Roman" pitchFamily="18" charset="0"/>
              </a:rPr>
              <a:t>0.7V) </a:t>
            </a:r>
            <a:r>
              <a:rPr altLang="en-US" sz="2200" lang="zh-CN">
                <a:latin typeface="Times New Roman" pitchFamily="18" charset="0"/>
              </a:rPr>
              <a:t>。</a:t>
            </a:r>
          </a:p>
        </p:txBody>
      </p:sp>
      <p:pic>
        <p:nvPicPr>
          <p:cNvPr id="2097157" name="Picture 5" descr="010"/>
          <p:cNvPicPr>
            <a:picLocks/>
          </p:cNvPicPr>
          <p:nvPr/>
        </p:nvPicPr>
        <p:blipFill>
          <a:blip xmlns:r="http://schemas.openxmlformats.org/officeDocument/2006/relationships" r:embed="rId1"/>
          <a:srcRect l="0" t="0" r="0" b="0"/>
          <a:stretch>
            <a:fillRect/>
          </a:stretch>
        </p:blipFill>
        <p:spPr>
          <a:xfrm rot="0">
            <a:off x="4481512" y="935037"/>
            <a:ext cx="4025900" cy="2574925"/>
          </a:xfrm>
          <a:prstGeom prst="rect"/>
          <a:noFill/>
          <a:ln>
            <a:noFill/>
          </a:ln>
        </p:spPr>
      </p:pic>
      <p:sp>
        <p:nvSpPr>
          <p:cNvPr id="104869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69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9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13</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48693"/>
                                        </p:tgtEl>
                                        <p:attrNameLst>
                                          <p:attrName>style.visibility</p:attrName>
                                        </p:attrNameLst>
                                      </p:cBhvr>
                                      <p:to>
                                        <p:strVal val="visible"/>
                                      </p:to>
                                    </p:set>
                                    <p:anim calcmode="lin" valueType="num">
                                      <p:cBhvr additive="base">
                                        <p:cTn dur="500" fill="hold" id="7"/>
                                        <p:tgtEl>
                                          <p:spTgt spid="1048693"/>
                                        </p:tgtEl>
                                        <p:attrNameLst>
                                          <p:attrName>ppt_x</p:attrName>
                                        </p:attrNameLst>
                                      </p:cBhvr>
                                      <p:tavLst>
                                        <p:tav tm="0">
                                          <p:val>
                                            <p:strVal val="#ppt_x"/>
                                          </p:val>
                                        </p:tav>
                                        <p:tav tm="100000">
                                          <p:val>
                                            <p:strVal val="#ppt_x"/>
                                          </p:val>
                                        </p:tav>
                                      </p:tavLst>
                                    </p:anim>
                                    <p:anim calcmode="lin" valueType="num">
                                      <p:cBhvr additive="base">
                                        <p:cTn dur="500" fill="hold" id="8"/>
                                        <p:tgtEl>
                                          <p:spTgt spid="1048693"/>
                                        </p:tgtEl>
                                        <p:attrNameLst>
                                          <p:attrName>ppt_y</p:attrName>
                                        </p:attrNameLst>
                                      </p:cBhvr>
                                      <p:tavLst>
                                        <p:tav tm="0">
                                          <p:val>
                                            <p:strVal val="1+#ppt_h/2"/>
                                          </p:val>
                                        </p:tav>
                                        <p:tav tm="100000">
                                          <p:val>
                                            <p:strVal val="#ppt_y"/>
                                          </p:val>
                                        </p:tav>
                                      </p:tavLst>
                                    </p:anim>
                                  </p:childTnLst>
                                </p:cTn>
                              </p:par>
                            </p:childTnLst>
                          </p:cTn>
                        </p:par>
                        <p:par>
                          <p:cTn fill="hold" id="9" nodeType="afterGroup">
                            <p:stCondLst>
                              <p:cond delay="500"/>
                            </p:stCondLst>
                            <p:childTnLst>
                              <p:par>
                                <p:cTn fill="hold" grpId="0" id="10" nodeType="afterEffect" presetClass="entr" presetID="2" presetSubtype="4">
                                  <p:stCondLst>
                                    <p:cond delay="0"/>
                                  </p:stCondLst>
                                  <p:childTnLst>
                                    <p:set>
                                      <p:cBhvr>
                                        <p:cTn dur="1" fill="hold" id="11">
                                          <p:stCondLst>
                                            <p:cond delay="0"/>
                                          </p:stCondLst>
                                        </p:cTn>
                                        <p:tgtEl>
                                          <p:spTgt spid="1048694"/>
                                        </p:tgtEl>
                                        <p:attrNameLst>
                                          <p:attrName>style.visibility</p:attrName>
                                        </p:attrNameLst>
                                      </p:cBhvr>
                                      <p:to>
                                        <p:strVal val="visible"/>
                                      </p:to>
                                    </p:set>
                                    <p:anim calcmode="lin" valueType="num">
                                      <p:cBhvr additive="base">
                                        <p:cTn dur="500" fill="hold" id="12"/>
                                        <p:tgtEl>
                                          <p:spTgt spid="1048694"/>
                                        </p:tgtEl>
                                        <p:attrNameLst>
                                          <p:attrName>ppt_x</p:attrName>
                                        </p:attrNameLst>
                                      </p:cBhvr>
                                      <p:tavLst>
                                        <p:tav tm="0">
                                          <p:val>
                                            <p:strVal val="#ppt_x"/>
                                          </p:val>
                                        </p:tav>
                                        <p:tav tm="100000">
                                          <p:val>
                                            <p:strVal val="#ppt_x"/>
                                          </p:val>
                                        </p:tav>
                                      </p:tavLst>
                                    </p:anim>
                                    <p:anim calcmode="lin" valueType="num">
                                      <p:cBhvr additive="base">
                                        <p:cTn dur="500" fill="hold" id="13"/>
                                        <p:tgtEl>
                                          <p:spTgt spid="10486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3" grpId="0" uiExpand="0" build="whole"/>
      <p:bldP spid="1048694" grpId="0" uiExpand="0" build="whole"/>
    </p:bldLst>
  </p:timing>
</p:sld>
</file>

<file path=ppt/slides/slide14.xml><?xml version="1.0" encoding="utf-8"?>
<p:sld xmlns:a="http://schemas.openxmlformats.org/drawingml/2006/main" xmlns:r="http://schemas.openxmlformats.org/officeDocument/2006/relationships" xmlns:p="http://schemas.openxmlformats.org/presentationml/2006/main" show="1" showMasterSp="1">
  <p:cSld>
    <p:spTree>
      <p:nvGrpSpPr>
        <p:cNvPr id="157" name=""/>
        <p:cNvGrpSpPr/>
        <p:nvPr/>
      </p:nvGrpSpPr>
      <p:grpSpPr>
        <a:xfrm rot="0">
          <a:off x="0" y="0"/>
          <a:ext cx="0" cy="0"/>
          <a:chOff x="0" y="0"/>
          <a:chExt cx="0" cy="0"/>
        </a:xfrm>
      </p:grpSpPr>
      <p:sp>
        <p:nvSpPr>
          <p:cNvPr id="1048700" name="Text Box 2"/>
          <p:cNvSpPr txBox="1"/>
          <p:nvPr/>
        </p:nvSpPr>
        <p:spPr>
          <a:xfrm rot="0">
            <a:off x="434975" y="1192212"/>
            <a:ext cx="8458200"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latin typeface="Times New Roman" pitchFamily="18" charset="0"/>
              </a:rPr>
              <a:t> </a:t>
            </a:r>
            <a:r>
              <a:rPr altLang="zh-CN" b="1" sz="2400" lang="en-US">
                <a:latin typeface="Times New Roman" pitchFamily="18" charset="0"/>
              </a:rPr>
              <a:t>2</a:t>
            </a:r>
            <a:r>
              <a:rPr altLang="en-US" b="1" sz="2400" lang="zh-CN">
                <a:latin typeface="Times New Roman" pitchFamily="18" charset="0"/>
              </a:rPr>
              <a:t>． 反向特性</a:t>
            </a:r>
            <a:r>
              <a:rPr altLang="zh-CN" sz="2400" lang="en-US">
                <a:latin typeface="Times New Roman" pitchFamily="18" charset="0"/>
              </a:rPr>
              <a:t> </a:t>
            </a:r>
          </a:p>
          <a:p>
            <a:pPr eaLnBrk="1" hangingPunct="1" indent="0" lvl="0" marL="0">
              <a:lnSpc>
                <a:spcPct val="120000"/>
              </a:lnSpc>
              <a:spcBef>
                <a:spcPct val="0"/>
              </a:spcBef>
              <a:buFontTx/>
              <a:buNone/>
            </a:pPr>
            <a:r>
              <a:rPr altLang="zh-CN" sz="2400" lang="en-US">
                <a:latin typeface="Times New Roman" pitchFamily="18" charset="0"/>
              </a:rPr>
              <a:t>　　二极管在反向电压V</a:t>
            </a:r>
            <a:r>
              <a:rPr altLang="zh-CN" baseline="-25000" b="1" sz="2400" lang="en-US">
                <a:latin typeface="Times New Roman" pitchFamily="18" charset="0"/>
              </a:rPr>
              <a:t>R</a:t>
            </a:r>
            <a:r>
              <a:rPr altLang="zh-CN" b="1" sz="2400" lang="en-US">
                <a:latin typeface="Times New Roman" pitchFamily="18" charset="0"/>
              </a:rPr>
              <a:t> </a:t>
            </a:r>
            <a:r>
              <a:rPr altLang="en-US" sz="2400" lang="zh-CN">
                <a:latin typeface="Times New Roman" pitchFamily="18" charset="0"/>
              </a:rPr>
              <a:t>作用下，处于截止状态，反向电阻</a:t>
            </a:r>
          </a:p>
          <a:p>
            <a:pPr eaLnBrk="1" hangingPunct="1" indent="0" lvl="0" marL="0">
              <a:lnSpc>
                <a:spcPct val="120000"/>
              </a:lnSpc>
              <a:spcBef>
                <a:spcPct val="0"/>
              </a:spcBef>
              <a:buFontTx/>
              <a:buNone/>
            </a:pPr>
            <a:r>
              <a:rPr altLang="en-US" sz="2400" lang="zh-CN">
                <a:latin typeface="Times New Roman" pitchFamily="18" charset="0"/>
              </a:rPr>
              <a:t>很大，反向电流 </a:t>
            </a:r>
            <a:r>
              <a:rPr altLang="zh-CN" b="1" sz="2400" lang="en-US">
                <a:latin typeface="Times New Roman" pitchFamily="18" charset="0"/>
              </a:rPr>
              <a:t>I</a:t>
            </a:r>
            <a:r>
              <a:rPr altLang="zh-CN" baseline="-25000" b="1" sz="2400" lang="en-US">
                <a:latin typeface="Times New Roman" pitchFamily="18" charset="0"/>
              </a:rPr>
              <a:t>R</a:t>
            </a:r>
            <a:r>
              <a:rPr altLang="en-US" sz="2400" lang="zh-CN">
                <a:latin typeface="Times New Roman" pitchFamily="18" charset="0"/>
              </a:rPr>
              <a:t> 很小（将其称为反向饱和电流，用</a:t>
            </a:r>
            <a:r>
              <a:rPr altLang="zh-CN" b="1" sz="2400" lang="en-US">
                <a:latin typeface="Times New Roman" pitchFamily="18" charset="0"/>
              </a:rPr>
              <a:t> I</a:t>
            </a:r>
            <a:r>
              <a:rPr altLang="zh-CN" baseline="-25000" b="1" sz="2400" lang="en-US">
                <a:latin typeface="Times New Roman" pitchFamily="18" charset="0"/>
              </a:rPr>
              <a:t>S</a:t>
            </a:r>
            <a:r>
              <a:rPr altLang="en-US" sz="2400" lang="zh-CN">
                <a:latin typeface="Times New Roman" pitchFamily="18" charset="0"/>
              </a:rPr>
              <a:t> 表</a:t>
            </a:r>
          </a:p>
          <a:p>
            <a:pPr eaLnBrk="1" hangingPunct="1" indent="0" lvl="0" marL="0">
              <a:lnSpc>
                <a:spcPct val="120000"/>
              </a:lnSpc>
              <a:spcBef>
                <a:spcPct val="0"/>
              </a:spcBef>
              <a:buFontTx/>
              <a:buNone/>
            </a:pPr>
            <a:r>
              <a:rPr altLang="en-US" sz="2400" lang="zh-CN">
                <a:latin typeface="Times New Roman" pitchFamily="18" charset="0"/>
              </a:rPr>
              <a:t>示，通常可忽略不计 ），二极管的状态类似于开关断开。而</a:t>
            </a:r>
          </a:p>
          <a:p>
            <a:pPr eaLnBrk="1" hangingPunct="1" indent="0" lvl="0" marL="0">
              <a:lnSpc>
                <a:spcPct val="120000"/>
              </a:lnSpc>
              <a:spcBef>
                <a:spcPct val="0"/>
              </a:spcBef>
              <a:buFontTx/>
              <a:buNone/>
            </a:pPr>
            <a:r>
              <a:rPr altLang="en-US" sz="2400" lang="zh-CN">
                <a:latin typeface="Times New Roman" pitchFamily="18" charset="0"/>
              </a:rPr>
              <a:t>且反向电压在一定范围内变化基本不引起反向电流的变化。</a:t>
            </a:r>
          </a:p>
        </p:txBody>
      </p:sp>
      <p:sp>
        <p:nvSpPr>
          <p:cNvPr id="1048701" name="Text Box 3"/>
          <p:cNvSpPr txBox="1"/>
          <p:nvPr/>
        </p:nvSpPr>
        <p:spPr>
          <a:xfrm rot="0">
            <a:off x="457200" y="3633787"/>
            <a:ext cx="8458200"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solidFill>
                  <a:srgbClr val="993300"/>
                </a:solidFill>
                <a:latin typeface="Times New Roman" pitchFamily="18" charset="0"/>
              </a:rPr>
              <a:t>　　</a:t>
            </a:r>
            <a:r>
              <a:rPr altLang="en-US" b="1" sz="2400" lang="zh-CN">
                <a:latin typeface="Times New Roman" pitchFamily="18" charset="0"/>
              </a:rPr>
              <a:t>注意事项：</a:t>
            </a:r>
          </a:p>
          <a:p>
            <a:pPr algn="just" eaLnBrk="1" hangingPunct="1" indent="0" lvl="0" marL="0">
              <a:lnSpc>
                <a:spcPct val="120000"/>
              </a:lnSpc>
              <a:spcBef>
                <a:spcPct val="0"/>
              </a:spcBef>
              <a:buFontTx/>
              <a:buNone/>
            </a:pPr>
            <a:r>
              <a:rPr altLang="en-US" sz="2400" lang="zh-CN">
                <a:latin typeface="Times New Roman" pitchFamily="18" charset="0"/>
                <a:ea typeface="方正舒体" pitchFamily="2" charset="-122"/>
              </a:rPr>
              <a:t>　　● </a:t>
            </a:r>
            <a:r>
              <a:rPr altLang="zh-CN" sz="2400" lang="en-US">
                <a:latin typeface="Times New Roman" pitchFamily="18" charset="0"/>
              </a:rPr>
              <a:t>正向导通时可能因电流过大而导致二极管烧坏。实际电路中通常串接一只电阻 R</a:t>
            </a:r>
            <a:r>
              <a:rPr altLang="en-US" sz="2400" lang="zh-CN">
                <a:latin typeface="Times New Roman" pitchFamily="18" charset="0"/>
              </a:rPr>
              <a:t>，以限制二极管的正向电流；</a:t>
            </a:r>
          </a:p>
          <a:p>
            <a:pPr algn="just" eaLnBrk="1" hangingPunct="1" indent="0" lvl="0" marL="0">
              <a:lnSpc>
                <a:spcPct val="120000"/>
              </a:lnSpc>
              <a:spcBef>
                <a:spcPct val="0"/>
              </a:spcBef>
              <a:buFontTx/>
              <a:buNone/>
            </a:pPr>
            <a:r>
              <a:rPr altLang="en-US" sz="2400" lang="zh-CN">
                <a:latin typeface="Times New Roman" pitchFamily="18" charset="0"/>
              </a:rPr>
              <a:t>　　</a:t>
            </a:r>
            <a:r>
              <a:rPr altLang="en-US" sz="2400" lang="zh-CN">
                <a:latin typeface="Times New Roman" pitchFamily="18" charset="0"/>
                <a:ea typeface="方正舒体" pitchFamily="2" charset="-122"/>
              </a:rPr>
              <a:t>● </a:t>
            </a:r>
            <a:r>
              <a:rPr altLang="zh-CN" sz="2400" lang="en-US">
                <a:latin typeface="Times New Roman" pitchFamily="18" charset="0"/>
              </a:rPr>
              <a:t>反向电压超过某个极限值时，将使反向电流I</a:t>
            </a:r>
            <a:r>
              <a:rPr altLang="zh-CN" baseline="-25000" sz="2400" lang="en-US">
                <a:latin typeface="Times New Roman" pitchFamily="18" charset="0"/>
              </a:rPr>
              <a:t>R</a:t>
            </a:r>
            <a:r>
              <a:rPr altLang="en-US" sz="2400" lang="zh-CN">
                <a:latin typeface="Times New Roman" pitchFamily="18" charset="0"/>
              </a:rPr>
              <a:t>突然猛</a:t>
            </a:r>
          </a:p>
          <a:p>
            <a:pPr algn="just" eaLnBrk="1" hangingPunct="1" indent="0" lvl="0" marL="0">
              <a:lnSpc>
                <a:spcPct val="120000"/>
              </a:lnSpc>
              <a:spcBef>
                <a:spcPct val="0"/>
              </a:spcBef>
              <a:buFontTx/>
              <a:buNone/>
            </a:pPr>
            <a:r>
              <a:rPr altLang="en-US" sz="2400" lang="zh-CN">
                <a:latin typeface="Times New Roman" pitchFamily="18" charset="0"/>
              </a:rPr>
              <a:t>增，致使二极管被击穿（通常将该反向电压极限值称为</a:t>
            </a:r>
            <a:r>
              <a:rPr altLang="zh-CN" sz="2400" lang="en-US">
                <a:solidFill>
                  <a:srgbClr val="FF3300"/>
                </a:solidFill>
                <a:latin typeface="Times New Roman" pitchFamily="18" charset="0"/>
              </a:rPr>
              <a:t>反向击</a:t>
            </a:r>
          </a:p>
          <a:p>
            <a:pPr algn="just" eaLnBrk="1" hangingPunct="1" indent="0" lvl="0" marL="0">
              <a:lnSpc>
                <a:spcPct val="120000"/>
              </a:lnSpc>
              <a:spcBef>
                <a:spcPct val="0"/>
              </a:spcBef>
              <a:buFontTx/>
              <a:buNone/>
            </a:pPr>
            <a:r>
              <a:rPr altLang="zh-CN" sz="2400" lang="en-US">
                <a:solidFill>
                  <a:srgbClr val="FF3300"/>
                </a:solidFill>
                <a:latin typeface="Times New Roman" pitchFamily="18" charset="0"/>
              </a:rPr>
              <a:t>穿电压V</a:t>
            </a:r>
            <a:r>
              <a:rPr altLang="zh-CN" baseline="-25000" sz="2400" lang="en-US">
                <a:solidFill>
                  <a:srgbClr val="FF3300"/>
                </a:solidFill>
                <a:latin typeface="Times New Roman" pitchFamily="18" charset="0"/>
              </a:rPr>
              <a:t>BR</a:t>
            </a:r>
            <a:r>
              <a:rPr altLang="en-US" sz="2400" lang="zh-CN">
                <a:latin typeface="Times New Roman" pitchFamily="18" charset="0"/>
              </a:rPr>
              <a:t>），一般不允许反向电压超过此值。</a:t>
            </a:r>
          </a:p>
        </p:txBody>
      </p:sp>
      <p:sp>
        <p:nvSpPr>
          <p:cNvPr id="104870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70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70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14</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8701"/>
                                        </p:tgtEl>
                                        <p:attrNameLst>
                                          <p:attrName>style.visibility</p:attrName>
                                        </p:attrNameLst>
                                      </p:cBhvr>
                                      <p:to>
                                        <p:strVal val="visible"/>
                                      </p:to>
                                    </p:set>
                                    <p:animEffect transition="in" filter="slide(fromBottom)">
                                      <p:cBhvr>
                                        <p:cTn dur="500" id="7"/>
                                        <p:tgtEl>
                                          <p:spTgt spid="1048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1" grpId="0" uiExpand="0" build="whole"/>
    </p:bldLst>
  </p:timing>
</p:sld>
</file>

<file path=ppt/slides/slide15.xml><?xml version="1.0" encoding="utf-8"?>
<p:sld xmlns:a="http://schemas.openxmlformats.org/drawingml/2006/main" xmlns:r="http://schemas.openxmlformats.org/officeDocument/2006/relationships" xmlns:p="http://schemas.openxmlformats.org/presentationml/2006/main" show="1" showMasterSp="1">
  <p:cSld>
    <p:spTree>
      <p:nvGrpSpPr>
        <p:cNvPr id="160" name=""/>
        <p:cNvGrpSpPr/>
        <p:nvPr/>
      </p:nvGrpSpPr>
      <p:grpSpPr>
        <a:xfrm rot="0">
          <a:off x="0" y="0"/>
          <a:ext cx="0" cy="0"/>
          <a:chOff x="0" y="0"/>
          <a:chExt cx="0" cy="0"/>
        </a:xfrm>
      </p:grpSpPr>
      <p:sp>
        <p:nvSpPr>
          <p:cNvPr id="1048707" name="Text Box 2"/>
          <p:cNvSpPr txBox="1"/>
          <p:nvPr/>
        </p:nvSpPr>
        <p:spPr>
          <a:xfrm rot="0">
            <a:off x="522287" y="2073275"/>
            <a:ext cx="822960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二极管组成的开关电路图如图（</a:t>
            </a:r>
            <a:r>
              <a:rPr altLang="zh-CN" sz="2400" lang="en-US">
                <a:latin typeface="Times New Roman" pitchFamily="18" charset="0"/>
              </a:rPr>
              <a:t>a</a:t>
            </a:r>
            <a:r>
              <a:rPr altLang="en-US" sz="2400" lang="zh-CN">
                <a:latin typeface="Times New Roman" pitchFamily="18" charset="0"/>
              </a:rPr>
              <a:t>）所示。二极管导通</a:t>
            </a:r>
          </a:p>
          <a:p>
            <a:pPr eaLnBrk="1" hangingPunct="1" indent="0" lvl="0" marL="0">
              <a:spcBef>
                <a:spcPct val="0"/>
              </a:spcBef>
              <a:buFontTx/>
              <a:buNone/>
            </a:pPr>
            <a:r>
              <a:rPr altLang="en-US" sz="2400" lang="zh-CN">
                <a:latin typeface="Times New Roman" pitchFamily="18" charset="0"/>
              </a:rPr>
              <a:t>状态下的等效电路如图</a:t>
            </a:r>
            <a:r>
              <a:rPr altLang="zh-CN" sz="2400" lang="en-US">
                <a:latin typeface="Times New Roman" pitchFamily="18" charset="0"/>
              </a:rPr>
              <a:t>(b)</a:t>
            </a:r>
            <a:r>
              <a:rPr altLang="en-US" sz="2400" lang="zh-CN">
                <a:latin typeface="Times New Roman" pitchFamily="18" charset="0"/>
              </a:rPr>
              <a:t>所示，截止状态下的等效电路如图</a:t>
            </a:r>
          </a:p>
          <a:p>
            <a:pPr eaLnBrk="1" hangingPunct="1" indent="0" lvl="0" marL="0">
              <a:spcBef>
                <a:spcPct val="0"/>
              </a:spcBef>
              <a:buFontTx/>
              <a:buNone/>
            </a:pPr>
            <a:r>
              <a:rPr altLang="zh-CN" sz="2400" lang="en-US">
                <a:latin typeface="Times New Roman" pitchFamily="18" charset="0"/>
              </a:rPr>
              <a:t>(c)</a:t>
            </a:r>
            <a:r>
              <a:rPr altLang="en-US" sz="2400" lang="zh-CN">
                <a:latin typeface="Times New Roman" pitchFamily="18" charset="0"/>
              </a:rPr>
              <a:t>所示，图中忽略了二极管的正向压降。</a:t>
            </a:r>
          </a:p>
        </p:txBody>
      </p:sp>
      <p:sp>
        <p:nvSpPr>
          <p:cNvPr id="1048708" name="Text Box 3"/>
          <p:cNvSpPr txBox="1"/>
          <p:nvPr/>
        </p:nvSpPr>
        <p:spPr>
          <a:xfrm rot="0">
            <a:off x="520700" y="1133475"/>
            <a:ext cx="84582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993300"/>
                </a:solidFill>
                <a:latin typeface="Times New Roman" pitchFamily="18" charset="0"/>
              </a:rPr>
              <a:t>　　</a:t>
            </a:r>
            <a:r>
              <a:rPr altLang="en-US" sz="2400" lang="zh-CN">
                <a:latin typeface="Times New Roman" pitchFamily="18" charset="0"/>
              </a:rPr>
              <a:t>由于二极管的单向导电性，所以在数字电路中经常把它</a:t>
            </a:r>
          </a:p>
          <a:p>
            <a:pPr eaLnBrk="1" hangingPunct="1" indent="0" lvl="0" marL="0">
              <a:spcBef>
                <a:spcPct val="0"/>
              </a:spcBef>
              <a:buFontTx/>
              <a:buNone/>
            </a:pPr>
            <a:r>
              <a:rPr altLang="en-US" sz="2400" lang="zh-CN">
                <a:latin typeface="Times New Roman" pitchFamily="18" charset="0"/>
              </a:rPr>
              <a:t>当作开关使用。</a:t>
            </a:r>
          </a:p>
        </p:txBody>
      </p:sp>
      <p:grpSp>
        <p:nvGrpSpPr>
          <p:cNvPr id="161" name=""/>
          <p:cNvGrpSpPr/>
          <p:nvPr/>
        </p:nvGrpSpPr>
        <p:grpSpPr>
          <a:xfrm rot="0">
            <a:off x="1028700" y="3457575"/>
            <a:ext cx="7181850" cy="2971800"/>
            <a:chOff x="648" y="2072"/>
            <a:chExt cx="4524" cy="1872"/>
          </a:xfrm>
        </p:grpSpPr>
        <p:grpSp>
          <p:nvGrpSpPr>
            <p:cNvPr id="162" name=""/>
            <p:cNvGrpSpPr/>
            <p:nvPr/>
          </p:nvGrpSpPr>
          <p:grpSpPr>
            <a:xfrm rot="0">
              <a:off x="648" y="2072"/>
              <a:ext cx="4524" cy="1872"/>
              <a:chOff x="624" y="2016"/>
              <a:chExt cx="4524" cy="1872"/>
            </a:xfrm>
          </p:grpSpPr>
          <p:sp>
            <p:nvSpPr>
              <p:cNvPr id="1048709" name="Text Box 6"/>
              <p:cNvSpPr txBox="1"/>
              <p:nvPr/>
            </p:nvSpPr>
            <p:spPr>
              <a:xfrm rot="0">
                <a:off x="1536" y="3600"/>
                <a:ext cx="2784"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 </a:t>
                </a:r>
                <a:r>
                  <a:rPr altLang="en-US" sz="2400" lang="zh-CN">
                    <a:latin typeface="Times New Roman" pitchFamily="18" charset="0"/>
                  </a:rPr>
                  <a:t>二极管开关电路及其等效电路</a:t>
                </a:r>
              </a:p>
            </p:txBody>
          </p:sp>
          <p:grpSp>
            <p:nvGrpSpPr>
              <p:cNvPr id="163" name=""/>
              <p:cNvGrpSpPr/>
              <p:nvPr/>
            </p:nvGrpSpPr>
            <p:grpSpPr>
              <a:xfrm rot="0">
                <a:off x="624" y="2106"/>
                <a:ext cx="1260" cy="1014"/>
                <a:chOff x="906" y="1698"/>
                <a:chExt cx="1260" cy="1014"/>
              </a:xfrm>
            </p:grpSpPr>
            <p:sp>
              <p:nvSpPr>
                <p:cNvPr id="1048710" name="Line 8"/>
                <p:cNvSpPr/>
                <p:nvPr/>
              </p:nvSpPr>
              <p:spPr>
                <a:xfrm rot="0" flipV="1">
                  <a:off x="960" y="1776"/>
                  <a:ext cx="1152" cy="0"/>
                </a:xfrm>
                <a:prstGeom prst="line"/>
                <a:noFill/>
                <a:ln w="9525" cap="flat" cmpd="sng">
                  <a:solidFill>
                    <a:schemeClr val="dk1">
                      <a:alpha val="100000"/>
                    </a:schemeClr>
                  </a:solidFill>
                  <a:prstDash val="solid"/>
                  <a:round/>
                </a:ln>
              </p:spPr>
            </p:sp>
            <p:sp>
              <p:nvSpPr>
                <p:cNvPr id="1048711" name="Line 9"/>
                <p:cNvSpPr/>
                <p:nvPr/>
              </p:nvSpPr>
              <p:spPr>
                <a:xfrm rot="0">
                  <a:off x="2112" y="1776"/>
                  <a:ext cx="0" cy="288"/>
                </a:xfrm>
                <a:prstGeom prst="line"/>
                <a:noFill/>
                <a:ln w="9525" cap="flat" cmpd="sng">
                  <a:solidFill>
                    <a:schemeClr val="dk1">
                      <a:alpha val="100000"/>
                    </a:schemeClr>
                  </a:solidFill>
                  <a:prstDash val="solid"/>
                  <a:round/>
                </a:ln>
              </p:spPr>
            </p:sp>
            <p:sp>
              <p:nvSpPr>
                <p:cNvPr id="1048712" name="Rectangle 10"/>
                <p:cNvSpPr/>
                <p:nvPr/>
              </p:nvSpPr>
              <p:spPr>
                <a:xfrm rot="0">
                  <a:off x="2058" y="2064"/>
                  <a:ext cx="108" cy="330"/>
                </a:xfrm>
                <a:prstGeom prst="rect"/>
                <a:no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13" name="Line 11"/>
                <p:cNvSpPr/>
                <p:nvPr/>
              </p:nvSpPr>
              <p:spPr>
                <a:xfrm rot="0">
                  <a:off x="2112" y="2400"/>
                  <a:ext cx="0" cy="288"/>
                </a:xfrm>
                <a:prstGeom prst="line"/>
                <a:noFill/>
                <a:ln w="9525" cap="flat" cmpd="sng">
                  <a:solidFill>
                    <a:schemeClr val="dk1">
                      <a:alpha val="100000"/>
                    </a:schemeClr>
                  </a:solidFill>
                  <a:prstDash val="solid"/>
                  <a:round/>
                </a:ln>
              </p:spPr>
            </p:sp>
            <p:sp>
              <p:nvSpPr>
                <p:cNvPr id="1048714" name="Line 12"/>
                <p:cNvSpPr/>
                <p:nvPr/>
              </p:nvSpPr>
              <p:spPr>
                <a:xfrm rot="0" flipH="1">
                  <a:off x="960" y="2688"/>
                  <a:ext cx="1152" cy="0"/>
                </a:xfrm>
                <a:prstGeom prst="line"/>
                <a:noFill/>
                <a:ln w="9525" cap="flat" cmpd="sng">
                  <a:solidFill>
                    <a:schemeClr val="dk1">
                      <a:alpha val="100000"/>
                    </a:schemeClr>
                  </a:solidFill>
                  <a:prstDash val="solid"/>
                  <a:round/>
                </a:ln>
              </p:spPr>
            </p:sp>
            <p:sp>
              <p:nvSpPr>
                <p:cNvPr id="1048715" name="AutoShape 13"/>
                <p:cNvSpPr/>
                <p:nvPr/>
              </p:nvSpPr>
              <p:spPr>
                <a:xfrm rot="12682753">
                  <a:off x="1488" y="1728"/>
                  <a:ext cx="144" cy="125"/>
                </a:xfrm>
                <a:prstGeom prst="triangle"/>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16" name="Line 14"/>
                <p:cNvSpPr/>
                <p:nvPr/>
              </p:nvSpPr>
              <p:spPr>
                <a:xfrm rot="0">
                  <a:off x="1662" y="1698"/>
                  <a:ext cx="0" cy="144"/>
                </a:xfrm>
                <a:prstGeom prst="line"/>
                <a:noFill/>
                <a:ln w="9525" cap="flat" cmpd="sng">
                  <a:solidFill>
                    <a:schemeClr val="dk1">
                      <a:alpha val="100000"/>
                    </a:schemeClr>
                  </a:solidFill>
                  <a:prstDash val="solid"/>
                  <a:round/>
                </a:ln>
              </p:spPr>
            </p:sp>
            <p:sp>
              <p:nvSpPr>
                <p:cNvPr id="1048717" name="AutoShape 15"/>
                <p:cNvSpPr/>
                <p:nvPr/>
              </p:nvSpPr>
              <p:spPr>
                <a:xfrm rot="0">
                  <a:off x="906" y="1752"/>
                  <a:ext cx="48" cy="48"/>
                </a:xfrm>
                <a:prstGeom prst="flowChartConnector"/>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18" name="AutoShape 16"/>
                <p:cNvSpPr/>
                <p:nvPr/>
              </p:nvSpPr>
              <p:spPr>
                <a:xfrm rot="0">
                  <a:off x="912" y="2664"/>
                  <a:ext cx="48" cy="48"/>
                </a:xfrm>
                <a:prstGeom prst="flowChartConnector"/>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19" name="Text Box 17"/>
                <p:cNvSpPr txBox="1"/>
                <p:nvPr/>
              </p:nvSpPr>
              <p:spPr>
                <a:xfrm rot="0">
                  <a:off x="1514" y="1824"/>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000" lang="en-US">
                      <a:latin typeface="Times New Roman" pitchFamily="18" charset="0"/>
                    </a:rPr>
                    <a:t>D</a:t>
                  </a:r>
                </a:p>
              </p:txBody>
            </p:sp>
            <p:grpSp>
              <p:nvGrpSpPr>
                <p:cNvPr id="164" name=""/>
                <p:cNvGrpSpPr/>
                <p:nvPr/>
              </p:nvGrpSpPr>
              <p:grpSpPr>
                <a:xfrm rot="0">
                  <a:off x="960" y="2160"/>
                  <a:ext cx="288" cy="144"/>
                  <a:chOff x="912" y="2256"/>
                  <a:chExt cx="288" cy="144"/>
                </a:xfrm>
              </p:grpSpPr>
              <p:sp>
                <p:nvSpPr>
                  <p:cNvPr id="1048720" name="Line 19"/>
                  <p:cNvSpPr/>
                  <p:nvPr/>
                </p:nvSpPr>
                <p:spPr>
                  <a:xfrm rot="0">
                    <a:off x="912" y="2400"/>
                    <a:ext cx="96" cy="0"/>
                  </a:xfrm>
                  <a:prstGeom prst="line"/>
                  <a:noFill/>
                  <a:ln w="9525" cap="flat" cmpd="sng">
                    <a:solidFill>
                      <a:schemeClr val="dk1">
                        <a:alpha val="100000"/>
                      </a:schemeClr>
                    </a:solidFill>
                    <a:prstDash val="solid"/>
                    <a:round/>
                  </a:ln>
                </p:spPr>
              </p:sp>
              <p:sp>
                <p:nvSpPr>
                  <p:cNvPr id="1048721" name="Line 20"/>
                  <p:cNvSpPr/>
                  <p:nvPr/>
                </p:nvSpPr>
                <p:spPr>
                  <a:xfrm rot="0" flipV="1">
                    <a:off x="1008" y="2256"/>
                    <a:ext cx="0" cy="144"/>
                  </a:xfrm>
                  <a:prstGeom prst="line"/>
                  <a:noFill/>
                  <a:ln w="9525" cap="flat" cmpd="sng">
                    <a:solidFill>
                      <a:schemeClr val="dk1">
                        <a:alpha val="100000"/>
                      </a:schemeClr>
                    </a:solidFill>
                    <a:prstDash val="solid"/>
                    <a:round/>
                  </a:ln>
                </p:spPr>
              </p:sp>
              <p:sp>
                <p:nvSpPr>
                  <p:cNvPr id="1048722" name="Line 21"/>
                  <p:cNvSpPr/>
                  <p:nvPr/>
                </p:nvSpPr>
                <p:spPr>
                  <a:xfrm rot="0">
                    <a:off x="1008" y="2256"/>
                    <a:ext cx="96" cy="0"/>
                  </a:xfrm>
                  <a:prstGeom prst="line"/>
                  <a:noFill/>
                  <a:ln w="9525" cap="flat" cmpd="sng">
                    <a:solidFill>
                      <a:schemeClr val="dk1">
                        <a:alpha val="100000"/>
                      </a:schemeClr>
                    </a:solidFill>
                    <a:prstDash val="solid"/>
                    <a:round/>
                  </a:ln>
                </p:spPr>
              </p:sp>
              <p:sp>
                <p:nvSpPr>
                  <p:cNvPr id="1048723" name="Line 22"/>
                  <p:cNvSpPr/>
                  <p:nvPr/>
                </p:nvSpPr>
                <p:spPr>
                  <a:xfrm rot="0">
                    <a:off x="1104" y="2256"/>
                    <a:ext cx="0" cy="144"/>
                  </a:xfrm>
                  <a:prstGeom prst="line"/>
                  <a:noFill/>
                  <a:ln w="9525" cap="flat" cmpd="sng">
                    <a:solidFill>
                      <a:schemeClr val="dk1">
                        <a:alpha val="100000"/>
                      </a:schemeClr>
                    </a:solidFill>
                    <a:prstDash val="solid"/>
                    <a:round/>
                  </a:ln>
                </p:spPr>
              </p:sp>
              <p:sp>
                <p:nvSpPr>
                  <p:cNvPr id="1048724" name="Line 23"/>
                  <p:cNvSpPr/>
                  <p:nvPr/>
                </p:nvSpPr>
                <p:spPr>
                  <a:xfrm rot="0">
                    <a:off x="1104" y="2400"/>
                    <a:ext cx="96" cy="0"/>
                  </a:xfrm>
                  <a:prstGeom prst="line"/>
                  <a:noFill/>
                  <a:ln w="9525" cap="flat" cmpd="sng">
                    <a:solidFill>
                      <a:schemeClr val="dk1">
                        <a:alpha val="100000"/>
                      </a:schemeClr>
                    </a:solidFill>
                    <a:prstDash val="solid"/>
                    <a:round/>
                  </a:ln>
                </p:spPr>
              </p:sp>
            </p:grpSp>
            <p:sp>
              <p:nvSpPr>
                <p:cNvPr id="1048725" name="Text Box 24"/>
                <p:cNvSpPr txBox="1"/>
                <p:nvPr/>
              </p:nvSpPr>
              <p:spPr>
                <a:xfrm rot="0">
                  <a:off x="1142" y="2006"/>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000" i="1" lang="en-US">
                      <a:latin typeface="Times New Roman" pitchFamily="18" charset="0"/>
                    </a:rPr>
                    <a:t>U</a:t>
                  </a:r>
                </a:p>
              </p:txBody>
            </p:sp>
            <p:sp>
              <p:nvSpPr>
                <p:cNvPr id="1048726" name="Text Box 25"/>
                <p:cNvSpPr txBox="1"/>
                <p:nvPr/>
              </p:nvSpPr>
              <p:spPr>
                <a:xfrm rot="0">
                  <a:off x="1232" y="2160"/>
                  <a:ext cx="19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000" lang="en-US">
                      <a:latin typeface="Times New Roman" pitchFamily="18" charset="0"/>
                    </a:rPr>
                    <a:t>0</a:t>
                  </a:r>
                </a:p>
              </p:txBody>
            </p:sp>
            <p:sp>
              <p:nvSpPr>
                <p:cNvPr id="1048727" name="Text Box 26"/>
                <p:cNvSpPr txBox="1"/>
                <p:nvPr/>
              </p:nvSpPr>
              <p:spPr>
                <a:xfrm rot="0">
                  <a:off x="1872" y="2102"/>
                  <a:ext cx="223"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000" lang="en-US">
                      <a:latin typeface="Times New Roman" pitchFamily="18" charset="0"/>
                    </a:rPr>
                    <a:t>R</a:t>
                  </a:r>
                </a:p>
              </p:txBody>
            </p:sp>
          </p:grpSp>
          <p:grpSp>
            <p:nvGrpSpPr>
              <p:cNvPr id="165" name=""/>
              <p:cNvGrpSpPr/>
              <p:nvPr/>
            </p:nvGrpSpPr>
            <p:grpSpPr>
              <a:xfrm rot="0">
                <a:off x="3888" y="2016"/>
                <a:ext cx="1260" cy="1110"/>
                <a:chOff x="4176" y="1632"/>
                <a:chExt cx="1260" cy="1110"/>
              </a:xfrm>
            </p:grpSpPr>
            <p:sp>
              <p:nvSpPr>
                <p:cNvPr id="1048728" name="Line 28"/>
                <p:cNvSpPr/>
                <p:nvPr/>
              </p:nvSpPr>
              <p:spPr>
                <a:xfrm rot="0">
                  <a:off x="5382" y="1806"/>
                  <a:ext cx="0" cy="288"/>
                </a:xfrm>
                <a:prstGeom prst="line"/>
                <a:noFill/>
                <a:ln w="9525" cap="flat" cmpd="sng">
                  <a:solidFill>
                    <a:schemeClr val="dk1">
                      <a:alpha val="100000"/>
                    </a:schemeClr>
                  </a:solidFill>
                  <a:prstDash val="solid"/>
                  <a:round/>
                </a:ln>
              </p:spPr>
            </p:sp>
            <p:sp>
              <p:nvSpPr>
                <p:cNvPr id="1048729" name="Rectangle 29"/>
                <p:cNvSpPr/>
                <p:nvPr/>
              </p:nvSpPr>
              <p:spPr>
                <a:xfrm rot="0">
                  <a:off x="5328" y="2094"/>
                  <a:ext cx="108" cy="330"/>
                </a:xfrm>
                <a:prstGeom prst="rect"/>
                <a:no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30" name="Line 30"/>
                <p:cNvSpPr/>
                <p:nvPr/>
              </p:nvSpPr>
              <p:spPr>
                <a:xfrm rot="0">
                  <a:off x="5382" y="2430"/>
                  <a:ext cx="0" cy="288"/>
                </a:xfrm>
                <a:prstGeom prst="line"/>
                <a:noFill/>
                <a:ln w="9525" cap="flat" cmpd="sng">
                  <a:solidFill>
                    <a:schemeClr val="dk1">
                      <a:alpha val="100000"/>
                    </a:schemeClr>
                  </a:solidFill>
                  <a:prstDash val="solid"/>
                  <a:round/>
                </a:ln>
              </p:spPr>
            </p:sp>
            <p:sp>
              <p:nvSpPr>
                <p:cNvPr id="1048731" name="Line 31"/>
                <p:cNvSpPr/>
                <p:nvPr/>
              </p:nvSpPr>
              <p:spPr>
                <a:xfrm rot="0" flipH="1">
                  <a:off x="4230" y="2718"/>
                  <a:ext cx="1152" cy="0"/>
                </a:xfrm>
                <a:prstGeom prst="line"/>
                <a:noFill/>
                <a:ln w="9525" cap="flat" cmpd="sng">
                  <a:solidFill>
                    <a:schemeClr val="dk1">
                      <a:alpha val="100000"/>
                    </a:schemeClr>
                  </a:solidFill>
                  <a:prstDash val="solid"/>
                  <a:round/>
                </a:ln>
              </p:spPr>
            </p:sp>
            <p:sp>
              <p:nvSpPr>
                <p:cNvPr id="1048732" name="AutoShape 32"/>
                <p:cNvSpPr/>
                <p:nvPr/>
              </p:nvSpPr>
              <p:spPr>
                <a:xfrm rot="0">
                  <a:off x="4176" y="1782"/>
                  <a:ext cx="48" cy="48"/>
                </a:xfrm>
                <a:prstGeom prst="flowChartConnector"/>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33" name="AutoShape 33"/>
                <p:cNvSpPr/>
                <p:nvPr/>
              </p:nvSpPr>
              <p:spPr>
                <a:xfrm rot="0">
                  <a:off x="4182" y="2694"/>
                  <a:ext cx="48" cy="48"/>
                </a:xfrm>
                <a:prstGeom prst="flowChartConnector"/>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34" name="Text Box 34"/>
                <p:cNvSpPr txBox="1"/>
                <p:nvPr/>
              </p:nvSpPr>
              <p:spPr>
                <a:xfrm rot="0">
                  <a:off x="5142" y="2132"/>
                  <a:ext cx="223"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000" lang="en-US">
                      <a:latin typeface="Times New Roman" pitchFamily="18" charset="0"/>
                    </a:rPr>
                    <a:t>R</a:t>
                  </a:r>
                </a:p>
              </p:txBody>
            </p:sp>
            <p:sp>
              <p:nvSpPr>
                <p:cNvPr id="1048735" name="Line 35"/>
                <p:cNvSpPr/>
                <p:nvPr/>
              </p:nvSpPr>
              <p:spPr>
                <a:xfrm rot="0" flipH="1">
                  <a:off x="5040" y="1806"/>
                  <a:ext cx="336" cy="0"/>
                </a:xfrm>
                <a:prstGeom prst="line"/>
                <a:noFill/>
                <a:ln w="9525" cap="flat" cmpd="sng">
                  <a:solidFill>
                    <a:schemeClr val="dk1">
                      <a:alpha val="100000"/>
                    </a:schemeClr>
                  </a:solidFill>
                  <a:prstDash val="solid"/>
                  <a:round/>
                </a:ln>
              </p:spPr>
            </p:sp>
            <p:sp>
              <p:nvSpPr>
                <p:cNvPr id="1048736" name="AutoShape 36"/>
                <p:cNvSpPr/>
                <p:nvPr/>
              </p:nvSpPr>
              <p:spPr>
                <a:xfrm rot="0">
                  <a:off x="4992" y="1782"/>
                  <a:ext cx="48" cy="48"/>
                </a:xfrm>
                <a:prstGeom prst="flowChartConnector"/>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37" name="Line 37"/>
                <p:cNvSpPr/>
                <p:nvPr/>
              </p:nvSpPr>
              <p:spPr>
                <a:xfrm rot="0" flipH="1">
                  <a:off x="4230" y="1806"/>
                  <a:ext cx="528" cy="0"/>
                </a:xfrm>
                <a:prstGeom prst="line"/>
                <a:noFill/>
                <a:ln w="9525" cap="flat" cmpd="sng">
                  <a:solidFill>
                    <a:schemeClr val="dk1">
                      <a:alpha val="100000"/>
                    </a:schemeClr>
                  </a:solidFill>
                  <a:prstDash val="solid"/>
                  <a:round/>
                </a:ln>
              </p:spPr>
            </p:sp>
            <p:sp>
              <p:nvSpPr>
                <p:cNvPr id="1048738" name="Line 38"/>
                <p:cNvSpPr/>
                <p:nvPr/>
              </p:nvSpPr>
              <p:spPr>
                <a:xfrm rot="0" flipV="1">
                  <a:off x="4764" y="1680"/>
                  <a:ext cx="228" cy="120"/>
                </a:xfrm>
                <a:prstGeom prst="line"/>
                <a:noFill/>
                <a:ln w="9525" cap="flat" cmpd="sng">
                  <a:solidFill>
                    <a:schemeClr val="dk1">
                      <a:alpha val="100000"/>
                    </a:schemeClr>
                  </a:solidFill>
                  <a:prstDash val="solid"/>
                  <a:round/>
                </a:ln>
              </p:spPr>
            </p:sp>
            <p:sp>
              <p:nvSpPr>
                <p:cNvPr id="1048739" name="Text Box 39"/>
                <p:cNvSpPr txBox="1"/>
                <p:nvPr/>
              </p:nvSpPr>
              <p:spPr>
                <a:xfrm rot="0">
                  <a:off x="4668" y="1812"/>
                  <a:ext cx="43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000" lang="zh-CN">
                      <a:latin typeface="Times New Roman" pitchFamily="18" charset="0"/>
                    </a:rPr>
                    <a:t>断开</a:t>
                  </a:r>
                </a:p>
              </p:txBody>
            </p:sp>
            <p:sp>
              <p:nvSpPr>
                <p:cNvPr id="1048740" name="Arc 40"/>
                <p:cNvSpPr/>
                <p:nvPr/>
              </p:nvSpPr>
              <p:spPr bwMode="auto">
                <a:xfrm rot="0">
                  <a:off x="4800" y="1632"/>
                  <a:ext cx="144" cy="192"/>
                </a:xfrm>
                <a:custGeom>
                  <a:avLst/>
                  <a:ahLst/>
                  <a:rect l="0" t="0" r="r" b="b"/>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path>
                  </a:pathLst>
                </a:custGeom>
                <a:noFill/>
                <a:ln w="9525" cap="flat" cmpd="sng">
                  <a:solidFill>
                    <a:schemeClr val="dk1">
                      <a:alpha val="100000"/>
                    </a:schemeClr>
                  </a:solidFill>
                  <a:prstDash val="solid"/>
                  <a:round/>
                  <a:headEnd type="triangle" w="sm" len="lg"/>
                </a:ln>
              </p:spPr>
            </p:sp>
          </p:grpSp>
          <p:grpSp>
            <p:nvGrpSpPr>
              <p:cNvPr id="166" name=""/>
              <p:cNvGrpSpPr/>
              <p:nvPr/>
            </p:nvGrpSpPr>
            <p:grpSpPr>
              <a:xfrm rot="0">
                <a:off x="2256" y="2016"/>
                <a:ext cx="1260" cy="1110"/>
                <a:chOff x="2544" y="1584"/>
                <a:chExt cx="1260" cy="1110"/>
              </a:xfrm>
            </p:grpSpPr>
            <p:sp>
              <p:nvSpPr>
                <p:cNvPr id="1048741" name="Line 42"/>
                <p:cNvSpPr/>
                <p:nvPr/>
              </p:nvSpPr>
              <p:spPr>
                <a:xfrm rot="0">
                  <a:off x="3750" y="1758"/>
                  <a:ext cx="0" cy="288"/>
                </a:xfrm>
                <a:prstGeom prst="line"/>
                <a:noFill/>
                <a:ln w="9525" cap="flat" cmpd="sng">
                  <a:solidFill>
                    <a:schemeClr val="dk1">
                      <a:alpha val="100000"/>
                    </a:schemeClr>
                  </a:solidFill>
                  <a:prstDash val="solid"/>
                  <a:round/>
                </a:ln>
              </p:spPr>
            </p:sp>
            <p:sp>
              <p:nvSpPr>
                <p:cNvPr id="1048742" name="Rectangle 43"/>
                <p:cNvSpPr/>
                <p:nvPr/>
              </p:nvSpPr>
              <p:spPr>
                <a:xfrm rot="0">
                  <a:off x="3696" y="2046"/>
                  <a:ext cx="108" cy="330"/>
                </a:xfrm>
                <a:prstGeom prst="rect"/>
                <a:noFill/>
                <a:ln w="9525"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43" name="Line 44"/>
                <p:cNvSpPr/>
                <p:nvPr/>
              </p:nvSpPr>
              <p:spPr>
                <a:xfrm rot="0">
                  <a:off x="3750" y="2382"/>
                  <a:ext cx="0" cy="288"/>
                </a:xfrm>
                <a:prstGeom prst="line"/>
                <a:noFill/>
                <a:ln w="9525" cap="flat" cmpd="sng">
                  <a:solidFill>
                    <a:schemeClr val="dk1">
                      <a:alpha val="100000"/>
                    </a:schemeClr>
                  </a:solidFill>
                  <a:prstDash val="solid"/>
                  <a:round/>
                </a:ln>
              </p:spPr>
            </p:sp>
            <p:sp>
              <p:nvSpPr>
                <p:cNvPr id="1048744" name="Line 45"/>
                <p:cNvSpPr/>
                <p:nvPr/>
              </p:nvSpPr>
              <p:spPr>
                <a:xfrm rot="0" flipH="1">
                  <a:off x="2598" y="2670"/>
                  <a:ext cx="1152" cy="0"/>
                </a:xfrm>
                <a:prstGeom prst="line"/>
                <a:noFill/>
                <a:ln w="9525" cap="flat" cmpd="sng">
                  <a:solidFill>
                    <a:schemeClr val="dk1">
                      <a:alpha val="100000"/>
                    </a:schemeClr>
                  </a:solidFill>
                  <a:prstDash val="solid"/>
                  <a:round/>
                </a:ln>
              </p:spPr>
            </p:sp>
            <p:sp>
              <p:nvSpPr>
                <p:cNvPr id="1048745" name="AutoShape 46"/>
                <p:cNvSpPr/>
                <p:nvPr/>
              </p:nvSpPr>
              <p:spPr>
                <a:xfrm rot="0">
                  <a:off x="2544" y="1734"/>
                  <a:ext cx="48" cy="48"/>
                </a:xfrm>
                <a:prstGeom prst="flowChartConnector"/>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46" name="AutoShape 47"/>
                <p:cNvSpPr/>
                <p:nvPr/>
              </p:nvSpPr>
              <p:spPr>
                <a:xfrm rot="0">
                  <a:off x="2550" y="2646"/>
                  <a:ext cx="48" cy="48"/>
                </a:xfrm>
                <a:prstGeom prst="flowChartConnector"/>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47" name="Text Box 48"/>
                <p:cNvSpPr txBox="1"/>
                <p:nvPr/>
              </p:nvSpPr>
              <p:spPr>
                <a:xfrm rot="0">
                  <a:off x="3510" y="2084"/>
                  <a:ext cx="223"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000" lang="en-US">
                      <a:latin typeface="Times New Roman" pitchFamily="18" charset="0"/>
                    </a:rPr>
                    <a:t>R</a:t>
                  </a:r>
                </a:p>
              </p:txBody>
            </p:sp>
            <p:sp>
              <p:nvSpPr>
                <p:cNvPr id="1048748" name="Line 49"/>
                <p:cNvSpPr/>
                <p:nvPr/>
              </p:nvSpPr>
              <p:spPr>
                <a:xfrm rot="0" flipH="1">
                  <a:off x="3408" y="1758"/>
                  <a:ext cx="336" cy="0"/>
                </a:xfrm>
                <a:prstGeom prst="line"/>
                <a:noFill/>
                <a:ln w="9525" cap="flat" cmpd="sng">
                  <a:solidFill>
                    <a:schemeClr val="dk1">
                      <a:alpha val="100000"/>
                    </a:schemeClr>
                  </a:solidFill>
                  <a:prstDash val="solid"/>
                  <a:round/>
                </a:ln>
              </p:spPr>
            </p:sp>
            <p:sp>
              <p:nvSpPr>
                <p:cNvPr id="1048749" name="AutoShape 50"/>
                <p:cNvSpPr/>
                <p:nvPr/>
              </p:nvSpPr>
              <p:spPr>
                <a:xfrm rot="0">
                  <a:off x="3360" y="1734"/>
                  <a:ext cx="48" cy="48"/>
                </a:xfrm>
                <a:prstGeom prst="flowChartConnector"/>
                <a:noFill/>
                <a:ln w="9525"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50" name="Line 51"/>
                <p:cNvSpPr/>
                <p:nvPr/>
              </p:nvSpPr>
              <p:spPr>
                <a:xfrm rot="0" flipH="1">
                  <a:off x="2598" y="1758"/>
                  <a:ext cx="528" cy="0"/>
                </a:xfrm>
                <a:prstGeom prst="line"/>
                <a:noFill/>
                <a:ln w="9525" cap="flat" cmpd="sng">
                  <a:solidFill>
                    <a:schemeClr val="dk1">
                      <a:alpha val="100000"/>
                    </a:schemeClr>
                  </a:solidFill>
                  <a:prstDash val="solid"/>
                  <a:round/>
                </a:ln>
              </p:spPr>
            </p:sp>
            <p:sp>
              <p:nvSpPr>
                <p:cNvPr id="1048751" name="Line 52"/>
                <p:cNvSpPr/>
                <p:nvPr/>
              </p:nvSpPr>
              <p:spPr>
                <a:xfrm rot="0" flipV="1">
                  <a:off x="3132" y="1632"/>
                  <a:ext cx="228" cy="120"/>
                </a:xfrm>
                <a:prstGeom prst="line"/>
                <a:noFill/>
                <a:ln w="9525" cap="flat" cmpd="sng">
                  <a:solidFill>
                    <a:schemeClr val="dk1">
                      <a:alpha val="100000"/>
                    </a:schemeClr>
                  </a:solidFill>
                  <a:prstDash val="solid"/>
                  <a:round/>
                </a:ln>
              </p:spPr>
            </p:sp>
            <p:sp>
              <p:nvSpPr>
                <p:cNvPr id="1048752" name="Text Box 53"/>
                <p:cNvSpPr txBox="1"/>
                <p:nvPr/>
              </p:nvSpPr>
              <p:spPr>
                <a:xfrm rot="0">
                  <a:off x="3036" y="1764"/>
                  <a:ext cx="43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000" lang="zh-CN">
                      <a:latin typeface="Times New Roman" pitchFamily="18" charset="0"/>
                    </a:rPr>
                    <a:t>关闭</a:t>
                  </a:r>
                </a:p>
              </p:txBody>
            </p:sp>
            <p:sp>
              <p:nvSpPr>
                <p:cNvPr id="1048753" name="Arc 54"/>
                <p:cNvSpPr/>
                <p:nvPr/>
              </p:nvSpPr>
              <p:spPr bwMode="auto">
                <a:xfrm rot="0">
                  <a:off x="3168" y="1584"/>
                  <a:ext cx="144" cy="192"/>
                </a:xfrm>
                <a:custGeom>
                  <a:avLst/>
                  <a:ahLst/>
                  <a:rect l="0" t="0" r="r" b="b"/>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path>
                  </a:pathLst>
                </a:custGeom>
                <a:noFill/>
                <a:ln w="9525" cap="flat" cmpd="sng">
                  <a:solidFill>
                    <a:schemeClr val="dk1">
                      <a:alpha val="100000"/>
                    </a:schemeClr>
                  </a:solidFill>
                  <a:prstDash val="solid"/>
                  <a:round/>
                  <a:tailEnd type="triangle" w="sm" len="lg"/>
                </a:ln>
              </p:spPr>
            </p:sp>
          </p:grpSp>
          <p:sp>
            <p:nvSpPr>
              <p:cNvPr id="1048754" name="Text Box 55"/>
              <p:cNvSpPr txBox="1"/>
              <p:nvPr/>
            </p:nvSpPr>
            <p:spPr>
              <a:xfrm rot="0">
                <a:off x="1104" y="3146"/>
                <a:ext cx="329"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(a)</a:t>
                </a:r>
              </a:p>
            </p:txBody>
          </p:sp>
          <p:sp>
            <p:nvSpPr>
              <p:cNvPr id="1048755" name="Text Box 56"/>
              <p:cNvSpPr txBox="1"/>
              <p:nvPr/>
            </p:nvSpPr>
            <p:spPr>
              <a:xfrm rot="0">
                <a:off x="2732" y="3168"/>
                <a:ext cx="340"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(b)</a:t>
                </a:r>
              </a:p>
            </p:txBody>
          </p:sp>
          <p:sp>
            <p:nvSpPr>
              <p:cNvPr id="1048756" name="Text Box 57"/>
              <p:cNvSpPr txBox="1"/>
              <p:nvPr/>
            </p:nvSpPr>
            <p:spPr>
              <a:xfrm rot="0">
                <a:off x="4320" y="3168"/>
                <a:ext cx="329"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(c)</a:t>
                </a:r>
              </a:p>
            </p:txBody>
          </p:sp>
        </p:grpSp>
        <p:grpSp>
          <p:nvGrpSpPr>
            <p:cNvPr id="167" name=""/>
            <p:cNvGrpSpPr/>
            <p:nvPr/>
          </p:nvGrpSpPr>
          <p:grpSpPr>
            <a:xfrm rot="0">
              <a:off x="2002" y="2103"/>
              <a:ext cx="2012" cy="1163"/>
              <a:chOff x="2002" y="2103"/>
              <a:chExt cx="2012" cy="1163"/>
            </a:xfrm>
          </p:grpSpPr>
          <p:sp>
            <p:nvSpPr>
              <p:cNvPr id="1048757" name="Text Box 59"/>
              <p:cNvSpPr txBox="1"/>
              <p:nvPr/>
            </p:nvSpPr>
            <p:spPr>
              <a:xfrm rot="0">
                <a:off x="2002" y="2103"/>
                <a:ext cx="368" cy="113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50000"/>
                  </a:spcBef>
                  <a:buFontTx/>
                  <a:buNone/>
                </a:pPr>
                <a:r>
                  <a:rPr altLang="en-US" b="1" sz="2800" lang="zh-CN">
                    <a:solidFill>
                      <a:srgbClr val="FF3300"/>
                    </a:solidFill>
                  </a:rPr>
                  <a:t>＋</a:t>
                </a:r>
              </a:p>
              <a:p>
                <a:pPr indent="0" lvl="0" marL="0">
                  <a:spcBef>
                    <a:spcPct val="50000"/>
                  </a:spcBef>
                  <a:buFontTx/>
                  <a:buNone/>
                </a:pPr>
                <a:endParaRPr altLang="en-US" b="1" sz="2800" lang="zh-CN">
                  <a:solidFill>
                    <a:srgbClr val="FF3300"/>
                  </a:solidFill>
                </a:endParaRPr>
              </a:p>
              <a:p>
                <a:pPr indent="0" lvl="0" marL="0">
                  <a:spcBef>
                    <a:spcPct val="50000"/>
                  </a:spcBef>
                  <a:buFontTx/>
                  <a:buNone/>
                </a:pPr>
                <a:r>
                  <a:rPr altLang="en-US" b="1" sz="2800" lang="zh-CN">
                    <a:solidFill>
                      <a:srgbClr val="FF3300"/>
                    </a:solidFill>
                  </a:rPr>
                  <a:t>－</a:t>
                </a:r>
              </a:p>
            </p:txBody>
          </p:sp>
          <p:sp>
            <p:nvSpPr>
              <p:cNvPr id="1048758" name="Text Box 60"/>
              <p:cNvSpPr txBox="1"/>
              <p:nvPr/>
            </p:nvSpPr>
            <p:spPr>
              <a:xfrm rot="0">
                <a:off x="3646" y="2131"/>
                <a:ext cx="368" cy="113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50000"/>
                  </a:spcBef>
                  <a:buFontTx/>
                  <a:buNone/>
                </a:pPr>
                <a:r>
                  <a:rPr altLang="en-US" b="1" sz="2800" lang="zh-CN">
                    <a:solidFill>
                      <a:srgbClr val="FF3300"/>
                    </a:solidFill>
                  </a:rPr>
                  <a:t>－</a:t>
                </a:r>
              </a:p>
              <a:p>
                <a:pPr indent="0" lvl="0" marL="0">
                  <a:spcBef>
                    <a:spcPct val="50000"/>
                  </a:spcBef>
                  <a:buFontTx/>
                  <a:buNone/>
                </a:pPr>
                <a:endParaRPr altLang="en-US" b="1" sz="2800" lang="zh-CN">
                  <a:solidFill>
                    <a:srgbClr val="FF3300"/>
                  </a:solidFill>
                </a:endParaRPr>
              </a:p>
              <a:p>
                <a:pPr indent="0" lvl="0" marL="0">
                  <a:spcBef>
                    <a:spcPct val="50000"/>
                  </a:spcBef>
                  <a:buFontTx/>
                  <a:buNone/>
                </a:pPr>
                <a:r>
                  <a:rPr altLang="en-US" b="1" sz="2800" lang="zh-CN">
                    <a:solidFill>
                      <a:srgbClr val="FF3300"/>
                    </a:solidFill>
                  </a:rPr>
                  <a:t>＋</a:t>
                </a:r>
              </a:p>
            </p:txBody>
          </p:sp>
        </p:grpSp>
      </p:grpSp>
      <p:sp>
        <p:nvSpPr>
          <p:cNvPr id="104875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76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76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15</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1">
                                  <p:stCondLst>
                                    <p:cond delay="0"/>
                                  </p:stCondLst>
                                  <p:childTnLst>
                                    <p:set>
                                      <p:cBhvr>
                                        <p:cTn dur="1" fill="hold" id="7">
                                          <p:stCondLst>
                                            <p:cond delay="0"/>
                                          </p:stCondLst>
                                        </p:cTn>
                                        <p:tgtEl>
                                          <p:spTgt spid="1048707"/>
                                        </p:tgtEl>
                                        <p:attrNameLst>
                                          <p:attrName>style.visibility</p:attrName>
                                        </p:attrNameLst>
                                      </p:cBhvr>
                                      <p:to>
                                        <p:strVal val="visible"/>
                                      </p:to>
                                    </p:set>
                                    <p:animEffect transition="in" filter="slide(fromTop)">
                                      <p:cBhvr>
                                        <p:cTn dur="500" id="8"/>
                                        <p:tgtEl>
                                          <p:spTgt spid="1048707"/>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1"/>
                                        </p:tgtEl>
                                      </p:cMediaNode>
                                    </p:audio>
                                  </p:sub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161"/>
                                        </p:tgtEl>
                                        <p:attrNameLst>
                                          <p:attrName>style.visibility</p:attrName>
                                        </p:attrNameLst>
                                      </p:cBhvr>
                                      <p:to>
                                        <p:strVal val="visible"/>
                                      </p:to>
                                    </p:set>
                                    <p:anim calcmode="lin" valueType="num">
                                      <p:cBhvr additive="base">
                                        <p:cTn dur="500" fill="hold" id="13"/>
                                        <p:tgtEl>
                                          <p:spTgt spid="161"/>
                                        </p:tgtEl>
                                        <p:attrNameLst>
                                          <p:attrName>ppt_x</p:attrName>
                                        </p:attrNameLst>
                                      </p:cBhvr>
                                      <p:tavLst>
                                        <p:tav tm="0">
                                          <p:val>
                                            <p:strVal val="#ppt_x"/>
                                          </p:val>
                                        </p:tav>
                                        <p:tav tm="100000">
                                          <p:val>
                                            <p:strVal val="#ppt_x"/>
                                          </p:val>
                                        </p:tav>
                                      </p:tavLst>
                                    </p:anim>
                                    <p:anim calcmode="lin" valueType="num">
                                      <p:cBhvr additive="base">
                                        <p:cTn dur="500" fill="hold" id="14"/>
                                        <p:tgtEl>
                                          <p:spTgt spid="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7" grpId="0" uiExpand="0" build="whole"/>
    </p:bldLst>
  </p:timing>
</p:sld>
</file>

<file path=ppt/slides/slide16.xml><?xml version="1.0" encoding="utf-8"?>
<p:sld xmlns:a="http://schemas.openxmlformats.org/drawingml/2006/main" xmlns:r="http://schemas.openxmlformats.org/officeDocument/2006/relationships" xmlns:p="http://schemas.openxmlformats.org/presentationml/2006/main" show="1" showMasterSp="1">
  <p:cSld>
    <p:spTree>
      <p:nvGrpSpPr>
        <p:cNvPr id="170" name=""/>
        <p:cNvGrpSpPr/>
        <p:nvPr/>
      </p:nvGrpSpPr>
      <p:grpSpPr>
        <a:xfrm rot="0">
          <a:off x="0" y="0"/>
          <a:ext cx="0" cy="0"/>
          <a:chOff x="0" y="0"/>
          <a:chExt cx="0" cy="0"/>
        </a:xfrm>
      </p:grpSpPr>
      <p:sp>
        <p:nvSpPr>
          <p:cNvPr id="1048764" name="Text Box 2"/>
          <p:cNvSpPr txBox="1"/>
          <p:nvPr/>
        </p:nvSpPr>
        <p:spPr>
          <a:xfrm rot="0">
            <a:off x="657225" y="1314450"/>
            <a:ext cx="23780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二、  动态特性</a:t>
            </a:r>
          </a:p>
        </p:txBody>
      </p:sp>
      <p:sp>
        <p:nvSpPr>
          <p:cNvPr id="1048765" name="Text Box 3"/>
          <p:cNvSpPr txBox="1"/>
          <p:nvPr/>
        </p:nvSpPr>
        <p:spPr>
          <a:xfrm rot="0">
            <a:off x="633412" y="1890712"/>
            <a:ext cx="7899400" cy="1552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二极管的动态特性是指二极管在导通与截止两种状态转换过程中的特性，它表现在完成两种状态之间的转换需要一定的时间。为此，引入了开通时间和反向恢复时间的概念。</a:t>
            </a:r>
          </a:p>
        </p:txBody>
      </p:sp>
      <p:sp>
        <p:nvSpPr>
          <p:cNvPr id="1048766" name="Text Box 4"/>
          <p:cNvSpPr txBox="1"/>
          <p:nvPr/>
        </p:nvSpPr>
        <p:spPr>
          <a:xfrm rot="0">
            <a:off x="611187" y="3522662"/>
            <a:ext cx="30607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solidFill>
                  <a:schemeClr val="lt2"/>
                </a:solidFill>
                <a:latin typeface="Times New Roman" pitchFamily="18" charset="0"/>
              </a:rPr>
              <a:t>1.  </a:t>
            </a:r>
            <a:r>
              <a:rPr altLang="en-US" b="1" sz="2400" lang="zh-CN">
                <a:solidFill>
                  <a:schemeClr val="lt2"/>
                </a:solidFill>
                <a:latin typeface="Times New Roman" pitchFamily="18" charset="0"/>
              </a:rPr>
              <a:t>开通时间</a:t>
            </a:r>
          </a:p>
        </p:txBody>
      </p:sp>
      <p:sp>
        <p:nvSpPr>
          <p:cNvPr id="1048767" name="Text Box 5"/>
          <p:cNvSpPr txBox="1"/>
          <p:nvPr/>
        </p:nvSpPr>
        <p:spPr>
          <a:xfrm rot="0">
            <a:off x="611187" y="4175125"/>
            <a:ext cx="7921625" cy="1552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solidFill>
                  <a:schemeClr val="hlink"/>
                </a:solidFill>
                <a:latin typeface="Times New Roman" pitchFamily="18" charset="0"/>
              </a:rPr>
              <a:t>　　</a:t>
            </a:r>
            <a:r>
              <a:rPr altLang="en-US" b="1" sz="2400" lang="zh-CN">
                <a:solidFill>
                  <a:srgbClr val="FF3300"/>
                </a:solidFill>
                <a:latin typeface="Times New Roman" pitchFamily="18" charset="0"/>
              </a:rPr>
              <a:t>开通时间：</a:t>
            </a:r>
            <a:r>
              <a:rPr altLang="en-US" sz="2400" lang="zh-CN">
                <a:latin typeface="Times New Roman" pitchFamily="18" charset="0"/>
              </a:rPr>
              <a:t>二极管从反向截止到正向导通的时间称为开通时间。</a:t>
            </a:r>
            <a:r>
              <a:rPr altLang="en-US" sz="2400" lang="zh-CN">
                <a:solidFill>
                  <a:schemeClr val="hlink"/>
                </a:solidFill>
                <a:latin typeface="Times New Roman" pitchFamily="18" charset="0"/>
              </a:rPr>
              <a:t>    </a:t>
            </a:r>
          </a:p>
          <a:p>
            <a:pPr eaLnBrk="1" hangingPunct="1" indent="0" lvl="0" marL="0">
              <a:spcBef>
                <a:spcPct val="0"/>
              </a:spcBef>
              <a:buFontTx/>
              <a:buNone/>
            </a:pPr>
            <a:r>
              <a:rPr altLang="en-US" sz="2400" lang="zh-CN">
                <a:latin typeface="Times New Roman" pitchFamily="18" charset="0"/>
              </a:rPr>
              <a:t>　　二极管的开通时间很短，对开关速度影响很小，相对反向恢复时间而言几乎可以忽略不计。</a:t>
            </a:r>
          </a:p>
        </p:txBody>
      </p:sp>
      <p:sp>
        <p:nvSpPr>
          <p:cNvPr id="104876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76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77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16</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765"/>
                                        </p:tgtEl>
                                        <p:attrNameLst>
                                          <p:attrName>style.visibility</p:attrName>
                                        </p:attrNameLst>
                                      </p:cBhvr>
                                      <p:to>
                                        <p:strVal val="visible"/>
                                      </p:to>
                                    </p:set>
                                  </p:childTnLst>
                                </p:cTn>
                              </p:par>
                            </p:childTnLst>
                          </p:cTn>
                        </p:par>
                      </p:childTnLst>
                    </p:cTn>
                  </p:par>
                  <p:par>
                    <p:cTn fill="hold" id="7" nodeType="clickPar">
                      <p:stCondLst>
                        <p:cond delay="indefinite"/>
                      </p:stCondLst>
                      <p:childTnLst>
                        <p:par>
                          <p:cTn fill="hold" id="8" nodeType="withGroup">
                            <p:stCondLst>
                              <p:cond delay="0"/>
                            </p:stCondLst>
                            <p:childTnLst>
                              <p:par>
                                <p:cTn fill="hold" grpId="0" id="9" nodeType="clickEffect" presetClass="entr" presetID="2" presetSubtype="4">
                                  <p:stCondLst>
                                    <p:cond delay="0"/>
                                  </p:stCondLst>
                                  <p:childTnLst>
                                    <p:set>
                                      <p:cBhvr>
                                        <p:cTn dur="1" fill="hold" id="10">
                                          <p:stCondLst>
                                            <p:cond delay="0"/>
                                          </p:stCondLst>
                                        </p:cTn>
                                        <p:tgtEl>
                                          <p:spTgt spid="1048766"/>
                                        </p:tgtEl>
                                        <p:attrNameLst>
                                          <p:attrName>style.visibility</p:attrName>
                                        </p:attrNameLst>
                                      </p:cBhvr>
                                      <p:to>
                                        <p:strVal val="visible"/>
                                      </p:to>
                                    </p:set>
                                    <p:anim calcmode="lin" valueType="num">
                                      <p:cBhvr additive="base">
                                        <p:cTn dur="500" fill="hold" id="11"/>
                                        <p:tgtEl>
                                          <p:spTgt spid="1048766"/>
                                        </p:tgtEl>
                                        <p:attrNameLst>
                                          <p:attrName>ppt_x</p:attrName>
                                        </p:attrNameLst>
                                      </p:cBhvr>
                                      <p:tavLst>
                                        <p:tav tm="0">
                                          <p:val>
                                            <p:strVal val="#ppt_x"/>
                                          </p:val>
                                        </p:tav>
                                        <p:tav tm="100000">
                                          <p:val>
                                            <p:strVal val="#ppt_x"/>
                                          </p:val>
                                        </p:tav>
                                      </p:tavLst>
                                    </p:anim>
                                    <p:anim calcmode="lin" valueType="num">
                                      <p:cBhvr additive="base">
                                        <p:cTn dur="500" fill="hold" id="12"/>
                                        <p:tgtEl>
                                          <p:spTgt spid="1048766"/>
                                        </p:tgtEl>
                                        <p:attrNameLst>
                                          <p:attrName>ppt_y</p:attrName>
                                        </p:attrNameLst>
                                      </p:cBhvr>
                                      <p:tavLst>
                                        <p:tav tm="0">
                                          <p:val>
                                            <p:strVal val="1+#ppt_h/2"/>
                                          </p:val>
                                        </p:tav>
                                        <p:tav tm="100000">
                                          <p:val>
                                            <p:strVal val="#ppt_y"/>
                                          </p:val>
                                        </p:tav>
                                      </p:tavLst>
                                    </p:anim>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14" presetSubtype="10">
                                  <p:stCondLst>
                                    <p:cond delay="0"/>
                                  </p:stCondLst>
                                  <p:childTnLst>
                                    <p:set>
                                      <p:cBhvr>
                                        <p:cTn dur="1" fill="hold" id="16">
                                          <p:stCondLst>
                                            <p:cond delay="0"/>
                                          </p:stCondLst>
                                        </p:cTn>
                                        <p:tgtEl>
                                          <p:spTgt spid="1048767"/>
                                        </p:tgtEl>
                                        <p:attrNameLst>
                                          <p:attrName>style.visibility</p:attrName>
                                        </p:attrNameLst>
                                      </p:cBhvr>
                                      <p:to>
                                        <p:strVal val="visible"/>
                                      </p:to>
                                    </p:set>
                                    <p:animEffect transition="in" filter="randombar(horizontal)">
                                      <p:cBhvr>
                                        <p:cTn dur="500" id="17"/>
                                        <p:tgtEl>
                                          <p:spTgt spid="1048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5" grpId="0" uiExpand="0" build="whole"/>
      <p:bldP spid="1048766" grpId="0" uiExpand="0" build="whole"/>
      <p:bldP spid="1048767" grpId="0" uiExpand="0" build="whole"/>
    </p:bldLst>
  </p:timing>
</p:sld>
</file>

<file path=ppt/slides/slide17.xml><?xml version="1.0" encoding="utf-8"?>
<p:sld xmlns:a="http://schemas.openxmlformats.org/drawingml/2006/main" xmlns:r="http://schemas.openxmlformats.org/officeDocument/2006/relationships" xmlns:p="http://schemas.openxmlformats.org/presentationml/2006/main" show="1" showMasterSp="1">
  <p:cSld>
    <p:spTree>
      <p:nvGrpSpPr>
        <p:cNvPr id="173" name=""/>
        <p:cNvGrpSpPr/>
        <p:nvPr/>
      </p:nvGrpSpPr>
      <p:grpSpPr>
        <a:xfrm rot="0">
          <a:off x="0" y="0"/>
          <a:ext cx="0" cy="0"/>
          <a:chOff x="0" y="0"/>
          <a:chExt cx="0" cy="0"/>
        </a:xfrm>
      </p:grpSpPr>
      <p:pic>
        <p:nvPicPr>
          <p:cNvPr id="2097158" name="Picture 2" descr="011"/>
          <p:cNvPicPr>
            <a:picLocks/>
          </p:cNvPicPr>
          <p:nvPr/>
        </p:nvPicPr>
        <p:blipFill>
          <a:blip xmlns:r="http://schemas.openxmlformats.org/officeDocument/2006/relationships" r:embed="rId1"/>
          <a:srcRect l="0" t="0" r="0" b="0"/>
          <a:stretch>
            <a:fillRect/>
          </a:stretch>
        </p:blipFill>
        <p:spPr>
          <a:xfrm rot="0">
            <a:off x="1781175" y="2933700"/>
            <a:ext cx="5716587" cy="3509962"/>
          </a:xfrm>
          <a:prstGeom prst="rect"/>
          <a:noFill/>
          <a:ln>
            <a:noFill/>
          </a:ln>
        </p:spPr>
      </p:pic>
      <p:sp>
        <p:nvSpPr>
          <p:cNvPr id="1048773" name="Text Box 4"/>
          <p:cNvSpPr txBox="1"/>
          <p:nvPr/>
        </p:nvSpPr>
        <p:spPr>
          <a:xfrm rot="0">
            <a:off x="566737" y="1042987"/>
            <a:ext cx="24272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solidFill>
                  <a:schemeClr val="lt2"/>
                </a:solidFill>
                <a:latin typeface="Times New Roman" pitchFamily="18" charset="0"/>
              </a:rPr>
              <a:t>2. </a:t>
            </a:r>
            <a:r>
              <a:rPr altLang="en-US" b="1" sz="2400" lang="zh-CN">
                <a:solidFill>
                  <a:schemeClr val="lt2"/>
                </a:solidFill>
                <a:latin typeface="Times New Roman" pitchFamily="18" charset="0"/>
              </a:rPr>
              <a:t>反向恢复时间</a:t>
            </a:r>
          </a:p>
        </p:txBody>
      </p:sp>
      <p:sp>
        <p:nvSpPr>
          <p:cNvPr id="1048774" name="Text Box 5"/>
          <p:cNvSpPr txBox="1"/>
          <p:nvPr/>
        </p:nvSpPr>
        <p:spPr>
          <a:xfrm rot="0">
            <a:off x="541337" y="1493837"/>
            <a:ext cx="83058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FFCC00"/>
                </a:solidFill>
                <a:latin typeface="Times New Roman" pitchFamily="18" charset="0"/>
              </a:rPr>
              <a:t>　　</a:t>
            </a:r>
            <a:r>
              <a:rPr altLang="en-US" b="1" sz="2400" lang="zh-CN">
                <a:solidFill>
                  <a:srgbClr val="FF3300"/>
                </a:solidFill>
                <a:latin typeface="Times New Roman" pitchFamily="18" charset="0"/>
              </a:rPr>
              <a:t>反向恢复时间：</a:t>
            </a:r>
            <a:r>
              <a:rPr altLang="en-US" sz="2400" lang="zh-CN">
                <a:latin typeface="Times New Roman" pitchFamily="18" charset="0"/>
              </a:rPr>
              <a:t>二极管从正向导通到反向截止所需要的</a:t>
            </a:r>
          </a:p>
          <a:p>
            <a:pPr eaLnBrk="1" hangingPunct="1" indent="0" lvl="0" marL="0">
              <a:spcBef>
                <a:spcPct val="0"/>
              </a:spcBef>
              <a:buFontTx/>
              <a:buNone/>
            </a:pPr>
            <a:r>
              <a:rPr altLang="en-US" sz="2400" lang="zh-CN">
                <a:latin typeface="Times New Roman" pitchFamily="18" charset="0"/>
              </a:rPr>
              <a:t>时间称为反向恢复时间。</a:t>
            </a:r>
          </a:p>
        </p:txBody>
      </p:sp>
      <p:sp>
        <p:nvSpPr>
          <p:cNvPr id="1048775" name="Text Box 6"/>
          <p:cNvSpPr txBox="1"/>
          <p:nvPr/>
        </p:nvSpPr>
        <p:spPr>
          <a:xfrm rot="0">
            <a:off x="1725612" y="2347912"/>
            <a:ext cx="56229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反向恢复时间</a:t>
            </a:r>
            <a:r>
              <a:rPr altLang="zh-CN" sz="2400" lang="en-US">
                <a:latin typeface="Times New Roman" pitchFamily="18" charset="0"/>
              </a:rPr>
              <a:t>t</a:t>
            </a:r>
            <a:r>
              <a:rPr altLang="zh-CN" baseline="-25000" sz="2400" lang="en-US">
                <a:latin typeface="Times New Roman" pitchFamily="18" charset="0"/>
              </a:rPr>
              <a:t>re</a:t>
            </a:r>
            <a:r>
              <a:rPr altLang="en-US" sz="2400" lang="zh-CN">
                <a:latin typeface="Times New Roman" pitchFamily="18" charset="0"/>
              </a:rPr>
              <a:t>=存储时间</a:t>
            </a:r>
            <a:r>
              <a:rPr altLang="zh-CN" sz="2400" lang="en-US">
                <a:latin typeface="Times New Roman" pitchFamily="18" charset="0"/>
              </a:rPr>
              <a:t>t</a:t>
            </a:r>
            <a:r>
              <a:rPr altLang="zh-CN" baseline="-25000" sz="2400" lang="en-US">
                <a:latin typeface="Times New Roman" pitchFamily="18" charset="0"/>
              </a:rPr>
              <a:t>s</a:t>
            </a:r>
            <a:r>
              <a:rPr altLang="en-US" sz="2400" lang="zh-CN">
                <a:latin typeface="Times New Roman" pitchFamily="18" charset="0"/>
              </a:rPr>
              <a:t>+渡越时间</a:t>
            </a:r>
            <a:r>
              <a:rPr altLang="zh-CN" sz="2400" lang="en-US">
                <a:latin typeface="Times New Roman" pitchFamily="18" charset="0"/>
              </a:rPr>
              <a:t>t</a:t>
            </a:r>
            <a:r>
              <a:rPr altLang="zh-CN" baseline="-25000" sz="2400" lang="en-US">
                <a:latin typeface="Times New Roman" pitchFamily="18" charset="0"/>
              </a:rPr>
              <a:t>t</a:t>
            </a:r>
          </a:p>
        </p:txBody>
      </p:sp>
      <p:sp>
        <p:nvSpPr>
          <p:cNvPr id="104877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77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77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58"/>
                                        </p:tgtEl>
                                        <p:attrNameLst>
                                          <p:attrName>style.visibility</p:attrName>
                                        </p:attrNameLst>
                                      </p:cBhvr>
                                      <p:to>
                                        <p:strVal val="visible"/>
                                      </p:to>
                                    </p:set>
                                    <p:anim calcmode="lin" valueType="num">
                                      <p:cBhvr additive="base">
                                        <p:cTn dur="500" fill="hold" id="7"/>
                                        <p:tgtEl>
                                          <p:spTgt spid="2097158"/>
                                        </p:tgtEl>
                                        <p:attrNameLst>
                                          <p:attrName>ppt_x</p:attrName>
                                        </p:attrNameLst>
                                      </p:cBhvr>
                                      <p:tavLst>
                                        <p:tav tm="0">
                                          <p:val>
                                            <p:strVal val="#ppt_x"/>
                                          </p:val>
                                        </p:tav>
                                        <p:tav tm="100000">
                                          <p:val>
                                            <p:strVal val="#ppt_x"/>
                                          </p:val>
                                        </p:tav>
                                      </p:tavLst>
                                    </p:anim>
                                    <p:anim calcmode="lin" valueType="num">
                                      <p:cBhvr additive="base">
                                        <p:cTn dur="500" fill="hold" id="8"/>
                                        <p:tgtEl>
                                          <p:spTgt spid="2097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1" showMasterSp="1">
  <p:cSld>
    <p:spTree>
      <p:nvGrpSpPr>
        <p:cNvPr id="176" name=""/>
        <p:cNvGrpSpPr/>
        <p:nvPr/>
      </p:nvGrpSpPr>
      <p:grpSpPr>
        <a:xfrm rot="0">
          <a:off x="0" y="0"/>
          <a:ext cx="0" cy="0"/>
          <a:chOff x="0" y="0"/>
          <a:chExt cx="0" cy="0"/>
        </a:xfrm>
      </p:grpSpPr>
      <p:sp>
        <p:nvSpPr>
          <p:cNvPr id="1048781" name="Text Box 2"/>
          <p:cNvSpPr txBox="1"/>
          <p:nvPr/>
        </p:nvSpPr>
        <p:spPr>
          <a:xfrm rot="0">
            <a:off x="566737" y="1019175"/>
            <a:ext cx="4924425"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i="1" lang="zh-CN">
                <a:latin typeface="Times New Roman" pitchFamily="18" charset="0"/>
              </a:rPr>
              <a:t> </a:t>
            </a:r>
            <a:r>
              <a:rPr altLang="zh-CN" b="1" sz="2800" lang="en-US">
                <a:latin typeface="Times New Roman" pitchFamily="18" charset="0"/>
              </a:rPr>
              <a:t>3.2.2  </a:t>
            </a:r>
            <a:r>
              <a:rPr altLang="en-US" b="1" sz="2800" lang="zh-CN">
                <a:latin typeface="Times New Roman" pitchFamily="18" charset="0"/>
              </a:rPr>
              <a:t>晶体三极管的开关特性</a:t>
            </a:r>
          </a:p>
        </p:txBody>
      </p:sp>
      <p:sp>
        <p:nvSpPr>
          <p:cNvPr id="1048782" name="Text Box 3"/>
          <p:cNvSpPr txBox="1"/>
          <p:nvPr/>
        </p:nvSpPr>
        <p:spPr>
          <a:xfrm rot="0">
            <a:off x="539750" y="1763712"/>
            <a:ext cx="8229600" cy="10414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30000"/>
              </a:lnSpc>
              <a:spcBef>
                <a:spcPct val="0"/>
              </a:spcBef>
              <a:buFontTx/>
              <a:buNone/>
            </a:pPr>
            <a:r>
              <a:rPr altLang="en-US" sz="2400" lang="zh-CN">
                <a:latin typeface="Times New Roman" pitchFamily="18" charset="0"/>
              </a:rPr>
              <a:t>　　</a:t>
            </a:r>
            <a:r>
              <a:rPr altLang="zh-CN" sz="2400" lang="en-US">
                <a:latin typeface="Times New Roman" pitchFamily="18" charset="0"/>
              </a:rPr>
              <a:t>NPN</a:t>
            </a:r>
            <a:r>
              <a:rPr altLang="en-US" sz="2400" lang="zh-CN">
                <a:latin typeface="Times New Roman" pitchFamily="18" charset="0"/>
              </a:rPr>
              <a:t>三极管由集电结和发射结两个</a:t>
            </a:r>
            <a:r>
              <a:rPr altLang="zh-CN" sz="2400" lang="en-US">
                <a:latin typeface="Times New Roman" pitchFamily="18" charset="0"/>
              </a:rPr>
              <a:t>PN</a:t>
            </a:r>
            <a:r>
              <a:rPr altLang="en-US" sz="2400" lang="zh-CN">
                <a:latin typeface="Times New Roman" pitchFamily="18" charset="0"/>
              </a:rPr>
              <a:t>结构成。根据</a:t>
            </a:r>
            <a:r>
              <a:rPr altLang="zh-CN" sz="2400" lang="en-US">
                <a:latin typeface="Times New Roman" pitchFamily="18" charset="0"/>
              </a:rPr>
              <a:t>PN</a:t>
            </a:r>
            <a:r>
              <a:rPr altLang="en-US" sz="2400" lang="zh-CN">
                <a:latin typeface="Times New Roman" pitchFamily="18" charset="0"/>
              </a:rPr>
              <a:t>结的偏置极性，三极管有</a:t>
            </a:r>
            <a:r>
              <a:rPr altLang="en-US" b="1" sz="2400" lang="zh-CN">
                <a:solidFill>
                  <a:srgbClr val="FF3300"/>
                </a:solidFill>
                <a:latin typeface="Times New Roman" pitchFamily="18" charset="0"/>
              </a:rPr>
              <a:t>截止、放大、饱和</a:t>
            </a:r>
            <a:r>
              <a:rPr altLang="zh-CN" sz="2400" lang="en-US">
                <a:latin typeface="Times New Roman" pitchFamily="18" charset="0"/>
              </a:rPr>
              <a:t>3</a:t>
            </a:r>
            <a:r>
              <a:rPr altLang="en-US" sz="2400" lang="zh-CN">
                <a:latin typeface="Times New Roman" pitchFamily="18" charset="0"/>
              </a:rPr>
              <a:t>种工作状态。　　</a:t>
            </a:r>
          </a:p>
        </p:txBody>
      </p:sp>
      <p:sp>
        <p:nvSpPr>
          <p:cNvPr id="1048783" name="Text Box 4"/>
          <p:cNvSpPr txBox="1"/>
          <p:nvPr/>
        </p:nvSpPr>
        <p:spPr>
          <a:xfrm rot="0">
            <a:off x="611187" y="1485900"/>
            <a:ext cx="2438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一、静态特性</a:t>
            </a:r>
          </a:p>
        </p:txBody>
      </p:sp>
      <p:pic>
        <p:nvPicPr>
          <p:cNvPr id="2097159" name="Picture 5" descr="012"/>
          <p:cNvPicPr>
            <a:picLocks/>
          </p:cNvPicPr>
          <p:nvPr/>
        </p:nvPicPr>
        <p:blipFill>
          <a:blip xmlns:r="http://schemas.openxmlformats.org/officeDocument/2006/relationships" r:embed="rId1"/>
          <a:srcRect l="0" t="0" r="0" b="0"/>
          <a:stretch>
            <a:fillRect/>
          </a:stretch>
        </p:blipFill>
        <p:spPr>
          <a:xfrm rot="0">
            <a:off x="1008062" y="2708275"/>
            <a:ext cx="7115175" cy="3706812"/>
          </a:xfrm>
          <a:prstGeom prst="rect"/>
          <a:noFill/>
          <a:ln>
            <a:noFill/>
          </a:ln>
        </p:spPr>
      </p:pic>
      <p:sp>
        <p:nvSpPr>
          <p:cNvPr id="104878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78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78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18</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8783"/>
                                        </p:tgtEl>
                                        <p:attrNameLst>
                                          <p:attrName>style.visibility</p:attrName>
                                        </p:attrNameLst>
                                      </p:cBhvr>
                                      <p:to>
                                        <p:strVal val="visible"/>
                                      </p:to>
                                    </p:set>
                                  </p:childTnLst>
                                </p:cTn>
                              </p:par>
                            </p:childTnLst>
                          </p:cTn>
                        </p:par>
                      </p:childTnLst>
                    </p:cTn>
                  </p:par>
                  <p:par>
                    <p:cTn fill="hold" id="7" nodeType="clickPar">
                      <p:stCondLst>
                        <p:cond delay="indefinite"/>
                      </p:stCondLst>
                      <p:childTnLst>
                        <p:par>
                          <p:cTn fill="hold" id="8" nodeType="withGroup">
                            <p:stCondLst>
                              <p:cond delay="0"/>
                            </p:stCondLst>
                            <p:childTnLst>
                              <p:par>
                                <p:cTn fill="hold" grpId="0" id="9" nodeType="clickEffect" presetClass="entr" presetID="12" presetSubtype="4">
                                  <p:stCondLst>
                                    <p:cond delay="0"/>
                                  </p:stCondLst>
                                  <p:childTnLst>
                                    <p:set>
                                      <p:cBhvr>
                                        <p:cTn dur="1" fill="hold" id="10">
                                          <p:stCondLst>
                                            <p:cond delay="0"/>
                                          </p:stCondLst>
                                        </p:cTn>
                                        <p:tgtEl>
                                          <p:spTgt spid="1048782"/>
                                        </p:tgtEl>
                                        <p:attrNameLst>
                                          <p:attrName>style.visibility</p:attrName>
                                        </p:attrNameLst>
                                      </p:cBhvr>
                                      <p:to>
                                        <p:strVal val="visible"/>
                                      </p:to>
                                    </p:set>
                                    <p:animEffect transition="in" filter="slide(fromBottom)">
                                      <p:cBhvr>
                                        <p:cTn dur="500" id="11"/>
                                        <p:tgtEl>
                                          <p:spTgt spid="1048782"/>
                                        </p:tgtEl>
                                      </p:cBhvr>
                                    </p:animEffect>
                                  </p:childTnLst>
                                </p:cTn>
                              </p:par>
                            </p:childTnLst>
                          </p:cTn>
                        </p:par>
                      </p:childTnLst>
                    </p:cTn>
                  </p:par>
                  <p:par>
                    <p:cTn fill="hold" id="12" nodeType="clickPar">
                      <p:stCondLst>
                        <p:cond delay="indefinite"/>
                      </p:stCondLst>
                      <p:childTnLst>
                        <p:par>
                          <p:cTn fill="hold" id="13" nodeType="withGroup">
                            <p:stCondLst>
                              <p:cond delay="0"/>
                            </p:stCondLst>
                            <p:childTnLst>
                              <p:par>
                                <p:cTn fill="hold" id="14" nodeType="clickEffect" presetClass="entr" presetID="2" presetSubtype="4">
                                  <p:stCondLst>
                                    <p:cond delay="0"/>
                                  </p:stCondLst>
                                  <p:childTnLst>
                                    <p:set>
                                      <p:cBhvr>
                                        <p:cTn dur="1" fill="hold" id="15">
                                          <p:stCondLst>
                                            <p:cond delay="0"/>
                                          </p:stCondLst>
                                        </p:cTn>
                                        <p:tgtEl>
                                          <p:spTgt spid="2097159"/>
                                        </p:tgtEl>
                                        <p:attrNameLst>
                                          <p:attrName>style.visibility</p:attrName>
                                        </p:attrNameLst>
                                      </p:cBhvr>
                                      <p:to>
                                        <p:strVal val="visible"/>
                                      </p:to>
                                    </p:set>
                                    <p:anim calcmode="lin" valueType="num">
                                      <p:cBhvr additive="base">
                                        <p:cTn dur="500" fill="hold" id="16"/>
                                        <p:tgtEl>
                                          <p:spTgt spid="2097159"/>
                                        </p:tgtEl>
                                        <p:attrNameLst>
                                          <p:attrName>ppt_x</p:attrName>
                                        </p:attrNameLst>
                                      </p:cBhvr>
                                      <p:tavLst>
                                        <p:tav tm="0">
                                          <p:val>
                                            <p:strVal val="#ppt_x"/>
                                          </p:val>
                                        </p:tav>
                                        <p:tav tm="100000">
                                          <p:val>
                                            <p:strVal val="#ppt_x"/>
                                          </p:val>
                                        </p:tav>
                                      </p:tavLst>
                                    </p:anim>
                                    <p:anim calcmode="lin" valueType="num">
                                      <p:cBhvr additive="base">
                                        <p:cTn dur="500" fill="hold" id="17"/>
                                        <p:tgtEl>
                                          <p:spTgt spid="20971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2" grpId="0" uiExpand="0" build="whole"/>
      <p:bldP spid="1048783" grpId="0" uiExpand="0" build="whole"/>
    </p:bldLst>
  </p:timing>
</p:sld>
</file>

<file path=ppt/slides/slide19.xml><?xml version="1.0" encoding="utf-8"?>
<p:sld xmlns:a="http://schemas.openxmlformats.org/drawingml/2006/main" xmlns:r="http://schemas.openxmlformats.org/officeDocument/2006/relationships" xmlns:p="http://schemas.openxmlformats.org/presentationml/2006/main" show="1" showMasterSp="1">
  <p:cSld>
    <p:spTree>
      <p:nvGrpSpPr>
        <p:cNvPr id="179" name=""/>
        <p:cNvGrpSpPr/>
        <p:nvPr/>
      </p:nvGrpSpPr>
      <p:grpSpPr>
        <a:xfrm rot="0">
          <a:off x="0" y="0"/>
          <a:ext cx="0" cy="0"/>
          <a:chOff x="0" y="0"/>
          <a:chExt cx="0" cy="0"/>
        </a:xfrm>
      </p:grpSpPr>
      <p:sp>
        <p:nvSpPr>
          <p:cNvPr id="1048789" name="Text Box 2"/>
          <p:cNvSpPr txBox="1"/>
          <p:nvPr/>
        </p:nvSpPr>
        <p:spPr>
          <a:xfrm rot="0">
            <a:off x="468312" y="5576887"/>
            <a:ext cx="82296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solidFill>
                  <a:schemeClr val="hlink"/>
                </a:solidFill>
                <a:latin typeface="Times New Roman" pitchFamily="18" charset="0"/>
              </a:rPr>
              <a:t>　</a:t>
            </a:r>
            <a:r>
              <a:rPr altLang="en-US" sz="2400" lang="zh-CN">
                <a:latin typeface="Times New Roman" pitchFamily="18" charset="0"/>
              </a:rPr>
              <a:t>　晶体三极管在截止与饱和这两种稳态下的特性称为三极管的</a:t>
            </a:r>
            <a:r>
              <a:rPr altLang="en-US" sz="2400" lang="zh-CN">
                <a:solidFill>
                  <a:srgbClr val="FF3300"/>
                </a:solidFill>
                <a:latin typeface="Times New Roman" pitchFamily="18" charset="0"/>
              </a:rPr>
              <a:t>静态开关特性</a:t>
            </a:r>
            <a:r>
              <a:rPr altLang="en-US" sz="2400" lang="zh-CN">
                <a:latin typeface="Times New Roman" pitchFamily="18" charset="0"/>
              </a:rPr>
              <a:t>。</a:t>
            </a:r>
          </a:p>
        </p:txBody>
      </p:sp>
      <p:sp>
        <p:nvSpPr>
          <p:cNvPr id="1048790" name="Text Box 3"/>
          <p:cNvSpPr txBox="1"/>
          <p:nvPr/>
        </p:nvSpPr>
        <p:spPr>
          <a:xfrm rot="0">
            <a:off x="374650" y="987425"/>
            <a:ext cx="820261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在数字逻辑电路中，三极管相当于一个由基极信号控制的无触点开关，其作用对应于触点开关</a:t>
            </a:r>
            <a:r>
              <a:rPr altLang="en-US" sz="2400" lang="zh-CN">
                <a:latin typeface="宋体" pitchFamily="2" charset="-122"/>
              </a:rPr>
              <a:t>“</a:t>
            </a:r>
            <a:r>
              <a:rPr altLang="en-US" sz="2400" lang="zh-CN">
                <a:latin typeface="Times New Roman" pitchFamily="18" charset="0"/>
              </a:rPr>
              <a:t>闭合</a:t>
            </a:r>
            <a:r>
              <a:rPr altLang="en-US" sz="2400" lang="zh-CN">
                <a:latin typeface="宋体" pitchFamily="2" charset="-122"/>
              </a:rPr>
              <a:t>”</a:t>
            </a:r>
            <a:r>
              <a:rPr altLang="en-US" sz="2400" lang="zh-CN">
                <a:latin typeface="Times New Roman" pitchFamily="18" charset="0"/>
              </a:rPr>
              <a:t>与</a:t>
            </a:r>
            <a:r>
              <a:rPr altLang="en-US" sz="2400" lang="zh-CN">
                <a:latin typeface="宋体" pitchFamily="2" charset="-122"/>
              </a:rPr>
              <a:t>“</a:t>
            </a:r>
            <a:r>
              <a:rPr altLang="en-US" sz="2400" lang="zh-CN">
                <a:latin typeface="Times New Roman" pitchFamily="18" charset="0"/>
              </a:rPr>
              <a:t>断开</a:t>
            </a:r>
            <a:r>
              <a:rPr altLang="en-US" sz="2400" lang="zh-CN">
                <a:latin typeface="宋体" pitchFamily="2" charset="-122"/>
              </a:rPr>
              <a:t>”</a:t>
            </a:r>
            <a:r>
              <a:rPr altLang="en-US" sz="2400" lang="zh-CN">
                <a:latin typeface="Times New Roman" pitchFamily="18" charset="0"/>
              </a:rPr>
              <a:t>。</a:t>
            </a:r>
            <a:br>
              <a:rPr altLang="en-US" sz="2400" lang="zh-CN">
                <a:latin typeface="Times New Roman" pitchFamily="18" charset="0"/>
              </a:rPr>
            </a:br>
            <a:r>
              <a:rPr altLang="en-US" sz="2400" lang="zh-CN">
                <a:latin typeface="Times New Roman" pitchFamily="18" charset="0"/>
              </a:rPr>
              <a:t>　　电路在三极管截止与饱和状态下的等效电路如下：</a:t>
            </a:r>
          </a:p>
        </p:txBody>
      </p:sp>
      <p:pic>
        <p:nvPicPr>
          <p:cNvPr id="2097160" name="Picture 4" descr="三极管"/>
          <p:cNvPicPr>
            <a:picLocks/>
          </p:cNvPicPr>
          <p:nvPr/>
        </p:nvPicPr>
        <p:blipFill>
          <a:blip xmlns:r="http://schemas.openxmlformats.org/officeDocument/2006/relationships" r:embed="rId1"/>
          <a:srcRect l="0" t="0" r="0" b="0"/>
          <a:stretch>
            <a:fillRect/>
          </a:stretch>
        </p:blipFill>
        <p:spPr>
          <a:xfrm rot="0">
            <a:off x="2006600" y="2427287"/>
            <a:ext cx="5127625" cy="3127375"/>
          </a:xfrm>
          <a:prstGeom prst="rect"/>
          <a:noFill/>
          <a:ln>
            <a:noFill/>
          </a:ln>
        </p:spPr>
      </p:pic>
      <p:sp>
        <p:nvSpPr>
          <p:cNvPr id="104879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79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79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19</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3" presetSubtype="5">
                                  <p:stCondLst>
                                    <p:cond delay="0"/>
                                  </p:stCondLst>
                                  <p:childTnLst>
                                    <p:set>
                                      <p:cBhvr>
                                        <p:cTn dur="1" fill="hold" id="6">
                                          <p:stCondLst>
                                            <p:cond delay="0"/>
                                          </p:stCondLst>
                                        </p:cTn>
                                        <p:tgtEl>
                                          <p:spTgt spid="1048789"/>
                                        </p:tgtEl>
                                        <p:attrNameLst>
                                          <p:attrName>style.visibility</p:attrName>
                                        </p:attrNameLst>
                                      </p:cBhvr>
                                      <p:to>
                                        <p:strVal val="visible"/>
                                      </p:to>
                                    </p:set>
                                    <p:animEffect transition="in" filter="blinds(vertical)">
                                      <p:cBhvr>
                                        <p:cTn dur="500" id="7"/>
                                        <p:tgtEl>
                                          <p:spTgt spid="1048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9" grpId="0" uiExpand="0" build="whole"/>
    </p:bldLst>
  </p:timing>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133" name=""/>
        <p:cNvGrpSpPr/>
        <p:nvPr/>
      </p:nvGrpSpPr>
      <p:grpSpPr>
        <a:xfrm rot="0">
          <a:off x="0" y="0"/>
          <a:ext cx="0" cy="0"/>
          <a:chOff x="0" y="0"/>
          <a:chExt cx="0" cy="0"/>
        </a:xfrm>
      </p:grpSpPr>
      <p:sp>
        <p:nvSpPr>
          <p:cNvPr id="1048594"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8595"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a:t>
            </a:fld>
            <a:endParaRPr altLang="en-US" sz="1400" lang="zh-CN">
              <a:solidFill>
                <a:srgbClr val="656565"/>
              </a:solidFill>
            </a:endParaRPr>
          </a:p>
        </p:txBody>
      </p:sp>
      <p:sp>
        <p:nvSpPr>
          <p:cNvPr id="1048596"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597"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598"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半导体器件的开关特性</a:t>
            </a:r>
          </a:p>
        </p:txBody>
      </p:sp>
      <p:sp>
        <p:nvSpPr>
          <p:cNvPr id="1048599"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2</a:t>
            </a:r>
          </a:p>
        </p:txBody>
      </p:sp>
      <p:sp>
        <p:nvSpPr>
          <p:cNvPr id="1048600"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01"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02"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数字集成电路的分类</a:t>
            </a:r>
          </a:p>
        </p:txBody>
      </p:sp>
      <p:sp>
        <p:nvSpPr>
          <p:cNvPr id="1048603" name="Text Box 53"/>
          <p:cNvSpPr txBox="1"/>
          <p:nvPr/>
        </p:nvSpPr>
        <p:spPr bwMode="gray">
          <a:xfrm rot="0">
            <a:off x="687387" y="1601787"/>
            <a:ext cx="271780" cy="535940"/>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1</a:t>
            </a:r>
          </a:p>
        </p:txBody>
      </p:sp>
      <p:sp>
        <p:nvSpPr>
          <p:cNvPr id="1048604"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05"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06"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逻辑门电路</a:t>
            </a:r>
          </a:p>
        </p:txBody>
      </p:sp>
      <p:sp>
        <p:nvSpPr>
          <p:cNvPr id="1048607"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3</a:t>
            </a:r>
          </a:p>
        </p:txBody>
      </p:sp>
      <p:sp>
        <p:nvSpPr>
          <p:cNvPr id="1048608" name="AutoShape 6"/>
          <p:cNvSpPr/>
          <p:nvPr/>
        </p:nvSpPr>
        <p:spPr>
          <a:xfrm rot="0">
            <a:off x="7596187" y="1660525"/>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zh-CN" sz="3000" lang="zh-CN">
              <a:solidFill>
                <a:srgbClr val="77B7E7"/>
              </a:solidFill>
            </a:endParaRPr>
          </a:p>
        </p:txBody>
      </p:sp>
      <p:sp>
        <p:nvSpPr>
          <p:cNvPr id="1048609" name="AutoShape 40"/>
          <p:cNvSpPr/>
          <p:nvPr/>
        </p:nvSpPr>
        <p:spPr bwMode="gray">
          <a:xfrm rot="0">
            <a:off x="976312" y="4398962"/>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10" name="AutoShape 41"/>
          <p:cNvSpPr/>
          <p:nvPr/>
        </p:nvSpPr>
        <p:spPr bwMode="gray">
          <a:xfrm rot="0">
            <a:off x="517525" y="4254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11" name="Text Box 42"/>
          <p:cNvSpPr txBox="1"/>
          <p:nvPr/>
        </p:nvSpPr>
        <p:spPr bwMode="gray">
          <a:xfrm rot="0">
            <a:off x="1250950" y="4410075"/>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触发器</a:t>
            </a:r>
          </a:p>
        </p:txBody>
      </p:sp>
      <p:sp>
        <p:nvSpPr>
          <p:cNvPr id="1048612" name="Text Box 43"/>
          <p:cNvSpPr txBox="1"/>
          <p:nvPr/>
        </p:nvSpPr>
        <p:spPr bwMode="gray">
          <a:xfrm rot="0">
            <a:off x="703262" y="4445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4</a:t>
            </a:r>
          </a:p>
        </p:txBody>
      </p:sp>
      <p:sp>
        <p:nvSpPr>
          <p:cNvPr id="1048613" name="矩形 20"/>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8608"/>
                                        </p:tgtEl>
                                        <p:attrNameLst>
                                          <p:attrName>style.visibility</p:attrName>
                                        </p:attrNameLst>
                                      </p:cBhvr>
                                      <p:to>
                                        <p:strVal val="visible"/>
                                      </p:to>
                                    </p:set>
                                    <p:anim calcmode="lin" valueType="num">
                                      <p:cBhvr additive="base">
                                        <p:cTn dur="500" fill="hold" id="7"/>
                                        <p:tgtEl>
                                          <p:spTgt spid="1048608"/>
                                        </p:tgtEl>
                                        <p:attrNameLst>
                                          <p:attrName>ppt_x</p:attrName>
                                        </p:attrNameLst>
                                      </p:cBhvr>
                                      <p:tavLst>
                                        <p:tav tm="0">
                                          <p:val>
                                            <p:strVal val="1+#ppt_w/2"/>
                                          </p:val>
                                        </p:tav>
                                        <p:tav tm="100000">
                                          <p:val>
                                            <p:strVal val="#ppt_x"/>
                                          </p:val>
                                        </p:tav>
                                      </p:tavLst>
                                    </p:anim>
                                    <p:anim calcmode="lin" valueType="num">
                                      <p:cBhvr additive="base">
                                        <p:cTn dur="500" fill="hold" id="8"/>
                                        <p:tgtEl>
                                          <p:spTgt spid="10486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8" grpId="0" uiExpand="0" build="whole" animBg="1"/>
    </p:bldLst>
  </p:timing>
</p:sld>
</file>

<file path=ppt/slides/slide20.xml><?xml version="1.0" encoding="utf-8"?>
<p:sld xmlns:a="http://schemas.openxmlformats.org/drawingml/2006/main" xmlns:r="http://schemas.openxmlformats.org/officeDocument/2006/relationships" xmlns:p="http://schemas.openxmlformats.org/presentationml/2006/main" show="1" showMasterSp="1">
  <p:cSld>
    <p:spTree>
      <p:nvGrpSpPr>
        <p:cNvPr id="182" name=""/>
        <p:cNvGrpSpPr/>
        <p:nvPr/>
      </p:nvGrpSpPr>
      <p:grpSpPr>
        <a:xfrm rot="0">
          <a:off x="0" y="0"/>
          <a:ext cx="0" cy="0"/>
          <a:chOff x="0" y="0"/>
          <a:chExt cx="0" cy="0"/>
        </a:xfrm>
      </p:grpSpPr>
      <p:sp>
        <p:nvSpPr>
          <p:cNvPr id="1048796" name="Text Box 3"/>
          <p:cNvSpPr txBox="1"/>
          <p:nvPr/>
        </p:nvSpPr>
        <p:spPr>
          <a:xfrm rot="0">
            <a:off x="431800" y="1160462"/>
            <a:ext cx="2881312"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800" lang="zh-CN">
                <a:latin typeface="Times New Roman" pitchFamily="18" charset="0"/>
              </a:rPr>
              <a:t>二、动态特性</a:t>
            </a:r>
          </a:p>
        </p:txBody>
      </p:sp>
      <p:pic>
        <p:nvPicPr>
          <p:cNvPr id="2097161" name="Picture 4" descr="013"/>
          <p:cNvPicPr>
            <a:picLocks/>
          </p:cNvPicPr>
          <p:nvPr/>
        </p:nvPicPr>
        <p:blipFill>
          <a:blip xmlns:r="http://schemas.openxmlformats.org/officeDocument/2006/relationships" r:embed="rId1"/>
          <a:srcRect l="0" t="0" r="0" b="0"/>
          <a:stretch>
            <a:fillRect/>
          </a:stretch>
        </p:blipFill>
        <p:spPr>
          <a:xfrm rot="0">
            <a:off x="3671887" y="2097087"/>
            <a:ext cx="5354637" cy="4346575"/>
          </a:xfrm>
          <a:prstGeom prst="rect"/>
          <a:noFill/>
          <a:ln>
            <a:noFill/>
          </a:ln>
        </p:spPr>
      </p:pic>
      <p:sp>
        <p:nvSpPr>
          <p:cNvPr id="1048797" name="Text Box 2"/>
          <p:cNvSpPr txBox="1"/>
          <p:nvPr/>
        </p:nvSpPr>
        <p:spPr>
          <a:xfrm rot="0">
            <a:off x="339725" y="1790700"/>
            <a:ext cx="3511550" cy="4473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晶体三极管在饱和与截止两种</a:t>
            </a:r>
            <a:r>
              <a:rPr altLang="en-US" sz="2400" lang="zh-CN">
                <a:solidFill>
                  <a:srgbClr val="FF3300"/>
                </a:solidFill>
                <a:latin typeface="Times New Roman" pitchFamily="18" charset="0"/>
              </a:rPr>
              <a:t>状态转换</a:t>
            </a:r>
            <a:r>
              <a:rPr altLang="en-US" sz="2400" lang="zh-CN">
                <a:latin typeface="Times New Roman" pitchFamily="18" charset="0"/>
              </a:rPr>
              <a:t>过程中具有的特性称为三极管的动态特性。</a:t>
            </a:r>
          </a:p>
          <a:p>
            <a:pPr algn="just" eaLnBrk="1" hangingPunct="1" indent="0" lvl="0" marL="0">
              <a:lnSpc>
                <a:spcPct val="120000"/>
              </a:lnSpc>
              <a:spcBef>
                <a:spcPct val="0"/>
              </a:spcBef>
              <a:buFontTx/>
              <a:buNone/>
            </a:pPr>
            <a:r>
              <a:rPr altLang="en-US" b="1" sz="2400" lang="zh-CN">
                <a:solidFill>
                  <a:schemeClr val="lt2"/>
                </a:solidFill>
                <a:latin typeface="Times New Roman" pitchFamily="18" charset="0"/>
              </a:rPr>
              <a:t>　　</a:t>
            </a:r>
            <a:r>
              <a:rPr altLang="en-US" sz="2400" lang="zh-CN">
                <a:latin typeface="Times New Roman" pitchFamily="18" charset="0"/>
              </a:rPr>
              <a:t>三极管的开关过程和二极管一样，管子内部也存在着电荷的建立与消失过程。因此，状态的转换也需要一定的时间。</a:t>
            </a:r>
          </a:p>
        </p:txBody>
      </p:sp>
      <p:sp>
        <p:nvSpPr>
          <p:cNvPr id="104879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79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0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20</a:t>
            </a:fld>
            <a:endParaRPr altLang="en-US" sz="1400" lang="zh-CN">
              <a:solidFill>
                <a:srgbClr val="656565"/>
              </a:solidFill>
            </a:endParaRPr>
          </a:p>
        </p:txBody>
      </p:sp>
      <p:pic>
        <p:nvPicPr>
          <p:cNvPr id="2097162" name="图片 1"/>
          <p:cNvPicPr>
            <a:picLocks/>
          </p:cNvPicPr>
          <p:nvPr/>
        </p:nvPicPr>
        <p:blipFill>
          <a:blip xmlns:r="http://schemas.openxmlformats.org/officeDocument/2006/relationships" r:embed="rId2"/>
          <a:srcRect l="0" t="0" r="0" b="0"/>
          <a:stretch>
            <a:fillRect/>
          </a:stretch>
        </p:blipFill>
        <p:spPr>
          <a:xfrm rot="0">
            <a:off x="6616700" y="117475"/>
            <a:ext cx="2347912" cy="2152650"/>
          </a:xfrm>
          <a:prstGeom prst="rect"/>
          <a:noFill/>
          <a:ln>
            <a:noFill/>
          </a:ln>
        </p:spPr>
      </p:pic>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8797"/>
                                        </p:tgtEl>
                                        <p:attrNameLst>
                                          <p:attrName>style.visibility</p:attrName>
                                        </p:attrNameLst>
                                      </p:cBhvr>
                                      <p:to>
                                        <p:strVal val="visible"/>
                                      </p:to>
                                    </p:set>
                                    <p:animEffect transition="in" filter="wipe(up)">
                                      <p:cBhvr>
                                        <p:cTn dur="500" id="7"/>
                                        <p:tgtEl>
                                          <p:spTgt spid="1048797"/>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162"/>
                                        </p:tgtEl>
                                        <p:attrNameLst>
                                          <p:attrName>style.visibility</p:attrName>
                                        </p:attrNameLst>
                                      </p:cBhvr>
                                      <p:to>
                                        <p:strVal val="visible"/>
                                      </p:to>
                                    </p:set>
                                    <p:anim calcmode="lin" valueType="num">
                                      <p:cBhvr additive="base">
                                        <p:cTn dur="500" fill="hold" id="12"/>
                                        <p:tgtEl>
                                          <p:spTgt spid="2097162"/>
                                        </p:tgtEl>
                                        <p:attrNameLst>
                                          <p:attrName>ppt_x</p:attrName>
                                        </p:attrNameLst>
                                      </p:cBhvr>
                                      <p:tavLst>
                                        <p:tav tm="0">
                                          <p:val>
                                            <p:strVal val="#ppt_x"/>
                                          </p:val>
                                        </p:tav>
                                        <p:tav tm="100000">
                                          <p:val>
                                            <p:strVal val="#ppt_x"/>
                                          </p:val>
                                        </p:tav>
                                      </p:tavLst>
                                    </p:anim>
                                    <p:anim calcmode="lin" valueType="num">
                                      <p:cBhvr additive="base">
                                        <p:cTn dur="500" fill="hold" id="13"/>
                                        <p:tgtEl>
                                          <p:spTgt spid="2097162"/>
                                        </p:tgtEl>
                                        <p:attrNameLst>
                                          <p:attrName>ppt_y</p:attrName>
                                        </p:attrNameLst>
                                      </p:cBhvr>
                                      <p:tavLst>
                                        <p:tav tm="0">
                                          <p:val>
                                            <p:strVal val="1+#ppt_h/2"/>
                                          </p:val>
                                        </p:tav>
                                        <p:tav tm="100000">
                                          <p:val>
                                            <p:strVal val="#ppt_y"/>
                                          </p:val>
                                        </p:tav>
                                      </p:tavLst>
                                    </p:anim>
                                  </p:childTnLst>
                                </p:cTn>
                              </p:par>
                            </p:childTnLst>
                          </p:cTn>
                        </p:par>
                      </p:childTnLst>
                    </p:cTn>
                  </p:par>
                  <p:par>
                    <p:cTn fill="hold" id="14" nodeType="clickPar">
                      <p:stCondLst>
                        <p:cond delay="indefinite"/>
                      </p:stCondLst>
                      <p:childTnLst>
                        <p:par>
                          <p:cTn fill="hold" id="15" nodeType="withGroup">
                            <p:stCondLst>
                              <p:cond delay="0"/>
                            </p:stCondLst>
                            <p:childTnLst>
                              <p:par>
                                <p:cTn fill="hold" id="16" nodeType="clickEffect" presetClass="entr" presetID="2" presetSubtype="4">
                                  <p:stCondLst>
                                    <p:cond delay="0"/>
                                  </p:stCondLst>
                                  <p:childTnLst>
                                    <p:set>
                                      <p:cBhvr>
                                        <p:cTn dur="1" fill="hold" id="17">
                                          <p:stCondLst>
                                            <p:cond delay="0"/>
                                          </p:stCondLst>
                                        </p:cTn>
                                        <p:tgtEl>
                                          <p:spTgt spid="2097161"/>
                                        </p:tgtEl>
                                        <p:attrNameLst>
                                          <p:attrName>style.visibility</p:attrName>
                                        </p:attrNameLst>
                                      </p:cBhvr>
                                      <p:to>
                                        <p:strVal val="visible"/>
                                      </p:to>
                                    </p:set>
                                    <p:anim calcmode="lin" valueType="num">
                                      <p:cBhvr additive="base">
                                        <p:cTn dur="500" fill="hold" id="18"/>
                                        <p:tgtEl>
                                          <p:spTgt spid="2097161"/>
                                        </p:tgtEl>
                                        <p:attrNameLst>
                                          <p:attrName>ppt_x</p:attrName>
                                        </p:attrNameLst>
                                      </p:cBhvr>
                                      <p:tavLst>
                                        <p:tav tm="0">
                                          <p:val>
                                            <p:strVal val="#ppt_x"/>
                                          </p:val>
                                        </p:tav>
                                        <p:tav tm="100000">
                                          <p:val>
                                            <p:strVal val="#ppt_x"/>
                                          </p:val>
                                        </p:tav>
                                      </p:tavLst>
                                    </p:anim>
                                    <p:anim calcmode="lin" valueType="num">
                                      <p:cBhvr additive="base">
                                        <p:cTn dur="500" fill="hold" id="19"/>
                                        <p:tgtEl>
                                          <p:spTgt spid="2097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7" grpId="0" uiExpand="0" build="whole"/>
    </p:bldLst>
  </p:timing>
</p:sld>
</file>

<file path=ppt/slides/slide21.xml><?xml version="1.0" encoding="utf-8"?>
<p:sld xmlns:a="http://schemas.openxmlformats.org/drawingml/2006/main" xmlns:r="http://schemas.openxmlformats.org/officeDocument/2006/relationships" xmlns:p="http://schemas.openxmlformats.org/presentationml/2006/main" show="1" showMasterSp="1">
  <p:cSld>
    <p:spTree>
      <p:nvGrpSpPr>
        <p:cNvPr id="185" name=""/>
        <p:cNvGrpSpPr/>
        <p:nvPr/>
      </p:nvGrpSpPr>
      <p:grpSpPr>
        <a:xfrm rot="0">
          <a:off x="0" y="0"/>
          <a:ext cx="0" cy="0"/>
          <a:chOff x="0" y="0"/>
          <a:chExt cx="0" cy="0"/>
        </a:xfrm>
      </p:grpSpPr>
      <p:sp>
        <p:nvSpPr>
          <p:cNvPr id="1048803" name="Text Box 2"/>
          <p:cNvSpPr txBox="1"/>
          <p:nvPr/>
        </p:nvSpPr>
        <p:spPr>
          <a:xfrm rot="0">
            <a:off x="395287" y="1216025"/>
            <a:ext cx="8610600" cy="95726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latin typeface="Times New Roman" pitchFamily="18" charset="0"/>
              </a:rPr>
              <a:t>  </a:t>
            </a:r>
            <a:r>
              <a:rPr altLang="zh-CN" b="1" sz="2400" lang="en-US">
                <a:solidFill>
                  <a:schemeClr val="lt2"/>
                </a:solidFill>
                <a:latin typeface="Times New Roman" pitchFamily="18" charset="0"/>
              </a:rPr>
              <a:t>1</a:t>
            </a:r>
            <a:r>
              <a:rPr altLang="en-US" b="1" sz="2400" lang="zh-CN">
                <a:solidFill>
                  <a:schemeClr val="lt2"/>
                </a:solidFill>
                <a:latin typeface="Times New Roman" pitchFamily="18" charset="0"/>
              </a:rPr>
              <a:t>．开通时间</a:t>
            </a:r>
            <a:r>
              <a:rPr altLang="en-US" b="1" sz="2400" lang="zh-CN">
                <a:latin typeface="Times New Roman" pitchFamily="18" charset="0"/>
              </a:rPr>
              <a:t>（ </a:t>
            </a:r>
            <a:r>
              <a:rPr altLang="zh-CN" b="1" sz="2800" lang="en-US">
                <a:latin typeface="Times New Roman" pitchFamily="18" charset="0"/>
              </a:rPr>
              <a:t>t</a:t>
            </a:r>
            <a:r>
              <a:rPr altLang="zh-CN" baseline="-25000" b="1" sz="2800" lang="en-US">
                <a:latin typeface="Times New Roman" pitchFamily="18" charset="0"/>
              </a:rPr>
              <a:t>on</a:t>
            </a:r>
            <a:r>
              <a:rPr altLang="zh-CN" b="1" sz="2800" lang="en-US">
                <a:latin typeface="Times New Roman" pitchFamily="18" charset="0"/>
              </a:rPr>
              <a:t> </a:t>
            </a:r>
            <a:r>
              <a:rPr altLang="en-US" b="1" sz="2400" lang="zh-CN">
                <a:latin typeface="Times New Roman" pitchFamily="18" charset="0"/>
              </a:rPr>
              <a:t>）</a:t>
            </a:r>
          </a:p>
          <a:p>
            <a:pPr eaLnBrk="1" hangingPunct="1" indent="0" lvl="0" marL="0">
              <a:lnSpc>
                <a:spcPct val="120000"/>
              </a:lnSpc>
              <a:spcBef>
                <a:spcPct val="0"/>
              </a:spcBef>
              <a:buFontTx/>
              <a:buNone/>
            </a:pPr>
            <a:r>
              <a:rPr altLang="en-US" b="1" sz="2400" lang="zh-CN">
                <a:latin typeface="Times New Roman" pitchFamily="18" charset="0"/>
              </a:rPr>
              <a:t>　　</a:t>
            </a:r>
            <a:r>
              <a:rPr altLang="en-US" sz="2400" lang="zh-CN">
                <a:latin typeface="Times New Roman" pitchFamily="18" charset="0"/>
              </a:rPr>
              <a:t>开通时间：三极管从截止状态到饱和状态所需要的时间。</a:t>
            </a:r>
            <a:r>
              <a:rPr altLang="en-US" b="1" sz="2400" lang="zh-CN">
                <a:latin typeface="Times New Roman" pitchFamily="18" charset="0"/>
              </a:rPr>
              <a:t>　　</a:t>
            </a:r>
          </a:p>
        </p:txBody>
      </p:sp>
      <p:sp>
        <p:nvSpPr>
          <p:cNvPr id="1048804" name="Text Box 3"/>
          <p:cNvSpPr txBox="1"/>
          <p:nvPr/>
        </p:nvSpPr>
        <p:spPr>
          <a:xfrm rot="0">
            <a:off x="395287" y="2368550"/>
            <a:ext cx="8153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chemeClr val="hlink"/>
                </a:solidFill>
                <a:latin typeface="Times New Roman" pitchFamily="18" charset="0"/>
              </a:rPr>
              <a:t>　</a:t>
            </a:r>
            <a:r>
              <a:rPr altLang="zh-CN" sz="2400" lang="en-US">
                <a:latin typeface="Times New Roman" pitchFamily="18" charset="0"/>
              </a:rPr>
              <a:t>　　　开通时间t</a:t>
            </a:r>
            <a:r>
              <a:rPr altLang="zh-CN" baseline="-25000" sz="2400" lang="en-US">
                <a:latin typeface="Times New Roman" pitchFamily="18" charset="0"/>
              </a:rPr>
              <a:t>on</a:t>
            </a:r>
            <a:r>
              <a:rPr altLang="en-US" sz="2400" lang="zh-CN">
                <a:latin typeface="Times New Roman" pitchFamily="18" charset="0"/>
              </a:rPr>
              <a:t> =延迟时间</a:t>
            </a:r>
            <a:r>
              <a:rPr altLang="zh-CN" sz="2400" lang="en-US">
                <a:latin typeface="Times New Roman" pitchFamily="18" charset="0"/>
              </a:rPr>
              <a:t>t</a:t>
            </a:r>
            <a:r>
              <a:rPr altLang="zh-CN" baseline="-25000" sz="2400" lang="en-US">
                <a:latin typeface="Times New Roman" pitchFamily="18" charset="0"/>
              </a:rPr>
              <a:t>d</a:t>
            </a:r>
            <a:r>
              <a:rPr altLang="en-US" sz="2400" lang="zh-CN">
                <a:latin typeface="Times New Roman" pitchFamily="18" charset="0"/>
              </a:rPr>
              <a:t> +上升时间</a:t>
            </a:r>
            <a:r>
              <a:rPr altLang="zh-CN" sz="2400" lang="en-US">
                <a:latin typeface="Times New Roman" pitchFamily="18" charset="0"/>
              </a:rPr>
              <a:t>t</a:t>
            </a:r>
            <a:r>
              <a:rPr altLang="zh-CN" baseline="-25000" sz="2400" lang="en-US">
                <a:latin typeface="Times New Roman" pitchFamily="18" charset="0"/>
              </a:rPr>
              <a:t>r</a:t>
            </a:r>
            <a:r>
              <a:rPr altLang="zh-CN" sz="2400" lang="en-US">
                <a:latin typeface="Times New Roman" pitchFamily="18" charset="0"/>
              </a:rPr>
              <a:t> </a:t>
            </a:r>
          </a:p>
        </p:txBody>
      </p:sp>
      <p:sp>
        <p:nvSpPr>
          <p:cNvPr id="1048805" name="Text Box 4"/>
          <p:cNvSpPr txBox="1"/>
          <p:nvPr/>
        </p:nvSpPr>
        <p:spPr>
          <a:xfrm rot="0">
            <a:off x="582612" y="3062287"/>
            <a:ext cx="8534400" cy="12922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chemeClr val="lt2"/>
                </a:solidFill>
                <a:latin typeface="Times New Roman" pitchFamily="18" charset="0"/>
              </a:rPr>
              <a:t>2.  </a:t>
            </a:r>
            <a:r>
              <a:rPr altLang="en-US" b="1" sz="2400" lang="zh-CN">
                <a:solidFill>
                  <a:schemeClr val="lt2"/>
                </a:solidFill>
                <a:latin typeface="Times New Roman" pitchFamily="18" charset="0"/>
              </a:rPr>
              <a:t>关闭时间</a:t>
            </a:r>
            <a:r>
              <a:rPr altLang="en-US" b="1" sz="2400" lang="zh-CN">
                <a:latin typeface="Times New Roman" pitchFamily="18" charset="0"/>
              </a:rPr>
              <a:t> （</a:t>
            </a:r>
            <a:r>
              <a:rPr altLang="zh-CN" b="1" sz="2600" lang="en-US">
                <a:latin typeface="Times New Roman" pitchFamily="18" charset="0"/>
              </a:rPr>
              <a:t> t</a:t>
            </a:r>
            <a:r>
              <a:rPr altLang="zh-CN" baseline="-25000" b="1" sz="2600" lang="en-US">
                <a:latin typeface="Times New Roman" pitchFamily="18" charset="0"/>
              </a:rPr>
              <a:t>off</a:t>
            </a:r>
            <a:r>
              <a:rPr altLang="zh-CN" b="1" sz="2600" lang="en-US">
                <a:latin typeface="Times New Roman" pitchFamily="18" charset="0"/>
              </a:rPr>
              <a:t> </a:t>
            </a:r>
            <a:r>
              <a:rPr altLang="en-US" b="1" sz="2400" lang="zh-CN">
                <a:latin typeface="Times New Roman" pitchFamily="18" charset="0"/>
              </a:rPr>
              <a:t>）</a:t>
            </a:r>
          </a:p>
          <a:p>
            <a:pPr algn="just" eaLnBrk="1" hangingPunct="1" indent="0" lvl="0" marL="0">
              <a:lnSpc>
                <a:spcPct val="120000"/>
              </a:lnSpc>
              <a:spcBef>
                <a:spcPct val="0"/>
              </a:spcBef>
              <a:buFontTx/>
              <a:buNone/>
            </a:pPr>
            <a:r>
              <a:rPr altLang="en-US" b="1" sz="2400" lang="zh-CN">
                <a:latin typeface="Times New Roman" pitchFamily="18" charset="0"/>
              </a:rPr>
              <a:t>　 </a:t>
            </a:r>
            <a:r>
              <a:rPr altLang="en-US" sz="2400" lang="zh-CN">
                <a:latin typeface="Times New Roman" pitchFamily="18" charset="0"/>
              </a:rPr>
              <a:t>关闭时间 ：三极管从饱和状态到截止状态所需要的时间</a:t>
            </a:r>
            <a:r>
              <a:rPr altLang="en-US" b="1" sz="2400" lang="zh-CN">
                <a:latin typeface="Times New Roman" pitchFamily="18" charset="0"/>
              </a:rPr>
              <a:t>。</a:t>
            </a:r>
          </a:p>
          <a:p>
            <a:pPr algn="just" eaLnBrk="1" hangingPunct="1" indent="0" lvl="0" marL="0">
              <a:spcBef>
                <a:spcPct val="0"/>
              </a:spcBef>
              <a:buFontTx/>
              <a:buNone/>
            </a:pPr>
            <a:r>
              <a:rPr altLang="en-US" b="1" sz="2400" lang="zh-CN">
                <a:latin typeface="Times New Roman" pitchFamily="18" charset="0"/>
              </a:rPr>
              <a:t>　　</a:t>
            </a:r>
          </a:p>
        </p:txBody>
      </p:sp>
      <p:sp>
        <p:nvSpPr>
          <p:cNvPr id="1048806" name="Text Box 5"/>
          <p:cNvSpPr txBox="1"/>
          <p:nvPr/>
        </p:nvSpPr>
        <p:spPr>
          <a:xfrm rot="0">
            <a:off x="1619250" y="4232275"/>
            <a:ext cx="57118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关闭时间</a:t>
            </a:r>
            <a:r>
              <a:rPr altLang="zh-CN" sz="2400" lang="en-US">
                <a:latin typeface="Times New Roman" pitchFamily="18" charset="0"/>
              </a:rPr>
              <a:t>t</a:t>
            </a:r>
            <a:r>
              <a:rPr altLang="zh-CN" baseline="-25000" sz="2400" lang="en-US">
                <a:latin typeface="Times New Roman" pitchFamily="18" charset="0"/>
              </a:rPr>
              <a:t>off</a:t>
            </a:r>
            <a:r>
              <a:rPr altLang="en-US" sz="2400" lang="zh-CN">
                <a:latin typeface="Times New Roman" pitchFamily="18" charset="0"/>
              </a:rPr>
              <a:t> =存储时间</a:t>
            </a:r>
            <a:r>
              <a:rPr altLang="zh-CN" sz="2400" lang="en-US">
                <a:latin typeface="Times New Roman" pitchFamily="18" charset="0"/>
              </a:rPr>
              <a:t>t</a:t>
            </a:r>
            <a:r>
              <a:rPr altLang="zh-CN" baseline="-25000" sz="2400" lang="en-US">
                <a:latin typeface="Times New Roman" pitchFamily="18" charset="0"/>
              </a:rPr>
              <a:t>s</a:t>
            </a:r>
            <a:r>
              <a:rPr altLang="en-US" sz="2400" lang="zh-CN">
                <a:latin typeface="Times New Roman" pitchFamily="18" charset="0"/>
              </a:rPr>
              <a:t> +下降时间</a:t>
            </a:r>
            <a:r>
              <a:rPr altLang="zh-CN" sz="2400" lang="en-US">
                <a:latin typeface="Times New Roman" pitchFamily="18" charset="0"/>
              </a:rPr>
              <a:t>t</a:t>
            </a:r>
            <a:r>
              <a:rPr altLang="zh-CN" baseline="-25000" sz="2400" lang="en-US">
                <a:latin typeface="Times New Roman" pitchFamily="18" charset="0"/>
              </a:rPr>
              <a:t>f</a:t>
            </a:r>
            <a:r>
              <a:rPr altLang="zh-CN" b="1" sz="2400" lang="en-US">
                <a:latin typeface="Times New Roman" pitchFamily="18" charset="0"/>
              </a:rPr>
              <a:t>            </a:t>
            </a:r>
          </a:p>
        </p:txBody>
      </p:sp>
      <p:sp>
        <p:nvSpPr>
          <p:cNvPr id="1048807" name="Text Box 6"/>
          <p:cNvSpPr txBox="1"/>
          <p:nvPr/>
        </p:nvSpPr>
        <p:spPr>
          <a:xfrm rot="0">
            <a:off x="868362" y="5267325"/>
            <a:ext cx="81597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开通时间</a:t>
            </a:r>
            <a:r>
              <a:rPr altLang="zh-CN" sz="2400" lang="en-US">
                <a:latin typeface="Times New Roman" pitchFamily="18" charset="0"/>
              </a:rPr>
              <a:t>t</a:t>
            </a:r>
            <a:r>
              <a:rPr altLang="zh-CN" baseline="-25000" sz="2400" lang="en-US">
                <a:latin typeface="Times New Roman" pitchFamily="18" charset="0"/>
              </a:rPr>
              <a:t>on</a:t>
            </a:r>
            <a:r>
              <a:rPr altLang="en-US" sz="2400" lang="zh-CN">
                <a:latin typeface="Times New Roman" pitchFamily="18" charset="0"/>
              </a:rPr>
              <a:t>和关闭时间</a:t>
            </a:r>
            <a:r>
              <a:rPr altLang="zh-CN" sz="2400" lang="en-US">
                <a:latin typeface="Times New Roman" pitchFamily="18" charset="0"/>
              </a:rPr>
              <a:t>t</a:t>
            </a:r>
            <a:r>
              <a:rPr altLang="zh-CN" baseline="-25000" sz="2400" lang="en-US">
                <a:latin typeface="Times New Roman" pitchFamily="18" charset="0"/>
              </a:rPr>
              <a:t>off</a:t>
            </a:r>
            <a:r>
              <a:rPr altLang="en-US" sz="2400" lang="zh-CN">
                <a:latin typeface="Times New Roman" pitchFamily="18" charset="0"/>
              </a:rPr>
              <a:t>是影响电路工作速度的主要因素。</a:t>
            </a:r>
          </a:p>
        </p:txBody>
      </p:sp>
      <p:sp>
        <p:nvSpPr>
          <p:cNvPr id="104880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80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1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21</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withEffect" presetClass="entr" presetID="4" presetSubtype="32">
                                  <p:stCondLst>
                                    <p:cond delay="0"/>
                                  </p:stCondLst>
                                  <p:childTnLst>
                                    <p:set>
                                      <p:cBhvr>
                                        <p:cTn dur="1" fill="hold" id="6">
                                          <p:stCondLst>
                                            <p:cond delay="0"/>
                                          </p:stCondLst>
                                        </p:cTn>
                                        <p:tgtEl>
                                          <p:spTgt spid="1048804">
                                            <p:txEl>
                                              <p:charRg st="0" end="29"/>
                                            </p:txEl>
                                          </p:spTgt>
                                        </p:tgtEl>
                                        <p:attrNameLst>
                                          <p:attrName>style.visibility</p:attrName>
                                        </p:attrNameLst>
                                      </p:cBhvr>
                                      <p:to>
                                        <p:strVal val="visible"/>
                                      </p:to>
                                    </p:set>
                                    <p:animEffect transition="in" filter="box(out)">
                                      <p:cBhvr>
                                        <p:cTn dur="500" id="7"/>
                                        <p:tgtEl>
                                          <p:spTgt spid="1048804">
                                            <p:txEl>
                                              <p:charRg st="0" end="29"/>
                                            </p:txEl>
                                          </p:spTgt>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4" presetSubtype="10">
                                  <p:stCondLst>
                                    <p:cond delay="0"/>
                                  </p:stCondLst>
                                  <p:childTnLst>
                                    <p:set>
                                      <p:cBhvr>
                                        <p:cTn dur="1" fill="hold" id="12">
                                          <p:stCondLst>
                                            <p:cond delay="0"/>
                                          </p:stCondLst>
                                        </p:cTn>
                                        <p:tgtEl>
                                          <p:spTgt spid="1048805"/>
                                        </p:tgtEl>
                                        <p:attrNameLst>
                                          <p:attrName>style.visibility</p:attrName>
                                        </p:attrNameLst>
                                      </p:cBhvr>
                                      <p:to>
                                        <p:strVal val="visible"/>
                                      </p:to>
                                    </p:set>
                                    <p:animEffect transition="in" filter="randombar(horizontal)">
                                      <p:cBhvr>
                                        <p:cTn dur="500" id="13"/>
                                        <p:tgtEl>
                                          <p:spTgt spid="1048805"/>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par>
                          <p:cTn fill="hold" id="14" nodeType="afterGroup">
                            <p:stCondLst>
                              <p:cond delay="500"/>
                            </p:stCondLst>
                            <p:childTnLst>
                              <p:par>
                                <p:cTn fill="hold" grpId="0" id="15" nodeType="afterEffect" presetClass="entr" presetID="3" presetSubtype="10">
                                  <p:stCondLst>
                                    <p:cond delay="0"/>
                                  </p:stCondLst>
                                  <p:childTnLst>
                                    <p:set>
                                      <p:cBhvr>
                                        <p:cTn dur="1" fill="hold" id="16">
                                          <p:stCondLst>
                                            <p:cond delay="0"/>
                                          </p:stCondLst>
                                        </p:cTn>
                                        <p:tgtEl>
                                          <p:spTgt spid="1048806"/>
                                        </p:tgtEl>
                                        <p:attrNameLst>
                                          <p:attrName>style.visibility</p:attrName>
                                        </p:attrNameLst>
                                      </p:cBhvr>
                                      <p:to>
                                        <p:strVal val="visible"/>
                                      </p:to>
                                    </p:set>
                                    <p:animEffect transition="in" filter="blinds(horizontal)">
                                      <p:cBhvr>
                                        <p:cTn dur="500" id="17"/>
                                        <p:tgtEl>
                                          <p:spTgt spid="1048806"/>
                                        </p:tgtEl>
                                      </p:cBhvr>
                                    </p:animEffect>
                                  </p:childTnLst>
                                </p:cTn>
                              </p:par>
                            </p:childTnLst>
                          </p:cTn>
                        </p:par>
                      </p:childTnLst>
                    </p:cTn>
                  </p:par>
                  <p:par>
                    <p:cTn fill="hold" id="18" nodeType="clickPar">
                      <p:stCondLst>
                        <p:cond delay="indefinite"/>
                      </p:stCondLst>
                      <p:childTnLst>
                        <p:par>
                          <p:cTn fill="hold" id="19" nodeType="withGroup">
                            <p:stCondLst>
                              <p:cond delay="0"/>
                            </p:stCondLst>
                            <p:childTnLst>
                              <p:par>
                                <p:cTn fill="hold" grpId="0" id="20" nodeType="clickEffect" presetClass="entr" presetID="2" presetSubtype="4">
                                  <p:stCondLst>
                                    <p:cond delay="0"/>
                                  </p:stCondLst>
                                  <p:childTnLst>
                                    <p:set>
                                      <p:cBhvr>
                                        <p:cTn dur="1" fill="hold" id="21">
                                          <p:stCondLst>
                                            <p:cond delay="0"/>
                                          </p:stCondLst>
                                        </p:cTn>
                                        <p:tgtEl>
                                          <p:spTgt spid="1048807"/>
                                        </p:tgtEl>
                                        <p:attrNameLst>
                                          <p:attrName>style.visibility</p:attrName>
                                        </p:attrNameLst>
                                      </p:cBhvr>
                                      <p:to>
                                        <p:strVal val="visible"/>
                                      </p:to>
                                    </p:set>
                                    <p:anim calcmode="lin" valueType="num">
                                      <p:cBhvr additive="base">
                                        <p:cTn dur="500" fill="hold" id="22"/>
                                        <p:tgtEl>
                                          <p:spTgt spid="1048807"/>
                                        </p:tgtEl>
                                        <p:attrNameLst>
                                          <p:attrName>ppt_x</p:attrName>
                                        </p:attrNameLst>
                                      </p:cBhvr>
                                      <p:tavLst>
                                        <p:tav tm="0">
                                          <p:val>
                                            <p:strVal val="#ppt_x"/>
                                          </p:val>
                                        </p:tav>
                                        <p:tav tm="100000">
                                          <p:val>
                                            <p:strVal val="#ppt_x"/>
                                          </p:val>
                                        </p:tav>
                                      </p:tavLst>
                                    </p:anim>
                                    <p:anim calcmode="lin" valueType="num">
                                      <p:cBhvr additive="base">
                                        <p:cTn dur="500" fill="hold" id="23"/>
                                        <p:tgtEl>
                                          <p:spTgt spid="10488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4" grpId="0" uiExpand="0" build="p" bldLvl="1" advAuto="0"/>
      <p:bldP spid="1048805" grpId="0" uiExpand="0" build="whole"/>
      <p:bldP spid="1048806" grpId="0" uiExpand="0" build="whole"/>
      <p:bldP spid="1048807" grpId="0" uiExpand="0" build="whole"/>
    </p:bldLst>
  </p:timing>
</p:sld>
</file>

<file path=ppt/slides/slide22.xml><?xml version="1.0" encoding="utf-8"?>
<p:sld xmlns:a="http://schemas.openxmlformats.org/drawingml/2006/main" xmlns:r="http://schemas.openxmlformats.org/officeDocument/2006/relationships" xmlns:p="http://schemas.openxmlformats.org/presentationml/2006/main" show="1" showMasterSp="1">
  <p:cSld>
    <p:spTree>
      <p:nvGrpSpPr>
        <p:cNvPr id="188" name=""/>
        <p:cNvGrpSpPr/>
        <p:nvPr/>
      </p:nvGrpSpPr>
      <p:grpSpPr>
        <a:xfrm rot="0">
          <a:off x="0" y="0"/>
          <a:ext cx="0" cy="0"/>
          <a:chOff x="0" y="0"/>
          <a:chExt cx="0" cy="0"/>
        </a:xfrm>
      </p:grpSpPr>
      <p:pic>
        <p:nvPicPr>
          <p:cNvPr id="2097163" name="Picture 4" descr="018"/>
          <p:cNvPicPr>
            <a:picLocks/>
          </p:cNvPicPr>
          <p:nvPr/>
        </p:nvPicPr>
        <p:blipFill>
          <a:blip xmlns:r="http://schemas.openxmlformats.org/officeDocument/2006/relationships" r:embed="rId1"/>
          <a:srcRect l="0" t="0" r="0" b="0"/>
          <a:stretch>
            <a:fillRect/>
          </a:stretch>
        </p:blipFill>
        <p:spPr>
          <a:xfrm rot="0">
            <a:off x="2413000" y="2663825"/>
            <a:ext cx="6345237" cy="3783012"/>
          </a:xfrm>
          <a:prstGeom prst="rect"/>
          <a:noFill/>
          <a:ln>
            <a:noFill/>
          </a:ln>
        </p:spPr>
      </p:pic>
      <p:sp>
        <p:nvSpPr>
          <p:cNvPr id="1048813" name="Text Box 2"/>
          <p:cNvSpPr txBox="1"/>
          <p:nvPr/>
        </p:nvSpPr>
        <p:spPr>
          <a:xfrm rot="0">
            <a:off x="609600" y="1019175"/>
            <a:ext cx="4953000"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800" lang="en-US">
                <a:latin typeface="Times New Roman" pitchFamily="18" charset="0"/>
              </a:rPr>
              <a:t>3.2.3   MOS</a:t>
            </a:r>
            <a:r>
              <a:rPr altLang="en-US" b="1" sz="2800" lang="zh-CN">
                <a:latin typeface="Times New Roman" pitchFamily="18" charset="0"/>
              </a:rPr>
              <a:t>管的开关特性</a:t>
            </a:r>
          </a:p>
        </p:txBody>
      </p:sp>
      <p:sp>
        <p:nvSpPr>
          <p:cNvPr id="1048814" name="Text Box 3"/>
          <p:cNvSpPr txBox="1"/>
          <p:nvPr/>
        </p:nvSpPr>
        <p:spPr>
          <a:xfrm rot="0">
            <a:off x="611187" y="1412875"/>
            <a:ext cx="8281987"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latin typeface="Times New Roman" pitchFamily="18" charset="0"/>
              </a:rPr>
              <a:t>一、静态特性 </a:t>
            </a:r>
          </a:p>
          <a:p>
            <a:pPr eaLnBrk="1" hangingPunct="1" indent="0" lvl="0" marL="0">
              <a:lnSpc>
                <a:spcPct val="120000"/>
              </a:lnSpc>
              <a:spcBef>
                <a:spcPct val="0"/>
              </a:spcBef>
              <a:buFontTx/>
              <a:buNone/>
            </a:pPr>
            <a:r>
              <a:rPr altLang="zh-CN" sz="2400" lang="en-US">
                <a:latin typeface="Times New Roman" pitchFamily="18" charset="0"/>
              </a:rPr>
              <a:t>　　MOS</a:t>
            </a:r>
            <a:r>
              <a:rPr altLang="en-US" sz="2400" lang="zh-CN">
                <a:latin typeface="Times New Roman" pitchFamily="18" charset="0"/>
              </a:rPr>
              <a:t>管作为开关元件，同样是工作在截止或导通两种状态。</a:t>
            </a:r>
            <a:r>
              <a:rPr altLang="zh-CN" sz="2400" lang="en-US">
                <a:latin typeface="Times New Roman" pitchFamily="18" charset="0"/>
              </a:rPr>
              <a:t>MOS</a:t>
            </a:r>
            <a:r>
              <a:rPr altLang="en-US" sz="2400" lang="zh-CN">
                <a:latin typeface="Times New Roman" pitchFamily="18" charset="0"/>
              </a:rPr>
              <a:t>管是电压控制元件，主要由栅源电压</a:t>
            </a:r>
            <a:r>
              <a:rPr altLang="zh-CN" sz="2400" lang="en-US">
                <a:latin typeface="Times New Roman" pitchFamily="18" charset="0"/>
              </a:rPr>
              <a:t>v</a:t>
            </a:r>
            <a:r>
              <a:rPr altLang="zh-CN" baseline="-25000" sz="2400" lang="en-US">
                <a:latin typeface="Times New Roman" pitchFamily="18" charset="0"/>
              </a:rPr>
              <a:t>GS</a:t>
            </a:r>
            <a:r>
              <a:rPr altLang="en-US" sz="2400" lang="zh-CN">
                <a:latin typeface="Times New Roman" pitchFamily="18" charset="0"/>
              </a:rPr>
              <a:t>决定其工作状态。　　</a:t>
            </a:r>
          </a:p>
        </p:txBody>
      </p:sp>
      <p:sp>
        <p:nvSpPr>
          <p:cNvPr id="104881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81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1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22</a:t>
            </a:fld>
            <a:endParaRPr altLang="en-US" sz="1400" lang="zh-CN">
              <a:solidFill>
                <a:srgbClr val="656565"/>
              </a:solidFill>
            </a:endParaRPr>
          </a:p>
        </p:txBody>
      </p:sp>
      <p:pic>
        <p:nvPicPr>
          <p:cNvPr id="2097164" name="图片 2"/>
          <p:cNvPicPr>
            <a:picLocks/>
          </p:cNvPicPr>
          <p:nvPr/>
        </p:nvPicPr>
        <p:blipFill>
          <a:blip xmlns:r="http://schemas.openxmlformats.org/officeDocument/2006/relationships" r:embed="rId2"/>
          <a:srcRect l="0" t="0" r="0" b="0"/>
          <a:stretch>
            <a:fillRect/>
          </a:stretch>
        </p:blipFill>
        <p:spPr>
          <a:xfrm rot="0">
            <a:off x="450850" y="3883025"/>
            <a:ext cx="2376487" cy="2014537"/>
          </a:xfrm>
          <a:prstGeom prst="rect"/>
          <a:noFill/>
          <a:ln>
            <a:noFill/>
          </a:ln>
        </p:spPr>
      </p:pic>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8814"/>
                                        </p:tgtEl>
                                        <p:attrNameLst>
                                          <p:attrName>style.visibility</p:attrName>
                                        </p:attrNameLst>
                                      </p:cBhvr>
                                      <p:to>
                                        <p:strVal val="visible"/>
                                      </p:to>
                                    </p:set>
                                    <p:animEffect transition="in" filter="wipe(up)">
                                      <p:cBhvr>
                                        <p:cTn dur="500" id="7"/>
                                        <p:tgtEl>
                                          <p:spTgt spid="1048814"/>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164"/>
                                        </p:tgtEl>
                                        <p:attrNameLst>
                                          <p:attrName>style.visibility</p:attrName>
                                        </p:attrNameLst>
                                      </p:cBhvr>
                                      <p:to>
                                        <p:strVal val="visible"/>
                                      </p:to>
                                    </p:set>
                                    <p:anim calcmode="lin" valueType="num">
                                      <p:cBhvr additive="base">
                                        <p:cTn dur="500" fill="hold" id="12"/>
                                        <p:tgtEl>
                                          <p:spTgt spid="2097164"/>
                                        </p:tgtEl>
                                        <p:attrNameLst>
                                          <p:attrName>ppt_x</p:attrName>
                                        </p:attrNameLst>
                                      </p:cBhvr>
                                      <p:tavLst>
                                        <p:tav tm="0">
                                          <p:val>
                                            <p:strVal val="#ppt_x"/>
                                          </p:val>
                                        </p:tav>
                                        <p:tav tm="100000">
                                          <p:val>
                                            <p:strVal val="#ppt_x"/>
                                          </p:val>
                                        </p:tav>
                                      </p:tavLst>
                                    </p:anim>
                                    <p:anim calcmode="lin" valueType="num">
                                      <p:cBhvr additive="base">
                                        <p:cTn dur="500" fill="hold" id="13"/>
                                        <p:tgtEl>
                                          <p:spTgt spid="2097164"/>
                                        </p:tgtEl>
                                        <p:attrNameLst>
                                          <p:attrName>ppt_y</p:attrName>
                                        </p:attrNameLst>
                                      </p:cBhvr>
                                      <p:tavLst>
                                        <p:tav tm="0">
                                          <p:val>
                                            <p:strVal val="1+#ppt_h/2"/>
                                          </p:val>
                                        </p:tav>
                                        <p:tav tm="100000">
                                          <p:val>
                                            <p:strVal val="#ppt_y"/>
                                          </p:val>
                                        </p:tav>
                                      </p:tavLst>
                                    </p:anim>
                                  </p:childTnLst>
                                </p:cTn>
                              </p:par>
                            </p:childTnLst>
                          </p:cTn>
                        </p:par>
                      </p:childTnLst>
                    </p:cTn>
                  </p:par>
                  <p:par>
                    <p:cTn fill="hold" id="14" nodeType="clickPar">
                      <p:stCondLst>
                        <p:cond delay="indefinite"/>
                      </p:stCondLst>
                      <p:childTnLst>
                        <p:par>
                          <p:cTn fill="hold" id="15" nodeType="withGroup">
                            <p:stCondLst>
                              <p:cond delay="0"/>
                            </p:stCondLst>
                            <p:childTnLst>
                              <p:par>
                                <p:cTn fill="hold" id="16" nodeType="clickEffect" presetClass="entr" presetID="2" presetSubtype="4">
                                  <p:stCondLst>
                                    <p:cond delay="0"/>
                                  </p:stCondLst>
                                  <p:childTnLst>
                                    <p:set>
                                      <p:cBhvr>
                                        <p:cTn dur="1" fill="hold" id="17">
                                          <p:stCondLst>
                                            <p:cond delay="0"/>
                                          </p:stCondLst>
                                        </p:cTn>
                                        <p:tgtEl>
                                          <p:spTgt spid="2097163"/>
                                        </p:tgtEl>
                                        <p:attrNameLst>
                                          <p:attrName>style.visibility</p:attrName>
                                        </p:attrNameLst>
                                      </p:cBhvr>
                                      <p:to>
                                        <p:strVal val="visible"/>
                                      </p:to>
                                    </p:set>
                                    <p:anim calcmode="lin" valueType="num">
                                      <p:cBhvr additive="base">
                                        <p:cTn dur="500" fill="hold" id="18"/>
                                        <p:tgtEl>
                                          <p:spTgt spid="2097163"/>
                                        </p:tgtEl>
                                        <p:attrNameLst>
                                          <p:attrName>ppt_x</p:attrName>
                                        </p:attrNameLst>
                                      </p:cBhvr>
                                      <p:tavLst>
                                        <p:tav tm="0">
                                          <p:val>
                                            <p:strVal val="#ppt_x"/>
                                          </p:val>
                                        </p:tav>
                                        <p:tav tm="100000">
                                          <p:val>
                                            <p:strVal val="#ppt_x"/>
                                          </p:val>
                                        </p:tav>
                                      </p:tavLst>
                                    </p:anim>
                                    <p:anim calcmode="lin" valueType="num">
                                      <p:cBhvr additive="base">
                                        <p:cTn dur="500" fill="hold" id="19"/>
                                        <p:tgtEl>
                                          <p:spTgt spid="2097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4" grpId="0" uiExpand="0" build="whole"/>
    </p:bldLst>
  </p:timing>
</p:sld>
</file>

<file path=ppt/slides/slide23.xml><?xml version="1.0" encoding="utf-8"?>
<p:sld xmlns:a="http://schemas.openxmlformats.org/drawingml/2006/main" xmlns:r="http://schemas.openxmlformats.org/officeDocument/2006/relationships" xmlns:p="http://schemas.openxmlformats.org/presentationml/2006/main" show="1" showMasterSp="1">
  <p:cSld>
    <p:spTree>
      <p:nvGrpSpPr>
        <p:cNvPr id="191" name=""/>
        <p:cNvGrpSpPr/>
        <p:nvPr/>
      </p:nvGrpSpPr>
      <p:grpSpPr>
        <a:xfrm rot="0">
          <a:off x="0" y="0"/>
          <a:ext cx="0" cy="0"/>
          <a:chOff x="0" y="0"/>
          <a:chExt cx="0" cy="0"/>
        </a:xfrm>
      </p:grpSpPr>
      <p:sp>
        <p:nvSpPr>
          <p:cNvPr id="1048820" name="Text Box 2"/>
          <p:cNvSpPr txBox="1"/>
          <p:nvPr/>
        </p:nvSpPr>
        <p:spPr>
          <a:xfrm rot="0">
            <a:off x="504825" y="1395412"/>
            <a:ext cx="8177212" cy="4473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工作特性如下：</a:t>
            </a:r>
          </a:p>
          <a:p>
            <a:pPr algn="just" eaLnBrk="1" hangingPunct="1" indent="0" lvl="0" marL="0">
              <a:lnSpc>
                <a:spcPct val="120000"/>
              </a:lnSpc>
              <a:spcBef>
                <a:spcPct val="0"/>
              </a:spcBef>
              <a:buFontTx/>
              <a:buNone/>
            </a:pPr>
            <a:r>
              <a:rPr altLang="en-US" b="1" sz="2400" lang="zh-CN">
                <a:solidFill>
                  <a:schemeClr val="accent1"/>
                </a:solidFill>
                <a:latin typeface="Times New Roman" pitchFamily="18" charset="0"/>
              </a:rPr>
              <a:t>　　</a:t>
            </a:r>
            <a:r>
              <a:rPr altLang="en-US" b="1" sz="2400" lang="zh-CN">
                <a:latin typeface="Times New Roman" pitchFamily="18" charset="0"/>
              </a:rPr>
              <a:t>截止状态：</a:t>
            </a:r>
            <a:r>
              <a:rPr altLang="en-US" sz="2400" lang="zh-CN">
                <a:latin typeface="Times New Roman" pitchFamily="18" charset="0"/>
              </a:rPr>
              <a:t>当</a:t>
            </a:r>
            <a:r>
              <a:rPr altLang="zh-CN" sz="2400" lang="en-US">
                <a:solidFill>
                  <a:srgbClr val="FF3300"/>
                </a:solidFill>
                <a:latin typeface="Times New Roman" pitchFamily="18" charset="0"/>
              </a:rPr>
              <a:t>v</a:t>
            </a:r>
            <a:r>
              <a:rPr altLang="zh-CN" baseline="-25000" sz="2400" lang="en-US">
                <a:solidFill>
                  <a:srgbClr val="FF3300"/>
                </a:solidFill>
                <a:latin typeface="Times New Roman" pitchFamily="18" charset="0"/>
              </a:rPr>
              <a:t>GS</a:t>
            </a:r>
            <a:r>
              <a:rPr altLang="en-US" sz="2400" lang="zh-CN">
                <a:solidFill>
                  <a:srgbClr val="FF3300"/>
                </a:solidFill>
                <a:latin typeface="Times New Roman" pitchFamily="18" charset="0"/>
              </a:rPr>
              <a:t>＜开启电压</a:t>
            </a:r>
            <a:r>
              <a:rPr altLang="zh-CN" sz="2400" lang="en-US">
                <a:solidFill>
                  <a:srgbClr val="FF3300"/>
                </a:solidFill>
                <a:latin typeface="Times New Roman" pitchFamily="18" charset="0"/>
              </a:rPr>
              <a:t>V</a:t>
            </a:r>
            <a:r>
              <a:rPr altLang="zh-CN" baseline="-25000" sz="2400" lang="en-US">
                <a:solidFill>
                  <a:srgbClr val="FF3300"/>
                </a:solidFill>
                <a:latin typeface="Times New Roman" pitchFamily="18" charset="0"/>
              </a:rPr>
              <a:t>TN</a:t>
            </a:r>
            <a:r>
              <a:rPr altLang="en-US" sz="2400" lang="zh-CN">
                <a:latin typeface="Times New Roman" pitchFamily="18" charset="0"/>
              </a:rPr>
              <a:t>时：</a:t>
            </a:r>
            <a:r>
              <a:rPr altLang="zh-CN" sz="2400" lang="en-US">
                <a:latin typeface="Times New Roman" pitchFamily="18" charset="0"/>
              </a:rPr>
              <a:t>NMOS</a:t>
            </a:r>
            <a:r>
              <a:rPr altLang="en-US" sz="2400" lang="zh-CN">
                <a:latin typeface="Times New Roman" pitchFamily="18" charset="0"/>
              </a:rPr>
              <a:t>管工作在截止区，输出电压</a:t>
            </a:r>
            <a:r>
              <a:rPr altLang="zh-CN" sz="2400" lang="en-US">
                <a:latin typeface="Times New Roman" pitchFamily="18" charset="0"/>
              </a:rPr>
              <a:t>v</a:t>
            </a:r>
            <a:r>
              <a:rPr altLang="zh-CN" baseline="-25000" sz="2400" lang="en-US">
                <a:latin typeface="Times New Roman" pitchFamily="18" charset="0"/>
              </a:rPr>
              <a:t>DS</a:t>
            </a:r>
            <a:r>
              <a:rPr altLang="zh-CN" sz="2400" lang="en-US">
                <a:latin typeface="Times New Roman" pitchFamily="18" charset="0"/>
              </a:rPr>
              <a:t> ≈V</a:t>
            </a:r>
            <a:r>
              <a:rPr altLang="zh-CN" baseline="-25000" sz="2400" lang="en-US">
                <a:latin typeface="Times New Roman" pitchFamily="18" charset="0"/>
              </a:rPr>
              <a:t>DD</a:t>
            </a:r>
            <a:r>
              <a:rPr altLang="en-US" sz="2400" lang="zh-CN">
                <a:latin typeface="Times New Roman" pitchFamily="18" charset="0"/>
              </a:rPr>
              <a:t>，</a:t>
            </a:r>
            <a:r>
              <a:rPr altLang="zh-CN" sz="2400" lang="en-US">
                <a:latin typeface="Times New Roman" pitchFamily="18" charset="0"/>
              </a:rPr>
              <a:t>MOS</a:t>
            </a:r>
            <a:r>
              <a:rPr altLang="en-US" sz="2400" lang="zh-CN">
                <a:latin typeface="Times New Roman" pitchFamily="18" charset="0"/>
              </a:rPr>
              <a:t>管处于“断开”状态。</a:t>
            </a:r>
          </a:p>
          <a:p>
            <a:pPr algn="just" eaLnBrk="1" hangingPunct="1" indent="0" lvl="0" marL="0">
              <a:lnSpc>
                <a:spcPct val="120000"/>
              </a:lnSpc>
              <a:spcBef>
                <a:spcPct val="0"/>
              </a:spcBef>
              <a:buFontTx/>
              <a:buNone/>
            </a:pPr>
            <a:endParaRPr altLang="en-US" sz="2400" lang="zh-CN">
              <a:latin typeface="Times New Roman" pitchFamily="18" charset="0"/>
            </a:endParaRPr>
          </a:p>
          <a:p>
            <a:pPr eaLnBrk="1" hangingPunct="1" indent="0" lvl="0" marL="0">
              <a:lnSpc>
                <a:spcPct val="120000"/>
              </a:lnSpc>
              <a:spcBef>
                <a:spcPct val="0"/>
              </a:spcBef>
              <a:buFontTx/>
              <a:buNone/>
            </a:pPr>
            <a:r>
              <a:rPr altLang="en-US" b="1" sz="2400" lang="zh-CN">
                <a:latin typeface="Times New Roman" pitchFamily="18" charset="0"/>
              </a:rPr>
              <a:t>　　非饱和状态：</a:t>
            </a:r>
            <a:r>
              <a:rPr altLang="en-US" sz="2400" lang="zh-CN">
                <a:latin typeface="Times New Roman" pitchFamily="18" charset="0"/>
              </a:rPr>
              <a:t>当</a:t>
            </a:r>
            <a:r>
              <a:rPr altLang="zh-CN" sz="2400" lang="en-US">
                <a:solidFill>
                  <a:srgbClr val="FF3300"/>
                </a:solidFill>
                <a:latin typeface="Times New Roman" pitchFamily="18" charset="0"/>
              </a:rPr>
              <a:t>v</a:t>
            </a:r>
            <a:r>
              <a:rPr altLang="zh-CN" baseline="-25000" sz="2400" lang="en-US">
                <a:solidFill>
                  <a:srgbClr val="FF3300"/>
                </a:solidFill>
                <a:latin typeface="Times New Roman" pitchFamily="18" charset="0"/>
              </a:rPr>
              <a:t>DS</a:t>
            </a:r>
            <a:r>
              <a:rPr altLang="en-US" sz="2400" lang="zh-CN">
                <a:solidFill>
                  <a:srgbClr val="FF3300"/>
                </a:solidFill>
                <a:latin typeface="Times New Roman" pitchFamily="18" charset="0"/>
              </a:rPr>
              <a:t>＜</a:t>
            </a:r>
            <a:r>
              <a:rPr altLang="zh-CN" sz="2400" lang="en-US">
                <a:solidFill>
                  <a:srgbClr val="FF3300"/>
                </a:solidFill>
                <a:latin typeface="Times New Roman" pitchFamily="18" charset="0"/>
              </a:rPr>
              <a:t>v</a:t>
            </a:r>
            <a:r>
              <a:rPr altLang="zh-CN" baseline="-25000" sz="2400" lang="en-US">
                <a:solidFill>
                  <a:srgbClr val="FF3300"/>
                </a:solidFill>
                <a:latin typeface="Times New Roman" pitchFamily="18" charset="0"/>
              </a:rPr>
              <a:t>GS</a:t>
            </a:r>
            <a:r>
              <a:rPr altLang="en-US" sz="2400" lang="zh-CN">
                <a:solidFill>
                  <a:srgbClr val="FF3300"/>
                </a:solidFill>
                <a:latin typeface="Times New Roman" pitchFamily="18" charset="0"/>
              </a:rPr>
              <a:t>－</a:t>
            </a:r>
            <a:r>
              <a:rPr altLang="zh-CN" sz="2400" lang="en-US">
                <a:solidFill>
                  <a:srgbClr val="FF3300"/>
                </a:solidFill>
                <a:latin typeface="Times New Roman" pitchFamily="18" charset="0"/>
              </a:rPr>
              <a:t>V</a:t>
            </a:r>
            <a:r>
              <a:rPr altLang="zh-CN" baseline="-25000" sz="2400" lang="en-US">
                <a:solidFill>
                  <a:srgbClr val="FF3300"/>
                </a:solidFill>
                <a:latin typeface="Times New Roman" pitchFamily="18" charset="0"/>
              </a:rPr>
              <a:t>TN</a:t>
            </a:r>
            <a:r>
              <a:rPr altLang="en-US" sz="2400" lang="zh-CN">
                <a:latin typeface="Times New Roman" pitchFamily="18" charset="0"/>
              </a:rPr>
              <a:t>时：</a:t>
            </a:r>
            <a:r>
              <a:rPr altLang="zh-CN" b="1" sz="2400" lang="en-US">
                <a:latin typeface="Times New Roman" pitchFamily="18" charset="0"/>
              </a:rPr>
              <a:t>N</a:t>
            </a:r>
            <a:r>
              <a:rPr altLang="en-US" sz="2400" lang="zh-CN">
                <a:latin typeface="Times New Roman" pitchFamily="18" charset="0"/>
              </a:rPr>
              <a:t>MOS管漏源电流</a:t>
            </a:r>
            <a:r>
              <a:rPr altLang="zh-CN" sz="2400" lang="en-US">
                <a:latin typeface="Times New Roman" pitchFamily="18" charset="0"/>
              </a:rPr>
              <a:t>i</a:t>
            </a:r>
            <a:r>
              <a:rPr altLang="zh-CN" baseline="-25000" sz="2400" lang="en-US">
                <a:latin typeface="Times New Roman" pitchFamily="18" charset="0"/>
              </a:rPr>
              <a:t>DS</a:t>
            </a:r>
            <a:r>
              <a:rPr altLang="en-US" sz="2400" lang="zh-CN">
                <a:latin typeface="Times New Roman" pitchFamily="18" charset="0"/>
              </a:rPr>
              <a:t>基本上随</a:t>
            </a:r>
            <a:r>
              <a:rPr altLang="en-US" sz="2400" lang="zh-CN"/>
              <a:t>漏源电压</a:t>
            </a:r>
            <a:r>
              <a:rPr altLang="zh-CN" sz="2400" lang="en-US">
                <a:latin typeface="Times New Roman" pitchFamily="18" charset="0"/>
              </a:rPr>
              <a:t>v</a:t>
            </a:r>
            <a:r>
              <a:rPr altLang="zh-CN" baseline="-25000" sz="2400" lang="en-US">
                <a:latin typeface="Times New Roman" pitchFamily="18" charset="0"/>
              </a:rPr>
              <a:t>DS</a:t>
            </a:r>
            <a:r>
              <a:rPr altLang="en-US" sz="2400" lang="zh-CN">
                <a:latin typeface="Times New Roman" pitchFamily="18" charset="0"/>
              </a:rPr>
              <a:t>线性上升</a:t>
            </a:r>
            <a:r>
              <a:rPr altLang="en-US" sz="1800" lang="zh-CN"/>
              <a:t> </a:t>
            </a:r>
            <a:r>
              <a:rPr altLang="zh-CN" sz="2400" lang="en-US">
                <a:latin typeface="Times New Roman" pitchFamily="18" charset="0"/>
              </a:rPr>
              <a:t>，且v</a:t>
            </a:r>
            <a:r>
              <a:rPr altLang="zh-CN" baseline="-25000" sz="2400" lang="en-US">
                <a:latin typeface="Times New Roman" pitchFamily="18" charset="0"/>
              </a:rPr>
              <a:t>GS</a:t>
            </a:r>
            <a:r>
              <a:rPr altLang="en-US" sz="2400" lang="zh-CN">
                <a:latin typeface="Times New Roman" pitchFamily="18" charset="0"/>
              </a:rPr>
              <a:t> 愈大，形成的导电沟道愈宽，等效电阻愈小， </a:t>
            </a:r>
            <a:r>
              <a:rPr altLang="zh-CN" sz="2400" lang="en-US">
                <a:latin typeface="Times New Roman" pitchFamily="18" charset="0"/>
              </a:rPr>
              <a:t>i</a:t>
            </a:r>
            <a:r>
              <a:rPr altLang="zh-CN" baseline="-25000" sz="2400" lang="en-US">
                <a:latin typeface="Times New Roman" pitchFamily="18" charset="0"/>
              </a:rPr>
              <a:t>DS</a:t>
            </a:r>
            <a:r>
              <a:rPr altLang="en-US" sz="2400" lang="zh-CN">
                <a:latin typeface="Times New Roman" pitchFamily="18" charset="0"/>
              </a:rPr>
              <a:t> 愈大。</a:t>
            </a:r>
            <a:br>
              <a:rPr altLang="en-US" sz="2400" lang="zh-CN">
                <a:latin typeface="Times New Roman" pitchFamily="18" charset="0"/>
              </a:rPr>
            </a:br>
            <a:endParaRPr altLang="en-US" sz="2400" lang="zh-CN">
              <a:latin typeface="Times New Roman" pitchFamily="18" charset="0"/>
            </a:endParaRPr>
          </a:p>
          <a:p>
            <a:pPr algn="just" eaLnBrk="1" hangingPunct="1" indent="0" lvl="0" marL="0">
              <a:lnSpc>
                <a:spcPct val="120000"/>
              </a:lnSpc>
              <a:spcBef>
                <a:spcPct val="0"/>
              </a:spcBef>
              <a:buFontTx/>
              <a:buNone/>
            </a:pPr>
            <a:r>
              <a:rPr altLang="en-US" b="1" sz="2400" lang="zh-CN">
                <a:latin typeface="Times New Roman" pitchFamily="18" charset="0"/>
              </a:rPr>
              <a:t>         饱和状态：</a:t>
            </a:r>
            <a:r>
              <a:rPr altLang="en-US" sz="2400" lang="zh-CN">
                <a:latin typeface="Times New Roman" pitchFamily="18" charset="0"/>
              </a:rPr>
              <a:t>当</a:t>
            </a:r>
            <a:r>
              <a:rPr altLang="zh-CN" sz="2400" lang="en-US">
                <a:solidFill>
                  <a:srgbClr val="FF3300"/>
                </a:solidFill>
                <a:latin typeface="Times New Roman" pitchFamily="18" charset="0"/>
              </a:rPr>
              <a:t>v</a:t>
            </a:r>
            <a:r>
              <a:rPr altLang="zh-CN" baseline="-25000" sz="2400" lang="en-US">
                <a:solidFill>
                  <a:srgbClr val="FF3300"/>
                </a:solidFill>
                <a:latin typeface="Times New Roman" pitchFamily="18" charset="0"/>
              </a:rPr>
              <a:t>DS</a:t>
            </a:r>
            <a:r>
              <a:rPr altLang="zh-CN" sz="2400" lang="en-US">
                <a:solidFill>
                  <a:srgbClr val="FF3300"/>
                </a:solidFill>
                <a:latin typeface="Times New Roman" pitchFamily="18" charset="0"/>
              </a:rPr>
              <a:t>≥v</a:t>
            </a:r>
            <a:r>
              <a:rPr altLang="zh-CN" baseline="-25000" sz="2400" lang="en-US">
                <a:solidFill>
                  <a:srgbClr val="FF3300"/>
                </a:solidFill>
                <a:latin typeface="Times New Roman" pitchFamily="18" charset="0"/>
              </a:rPr>
              <a:t>GS</a:t>
            </a:r>
            <a:r>
              <a:rPr altLang="en-US" sz="2400" lang="zh-CN">
                <a:solidFill>
                  <a:srgbClr val="FF3300"/>
                </a:solidFill>
                <a:latin typeface="Times New Roman" pitchFamily="18" charset="0"/>
              </a:rPr>
              <a:t>－</a:t>
            </a:r>
            <a:r>
              <a:rPr altLang="zh-CN" sz="2400" lang="en-US">
                <a:solidFill>
                  <a:srgbClr val="FF3300"/>
                </a:solidFill>
                <a:latin typeface="Times New Roman" pitchFamily="18" charset="0"/>
              </a:rPr>
              <a:t>V</a:t>
            </a:r>
            <a:r>
              <a:rPr altLang="zh-CN" baseline="-25000" sz="2400" lang="en-US">
                <a:solidFill>
                  <a:srgbClr val="FF3300"/>
                </a:solidFill>
                <a:latin typeface="Times New Roman" pitchFamily="18" charset="0"/>
              </a:rPr>
              <a:t>TN</a:t>
            </a:r>
            <a:r>
              <a:rPr altLang="en-US" sz="2400" lang="zh-CN">
                <a:latin typeface="Times New Roman" pitchFamily="18" charset="0"/>
              </a:rPr>
              <a:t>时：</a:t>
            </a:r>
            <a:r>
              <a:rPr altLang="zh-CN" b="1" sz="2400" lang="en-US">
                <a:latin typeface="Times New Roman" pitchFamily="18" charset="0"/>
              </a:rPr>
              <a:t>N</a:t>
            </a:r>
            <a:r>
              <a:rPr altLang="en-US" sz="2400" lang="zh-CN">
                <a:latin typeface="Times New Roman" pitchFamily="18" charset="0"/>
              </a:rPr>
              <a:t>MOS管工作在导通区，</a:t>
            </a:r>
            <a:r>
              <a:rPr altLang="zh-CN" sz="2400" lang="en-US">
                <a:latin typeface="Times New Roman" pitchFamily="18" charset="0"/>
              </a:rPr>
              <a:t>MOS</a:t>
            </a:r>
            <a:r>
              <a:rPr altLang="en-US" sz="2400" lang="zh-CN">
                <a:latin typeface="Times New Roman" pitchFamily="18" charset="0"/>
              </a:rPr>
              <a:t>管处于“接通”状态。</a:t>
            </a:r>
          </a:p>
        </p:txBody>
      </p:sp>
      <p:sp>
        <p:nvSpPr>
          <p:cNvPr id="104882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82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2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23</a:t>
            </a:fld>
            <a:endParaRPr altLang="en-US" sz="1400" lang="zh-CN">
              <a:solidFill>
                <a:srgbClr val="656565"/>
              </a:solidFill>
            </a:endParaRPr>
          </a:p>
        </p:txBody>
      </p:sp>
    </p:spTree>
  </p:cSld>
  <p:clrMapOvr>
    <a:masterClrMapping/>
  </p:clrMapOvr>
  <p:transition spd="fast" advClick="1"/>
  <p:timing/>
</p:sld>
</file>

<file path=ppt/slides/slide24.xml><?xml version="1.0" encoding="utf-8"?>
<p:sld xmlns:a="http://schemas.openxmlformats.org/drawingml/2006/main" xmlns:r="http://schemas.openxmlformats.org/officeDocument/2006/relationships" xmlns:p="http://schemas.openxmlformats.org/presentationml/2006/main" show="1" showMasterSp="1">
  <p:cSld>
    <p:spTree>
      <p:nvGrpSpPr>
        <p:cNvPr id="194" name=""/>
        <p:cNvGrpSpPr/>
        <p:nvPr/>
      </p:nvGrpSpPr>
      <p:grpSpPr>
        <a:xfrm rot="0">
          <a:off x="0" y="0"/>
          <a:ext cx="0" cy="0"/>
          <a:chOff x="0" y="0"/>
          <a:chExt cx="0" cy="0"/>
        </a:xfrm>
      </p:grpSpPr>
      <p:pic>
        <p:nvPicPr>
          <p:cNvPr id="2097165" name="Picture 5" descr="019"/>
          <p:cNvPicPr>
            <a:picLocks/>
          </p:cNvPicPr>
          <p:nvPr/>
        </p:nvPicPr>
        <p:blipFill>
          <a:blip xmlns:r="http://schemas.openxmlformats.org/officeDocument/2006/relationships" r:embed="rId1"/>
          <a:srcRect l="0" t="0" r="0" b="0"/>
          <a:stretch>
            <a:fillRect/>
          </a:stretch>
        </p:blipFill>
        <p:spPr>
          <a:xfrm rot="0">
            <a:off x="1781175" y="1077912"/>
            <a:ext cx="6075362" cy="2755900"/>
          </a:xfrm>
          <a:prstGeom prst="rect"/>
          <a:noFill/>
          <a:ln>
            <a:noFill/>
          </a:ln>
        </p:spPr>
      </p:pic>
      <p:sp>
        <p:nvSpPr>
          <p:cNvPr id="1048826" name="Text Box 2"/>
          <p:cNvSpPr txBox="1"/>
          <p:nvPr/>
        </p:nvSpPr>
        <p:spPr>
          <a:xfrm rot="0">
            <a:off x="762000" y="3373437"/>
            <a:ext cx="25622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二、动态特性</a:t>
            </a:r>
          </a:p>
        </p:txBody>
      </p:sp>
      <p:sp>
        <p:nvSpPr>
          <p:cNvPr id="1048827" name="Text Box 3"/>
          <p:cNvSpPr txBox="1"/>
          <p:nvPr/>
        </p:nvSpPr>
        <p:spPr>
          <a:xfrm rot="0">
            <a:off x="771525" y="3778250"/>
            <a:ext cx="774065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solidFill>
                  <a:schemeClr val="hlink"/>
                </a:solidFill>
                <a:latin typeface="Times New Roman" pitchFamily="18" charset="0"/>
              </a:rPr>
              <a:t>　</a:t>
            </a:r>
            <a:r>
              <a:rPr altLang="zh-CN" sz="2400" lang="en-US">
                <a:latin typeface="Times New Roman" pitchFamily="18" charset="0"/>
              </a:rPr>
              <a:t>　MOS</a:t>
            </a:r>
            <a:r>
              <a:rPr altLang="en-US" sz="2400" lang="zh-CN">
                <a:latin typeface="Times New Roman" pitchFamily="18" charset="0"/>
              </a:rPr>
              <a:t>管本身导通和截止时电荷积累和消散的时间很小。动态特性主要取决于电路中杂散电容充、放电所需的时间。</a:t>
            </a:r>
          </a:p>
        </p:txBody>
      </p:sp>
      <p:sp>
        <p:nvSpPr>
          <p:cNvPr id="1048828" name="Text Box 4"/>
          <p:cNvSpPr txBox="1"/>
          <p:nvPr/>
        </p:nvSpPr>
        <p:spPr>
          <a:xfrm rot="0">
            <a:off x="701675" y="5116512"/>
            <a:ext cx="781050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FFCC00"/>
                </a:solidFill>
                <a:latin typeface="Times New Roman" pitchFamily="18" charset="0"/>
              </a:rPr>
              <a:t>　</a:t>
            </a:r>
            <a:r>
              <a:rPr altLang="zh-CN" sz="2400" lang="en-US">
                <a:latin typeface="Times New Roman" pitchFamily="18" charset="0"/>
              </a:rPr>
              <a:t>　为了提高MOS</a:t>
            </a:r>
            <a:r>
              <a:rPr altLang="en-US" sz="2400" lang="zh-CN">
                <a:latin typeface="Times New Roman" pitchFamily="18" charset="0"/>
              </a:rPr>
              <a:t>器件工作速度、降低功耗，采用</a:t>
            </a:r>
            <a:r>
              <a:rPr altLang="zh-CN" sz="2400" lang="en-US">
                <a:latin typeface="Times New Roman" pitchFamily="18" charset="0"/>
              </a:rPr>
              <a:t>CMOS</a:t>
            </a:r>
            <a:r>
              <a:rPr altLang="en-US" sz="2400" lang="zh-CN">
                <a:latin typeface="Times New Roman" pitchFamily="18" charset="0"/>
              </a:rPr>
              <a:t>电路。由于充电电路和放电电路都是低阻电路，其充、放电过程都比较快，从而使</a:t>
            </a:r>
            <a:r>
              <a:rPr altLang="zh-CN" sz="2400" lang="en-US">
                <a:latin typeface="Times New Roman" pitchFamily="18" charset="0"/>
              </a:rPr>
              <a:t>CMOS</a:t>
            </a:r>
            <a:r>
              <a:rPr altLang="en-US" sz="2400" lang="zh-CN">
                <a:latin typeface="Times New Roman" pitchFamily="18" charset="0"/>
              </a:rPr>
              <a:t>电路有较高的开关速度。</a:t>
            </a:r>
          </a:p>
        </p:txBody>
      </p:sp>
      <p:sp>
        <p:nvSpPr>
          <p:cNvPr id="104882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半导体器件的开关特性</a:t>
            </a:r>
          </a:p>
        </p:txBody>
      </p:sp>
      <p:sp>
        <p:nvSpPr>
          <p:cNvPr id="104883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3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24</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826"/>
                                        </p:tgtEl>
                                        <p:attrNameLst>
                                          <p:attrName>style.visibility</p:attrName>
                                        </p:attrNameLst>
                                      </p:cBhvr>
                                      <p:to>
                                        <p:strVal val="visible"/>
                                      </p:to>
                                    </p:set>
                                    <p:animEffect transition="in" filter="blinds(horizontal)">
                                      <p:cBhvr>
                                        <p:cTn dur="500" id="7"/>
                                        <p:tgtEl>
                                          <p:spTgt spid="1048826"/>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4" presetSubtype="32">
                                  <p:stCondLst>
                                    <p:cond delay="0"/>
                                  </p:stCondLst>
                                  <p:childTnLst>
                                    <p:set>
                                      <p:cBhvr>
                                        <p:cTn dur="1" fill="hold" id="11">
                                          <p:stCondLst>
                                            <p:cond delay="0"/>
                                          </p:stCondLst>
                                        </p:cTn>
                                        <p:tgtEl>
                                          <p:spTgt spid="1048827"/>
                                        </p:tgtEl>
                                        <p:attrNameLst>
                                          <p:attrName>style.visibility</p:attrName>
                                        </p:attrNameLst>
                                      </p:cBhvr>
                                      <p:to>
                                        <p:strVal val="visible"/>
                                      </p:to>
                                    </p:set>
                                    <p:animEffect transition="in" filter="box(out)">
                                      <p:cBhvr>
                                        <p:cTn dur="500" id="12"/>
                                        <p:tgtEl>
                                          <p:spTgt spid="1048827"/>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2" presetSubtype="4">
                                  <p:stCondLst>
                                    <p:cond delay="0"/>
                                  </p:stCondLst>
                                  <p:childTnLst>
                                    <p:set>
                                      <p:cBhvr>
                                        <p:cTn dur="1" fill="hold" id="16">
                                          <p:stCondLst>
                                            <p:cond delay="0"/>
                                          </p:stCondLst>
                                        </p:cTn>
                                        <p:tgtEl>
                                          <p:spTgt spid="1048828"/>
                                        </p:tgtEl>
                                        <p:attrNameLst>
                                          <p:attrName>style.visibility</p:attrName>
                                        </p:attrNameLst>
                                      </p:cBhvr>
                                      <p:to>
                                        <p:strVal val="visible"/>
                                      </p:to>
                                    </p:set>
                                    <p:anim calcmode="lin" valueType="num">
                                      <p:cBhvr additive="base">
                                        <p:cTn dur="500" fill="hold" id="17"/>
                                        <p:tgtEl>
                                          <p:spTgt spid="1048828"/>
                                        </p:tgtEl>
                                        <p:attrNameLst>
                                          <p:attrName>ppt_x</p:attrName>
                                        </p:attrNameLst>
                                      </p:cBhvr>
                                      <p:tavLst>
                                        <p:tav tm="0">
                                          <p:val>
                                            <p:strVal val="#ppt_x"/>
                                          </p:val>
                                        </p:tav>
                                        <p:tav tm="100000">
                                          <p:val>
                                            <p:strVal val="#ppt_x"/>
                                          </p:val>
                                        </p:tav>
                                      </p:tavLst>
                                    </p:anim>
                                    <p:anim calcmode="lin" valueType="num">
                                      <p:cBhvr additive="base">
                                        <p:cTn dur="500" fill="hold" id="18"/>
                                        <p:tgtEl>
                                          <p:spTgt spid="10488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6" grpId="0" uiExpand="0" build="whole"/>
      <p:bldP spid="1048827" grpId="0" uiExpand="0" build="whole"/>
      <p:bldP spid="1048828" grpId="0" uiExpand="0" build="whole"/>
    </p:bldLst>
  </p:timing>
</p:sld>
</file>

<file path=ppt/slides/slide25.xml><?xml version="1.0" encoding="utf-8"?>
<p:sld xmlns:a="http://schemas.openxmlformats.org/drawingml/2006/main" xmlns:r="http://schemas.openxmlformats.org/officeDocument/2006/relationships" xmlns:p="http://schemas.openxmlformats.org/presentationml/2006/main" showMasterSp="1">
  <p:cSld>
    <p:spTree>
      <p:nvGrpSpPr>
        <p:cNvPr id="197" name=""/>
        <p:cNvGrpSpPr/>
        <p:nvPr/>
      </p:nvGrpSpPr>
      <p:grpSpPr>
        <a:xfrm rot="0">
          <a:off x="0" y="0"/>
          <a:ext cx="0" cy="0"/>
          <a:chOff x="0" y="0"/>
          <a:chExt cx="0" cy="0"/>
        </a:xfrm>
      </p:grpSpPr>
      <p:sp>
        <p:nvSpPr>
          <p:cNvPr id="1048834"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8835"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25</a:t>
            </a:fld>
            <a:endParaRPr altLang="en-US" sz="1400" lang="zh-CN">
              <a:solidFill>
                <a:srgbClr val="656565"/>
              </a:solidFill>
            </a:endParaRPr>
          </a:p>
        </p:txBody>
      </p:sp>
      <p:sp>
        <p:nvSpPr>
          <p:cNvPr id="1048836" name="AutoShape 6"/>
          <p:cNvSpPr/>
          <p:nvPr/>
        </p:nvSpPr>
        <p:spPr>
          <a:xfrm rot="0">
            <a:off x="7596187" y="3533775"/>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zh-CN" sz="3000" lang="zh-CN">
              <a:solidFill>
                <a:srgbClr val="77B7E7"/>
              </a:solidFill>
            </a:endParaRPr>
          </a:p>
        </p:txBody>
      </p:sp>
      <p:sp>
        <p:nvSpPr>
          <p:cNvPr id="1048837" name="页脚占位符 2"/>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38"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39"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半导体器件的开关特性</a:t>
            </a:r>
          </a:p>
        </p:txBody>
      </p:sp>
      <p:sp>
        <p:nvSpPr>
          <p:cNvPr id="1048840"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41"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数字集成电路的分类</a:t>
            </a:r>
          </a:p>
        </p:txBody>
      </p:sp>
      <p:sp>
        <p:nvSpPr>
          <p:cNvPr id="1048842"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43"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逻辑门电路</a:t>
            </a:r>
          </a:p>
        </p:txBody>
      </p:sp>
      <p:sp>
        <p:nvSpPr>
          <p:cNvPr id="1048844" name="AutoShape 40"/>
          <p:cNvSpPr/>
          <p:nvPr/>
        </p:nvSpPr>
        <p:spPr bwMode="gray">
          <a:xfrm rot="0">
            <a:off x="976312" y="4398962"/>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45" name="Text Box 42"/>
          <p:cNvSpPr txBox="1"/>
          <p:nvPr/>
        </p:nvSpPr>
        <p:spPr bwMode="gray">
          <a:xfrm rot="0">
            <a:off x="1250950" y="4410075"/>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触发器</a:t>
            </a:r>
          </a:p>
        </p:txBody>
      </p:sp>
      <p:sp>
        <p:nvSpPr>
          <p:cNvPr id="1048846"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47"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2</a:t>
            </a:r>
          </a:p>
        </p:txBody>
      </p:sp>
      <p:sp>
        <p:nvSpPr>
          <p:cNvPr id="1048848"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49" name="Text Box 53"/>
          <p:cNvSpPr txBox="1"/>
          <p:nvPr/>
        </p:nvSpPr>
        <p:spPr bwMode="gray">
          <a:xfrm rot="0">
            <a:off x="687387" y="1601787"/>
            <a:ext cx="398462" cy="554037"/>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1</a:t>
            </a:r>
          </a:p>
        </p:txBody>
      </p:sp>
      <p:sp>
        <p:nvSpPr>
          <p:cNvPr id="1048850"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51"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3</a:t>
            </a:r>
          </a:p>
        </p:txBody>
      </p:sp>
      <p:sp>
        <p:nvSpPr>
          <p:cNvPr id="1048852" name="AutoShape 41"/>
          <p:cNvSpPr/>
          <p:nvPr/>
        </p:nvSpPr>
        <p:spPr bwMode="gray">
          <a:xfrm rot="0">
            <a:off x="517525" y="4254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53" name="Text Box 43"/>
          <p:cNvSpPr txBox="1"/>
          <p:nvPr/>
        </p:nvSpPr>
        <p:spPr bwMode="gray">
          <a:xfrm rot="0">
            <a:off x="703262" y="4445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4</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8836"/>
                                        </p:tgtEl>
                                        <p:attrNameLst>
                                          <p:attrName>style.visibility</p:attrName>
                                        </p:attrNameLst>
                                      </p:cBhvr>
                                      <p:to>
                                        <p:strVal val="visible"/>
                                      </p:to>
                                    </p:set>
                                    <p:anim calcmode="lin" valueType="num">
                                      <p:cBhvr additive="base">
                                        <p:cTn dur="500" fill="hold" id="7"/>
                                        <p:tgtEl>
                                          <p:spTgt spid="1048836"/>
                                        </p:tgtEl>
                                        <p:attrNameLst>
                                          <p:attrName>ppt_x</p:attrName>
                                        </p:attrNameLst>
                                      </p:cBhvr>
                                      <p:tavLst>
                                        <p:tav tm="0">
                                          <p:val>
                                            <p:strVal val="1+#ppt_w/2"/>
                                          </p:val>
                                        </p:tav>
                                        <p:tav tm="100000">
                                          <p:val>
                                            <p:strVal val="#ppt_x"/>
                                          </p:val>
                                        </p:tav>
                                      </p:tavLst>
                                    </p:anim>
                                    <p:anim calcmode="lin" valueType="num">
                                      <p:cBhvr additive="base">
                                        <p:cTn dur="500" fill="hold" id="8"/>
                                        <p:tgtEl>
                                          <p:spTgt spid="10488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6" grpId="0" uiExpand="0" build="whole"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1">
  <p:cSld>
    <p:spTree>
      <p:nvGrpSpPr>
        <p:cNvPr id="198" name=""/>
        <p:cNvGrpSpPr/>
        <p:nvPr/>
      </p:nvGrpSpPr>
      <p:grpSpPr>
        <a:xfrm rot="0">
          <a:off x="0" y="0"/>
          <a:ext cx="0" cy="0"/>
          <a:chOff x="0" y="0"/>
          <a:chExt cx="0" cy="0"/>
        </a:xfrm>
      </p:grpSpPr>
      <p:sp>
        <p:nvSpPr>
          <p:cNvPr id="1048854"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17347D"/>
                </a:solidFill>
                <a:latin typeface="微软雅黑" pitchFamily="34" charset="-122"/>
                <a:ea typeface="微软雅黑" pitchFamily="34" charset="-122"/>
              </a:rPr>
              <a:t>逻辑门电路</a:t>
            </a:r>
          </a:p>
        </p:txBody>
      </p:sp>
      <p:sp>
        <p:nvSpPr>
          <p:cNvPr id="104885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26</a:t>
            </a:fld>
            <a:endParaRPr altLang="en-US" sz="1400" lang="zh-CN">
              <a:solidFill>
                <a:srgbClr val="656565"/>
              </a:solidFill>
            </a:endParaRPr>
          </a:p>
        </p:txBody>
      </p:sp>
      <p:sp>
        <p:nvSpPr>
          <p:cNvPr id="104885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57" name="Text Box 8"/>
          <p:cNvSpPr txBox="1"/>
          <p:nvPr/>
        </p:nvSpPr>
        <p:spPr>
          <a:xfrm rot="0">
            <a:off x="522287" y="1898650"/>
            <a:ext cx="7920037"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solidFill>
                  <a:schemeClr val="hlink"/>
                </a:solidFill>
                <a:latin typeface="Times New Roman" pitchFamily="18" charset="0"/>
              </a:rPr>
              <a:t>　</a:t>
            </a:r>
            <a:r>
              <a:rPr altLang="en-US" sz="2400" lang="zh-CN">
                <a:latin typeface="Times New Roman" pitchFamily="18" charset="0"/>
              </a:rPr>
              <a:t>　实现基本逻辑运算和常用复合逻辑运算的逻辑器件统称为逻辑门电路，它们是组成数字系统的基本单元电路。</a:t>
            </a:r>
          </a:p>
          <a:p>
            <a:pPr algn="just" eaLnBrk="1" hangingPunct="1" indent="0" lvl="0" marL="0">
              <a:lnSpc>
                <a:spcPct val="120000"/>
              </a:lnSpc>
              <a:spcBef>
                <a:spcPct val="0"/>
              </a:spcBef>
              <a:buFontTx/>
              <a:buNone/>
            </a:pPr>
            <a:r>
              <a:rPr altLang="en-US" sz="2400" lang="zh-CN">
                <a:latin typeface="Times New Roman" pitchFamily="18" charset="0"/>
              </a:rPr>
              <a:t>        </a:t>
            </a:r>
          </a:p>
          <a:p>
            <a:pPr algn="just" eaLnBrk="1" hangingPunct="1" indent="0" lvl="0" marL="0">
              <a:lnSpc>
                <a:spcPct val="120000"/>
              </a:lnSpc>
              <a:spcBef>
                <a:spcPct val="0"/>
              </a:spcBef>
              <a:buFontTx/>
              <a:buNone/>
            </a:pPr>
            <a:r>
              <a:rPr altLang="en-US" sz="2400" lang="zh-CN">
                <a:latin typeface="Times New Roman" pitchFamily="18" charset="0"/>
              </a:rPr>
              <a:t>　　学习时应重点掌握集成逻辑门电路的功能和外部特性，以及器件的使用方法。对其内部结构和工作原理只要求作一般了解。</a:t>
            </a:r>
          </a:p>
        </p:txBody>
      </p:sp>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show="1" showMasterSp="1">
  <p:cSld>
    <p:spTree>
      <p:nvGrpSpPr>
        <p:cNvPr id="199" name=""/>
        <p:cNvGrpSpPr/>
        <p:nvPr/>
      </p:nvGrpSpPr>
      <p:grpSpPr>
        <a:xfrm rot="0">
          <a:off x="0" y="0"/>
          <a:ext cx="0" cy="0"/>
          <a:chOff x="0" y="0"/>
          <a:chExt cx="0" cy="0"/>
        </a:xfrm>
      </p:grpSpPr>
      <p:sp>
        <p:nvSpPr>
          <p:cNvPr id="1048858" name="Text Box 2"/>
          <p:cNvSpPr txBox="1"/>
          <p:nvPr/>
        </p:nvSpPr>
        <p:spPr>
          <a:xfrm rot="0">
            <a:off x="657225" y="1042987"/>
            <a:ext cx="5791200"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800" lang="en-US">
                <a:latin typeface="Times New Roman" pitchFamily="18" charset="0"/>
              </a:rPr>
              <a:t>3.3.1   </a:t>
            </a:r>
            <a:r>
              <a:rPr altLang="en-US" b="1" sz="2800" lang="zh-CN">
                <a:latin typeface="Times New Roman" pitchFamily="18" charset="0"/>
              </a:rPr>
              <a:t>简单逻辑门电路</a:t>
            </a:r>
          </a:p>
        </p:txBody>
      </p:sp>
      <p:sp>
        <p:nvSpPr>
          <p:cNvPr id="1048859" name="Text Box 3"/>
          <p:cNvSpPr txBox="1"/>
          <p:nvPr/>
        </p:nvSpPr>
        <p:spPr>
          <a:xfrm rot="0">
            <a:off x="611187" y="5138737"/>
            <a:ext cx="8077200" cy="12604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A50021"/>
                </a:solidFill>
                <a:latin typeface="Times New Roman" pitchFamily="18" charset="0"/>
              </a:rPr>
              <a:t>　　</a:t>
            </a:r>
            <a:r>
              <a:rPr altLang="zh-CN" sz="2400" lang="en-US">
                <a:latin typeface="Times New Roman" pitchFamily="18" charset="0"/>
              </a:rPr>
              <a:t>假定高电平+5V</a:t>
            </a:r>
            <a:r>
              <a:rPr altLang="en-US" sz="2400" lang="zh-CN">
                <a:latin typeface="Times New Roman" pitchFamily="18" charset="0"/>
              </a:rPr>
              <a:t>表示逻辑</a:t>
            </a:r>
            <a:r>
              <a:rPr altLang="zh-CN" sz="2400" lang="en-US">
                <a:latin typeface="Times New Roman" pitchFamily="18" charset="0"/>
              </a:rPr>
              <a:t>1</a:t>
            </a:r>
            <a:r>
              <a:rPr altLang="en-US" sz="2400" lang="zh-CN">
                <a:latin typeface="Times New Roman" pitchFamily="18" charset="0"/>
              </a:rPr>
              <a:t>，低电平</a:t>
            </a:r>
            <a:r>
              <a:rPr altLang="zh-CN" sz="2400" lang="en-US">
                <a:latin typeface="Times New Roman" pitchFamily="18" charset="0"/>
              </a:rPr>
              <a:t>0V</a:t>
            </a:r>
            <a:r>
              <a:rPr altLang="en-US" sz="2400" lang="zh-CN">
                <a:latin typeface="Times New Roman" pitchFamily="18" charset="0"/>
              </a:rPr>
              <a:t>表示逻辑</a:t>
            </a:r>
            <a:r>
              <a:rPr altLang="zh-CN" sz="2400" lang="en-US">
                <a:latin typeface="Times New Roman" pitchFamily="18" charset="0"/>
              </a:rPr>
              <a:t>0</a:t>
            </a:r>
            <a:r>
              <a:rPr altLang="en-US" sz="2400" lang="zh-CN">
                <a:latin typeface="Times New Roman" pitchFamily="18" charset="0"/>
              </a:rPr>
              <a:t>，则</a:t>
            </a:r>
          </a:p>
          <a:p>
            <a:pPr eaLnBrk="1" hangingPunct="1" indent="0" lvl="0" marL="0">
              <a:lnSpc>
                <a:spcPct val="120000"/>
              </a:lnSpc>
              <a:spcBef>
                <a:spcPct val="0"/>
              </a:spcBef>
              <a:buFontTx/>
              <a:buNone/>
            </a:pPr>
            <a:r>
              <a:rPr altLang="en-US" sz="2400" lang="zh-CN">
                <a:latin typeface="Times New Roman" pitchFamily="18" charset="0"/>
              </a:rPr>
              <a:t>该电路的输出</a:t>
            </a:r>
            <a:r>
              <a:rPr altLang="zh-CN" sz="2400" lang="en-US">
                <a:latin typeface="Times New Roman" pitchFamily="18" charset="0"/>
              </a:rPr>
              <a:t>F</a:t>
            </a:r>
            <a:r>
              <a:rPr altLang="en-US" sz="2400" lang="zh-CN">
                <a:latin typeface="Times New Roman" pitchFamily="18" charset="0"/>
              </a:rPr>
              <a:t>和输入</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B</a:t>
            </a:r>
            <a:r>
              <a:rPr altLang="en-US" sz="2400" lang="zh-CN">
                <a:latin typeface="Times New Roman" pitchFamily="18" charset="0"/>
              </a:rPr>
              <a:t>的逻辑关系表达式为：</a:t>
            </a:r>
          </a:p>
          <a:p>
            <a:pPr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F = A</a:t>
            </a:r>
            <a:r>
              <a:rPr altLang="zh-CN" sz="2400" lang="en-US">
                <a:latin typeface="Times New Roman" pitchFamily="18" charset="0"/>
                <a:sym typeface="Wingdings" pitchFamily="2" charset="2"/>
              </a:rPr>
              <a:t></a:t>
            </a:r>
            <a:r>
              <a:rPr altLang="zh-CN" sz="2400" lang="en-US">
                <a:latin typeface="Times New Roman" pitchFamily="18" charset="0"/>
              </a:rPr>
              <a:t>B</a:t>
            </a:r>
          </a:p>
        </p:txBody>
      </p:sp>
      <p:sp>
        <p:nvSpPr>
          <p:cNvPr id="1048860" name="Text Box 4"/>
          <p:cNvSpPr txBox="1"/>
          <p:nvPr/>
        </p:nvSpPr>
        <p:spPr>
          <a:xfrm rot="0">
            <a:off x="657225" y="1897062"/>
            <a:ext cx="24018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b="1" sz="2400" lang="en-US">
                <a:latin typeface="Times New Roman" pitchFamily="18" charset="0"/>
              </a:rPr>
              <a:t>1</a:t>
            </a:r>
            <a:r>
              <a:rPr altLang="en-US" b="1" sz="2400" lang="zh-CN">
                <a:latin typeface="Times New Roman" pitchFamily="18" charset="0"/>
              </a:rPr>
              <a:t>、与门</a:t>
            </a:r>
          </a:p>
        </p:txBody>
      </p:sp>
      <p:pic>
        <p:nvPicPr>
          <p:cNvPr id="2097166" name="Picture 5" descr="014"/>
          <p:cNvPicPr>
            <a:picLocks/>
          </p:cNvPicPr>
          <p:nvPr/>
        </p:nvPicPr>
        <p:blipFill>
          <a:blip xmlns:r="http://schemas.openxmlformats.org/officeDocument/2006/relationships" r:embed="rId1"/>
          <a:srcRect l="0" t="0" r="0" b="0"/>
          <a:stretch>
            <a:fillRect/>
          </a:stretch>
        </p:blipFill>
        <p:spPr>
          <a:xfrm rot="0">
            <a:off x="1285875" y="2257425"/>
            <a:ext cx="6481762" cy="2771775"/>
          </a:xfrm>
          <a:prstGeom prst="rect"/>
          <a:noFill/>
          <a:ln>
            <a:noFill/>
          </a:ln>
        </p:spPr>
      </p:pic>
      <p:sp>
        <p:nvSpPr>
          <p:cNvPr id="104886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86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6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860"/>
                                        </p:tgtEl>
                                        <p:attrNameLst>
                                          <p:attrName>style.visibility</p:attrName>
                                        </p:attrNameLst>
                                      </p:cBhvr>
                                      <p:to>
                                        <p:strVal val="visible"/>
                                      </p:to>
                                    </p:set>
                                    <p:animEffect transition="in" filter="blinds(horizontal)">
                                      <p:cBhvr>
                                        <p:cTn dur="500" id="7"/>
                                        <p:tgtEl>
                                          <p:spTgt spid="1048860"/>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166"/>
                                        </p:tgtEl>
                                        <p:attrNameLst>
                                          <p:attrName>style.visibility</p:attrName>
                                        </p:attrNameLst>
                                      </p:cBhvr>
                                      <p:to>
                                        <p:strVal val="visible"/>
                                      </p:to>
                                    </p:set>
                                    <p:anim calcmode="lin" valueType="num">
                                      <p:cBhvr additive="base">
                                        <p:cTn dur="500" fill="hold" id="12"/>
                                        <p:tgtEl>
                                          <p:spTgt spid="2097166"/>
                                        </p:tgtEl>
                                        <p:attrNameLst>
                                          <p:attrName>ppt_x</p:attrName>
                                        </p:attrNameLst>
                                      </p:cBhvr>
                                      <p:tavLst>
                                        <p:tav tm="0">
                                          <p:val>
                                            <p:strVal val="#ppt_x"/>
                                          </p:val>
                                        </p:tav>
                                        <p:tav tm="100000">
                                          <p:val>
                                            <p:strVal val="#ppt_x"/>
                                          </p:val>
                                        </p:tav>
                                      </p:tavLst>
                                    </p:anim>
                                    <p:anim calcmode="lin" valueType="num">
                                      <p:cBhvr additive="base">
                                        <p:cTn dur="500" fill="hold" id="13"/>
                                        <p:tgtEl>
                                          <p:spTgt spid="2097166"/>
                                        </p:tgtEl>
                                        <p:attrNameLst>
                                          <p:attrName>ppt_y</p:attrName>
                                        </p:attrNameLst>
                                      </p:cBhvr>
                                      <p:tavLst>
                                        <p:tav tm="0">
                                          <p:val>
                                            <p:strVal val="1+#ppt_h/2"/>
                                          </p:val>
                                        </p:tav>
                                        <p:tav tm="100000">
                                          <p:val>
                                            <p:strVal val="#ppt_y"/>
                                          </p:val>
                                        </p:tav>
                                      </p:tavLst>
                                    </p:anim>
                                  </p:child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3" presetSubtype="10">
                                  <p:stCondLst>
                                    <p:cond delay="0"/>
                                  </p:stCondLst>
                                  <p:childTnLst>
                                    <p:set>
                                      <p:cBhvr>
                                        <p:cTn dur="1" fill="hold" id="17">
                                          <p:stCondLst>
                                            <p:cond delay="0"/>
                                          </p:stCondLst>
                                        </p:cTn>
                                        <p:tgtEl>
                                          <p:spTgt spid="1048859"/>
                                        </p:tgtEl>
                                        <p:attrNameLst>
                                          <p:attrName>style.visibility</p:attrName>
                                        </p:attrNameLst>
                                      </p:cBhvr>
                                      <p:to>
                                        <p:strVal val="visible"/>
                                      </p:to>
                                    </p:set>
                                    <p:animEffect transition="in" filter="blinds(horizontal)">
                                      <p:cBhvr>
                                        <p:cTn dur="500" id="18"/>
                                        <p:tgtEl>
                                          <p:spTgt spid="1048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9" grpId="0" uiExpand="0" build="whole"/>
      <p:bldP spid="1048860" grpId="0" uiExpand="0" build="whole"/>
    </p:bldLst>
  </p:timing>
</p:sld>
</file>

<file path=ppt/slides/slide28.xml><?xml version="1.0" encoding="utf-8"?>
<p:sld xmlns:a="http://schemas.openxmlformats.org/drawingml/2006/main" xmlns:r="http://schemas.openxmlformats.org/officeDocument/2006/relationships" xmlns:p="http://schemas.openxmlformats.org/presentationml/2006/main" show="1" showMasterSp="1">
  <p:cSld>
    <p:spTree>
      <p:nvGrpSpPr>
        <p:cNvPr id="202" name=""/>
        <p:cNvGrpSpPr/>
        <p:nvPr/>
      </p:nvGrpSpPr>
      <p:grpSpPr>
        <a:xfrm rot="0">
          <a:off x="0" y="0"/>
          <a:ext cx="0" cy="0"/>
          <a:chOff x="0" y="0"/>
          <a:chExt cx="0" cy="0"/>
        </a:xfrm>
      </p:grpSpPr>
      <p:sp>
        <p:nvSpPr>
          <p:cNvPr id="1048866" name="Text Box 2"/>
          <p:cNvSpPr txBox="1"/>
          <p:nvPr/>
        </p:nvSpPr>
        <p:spPr>
          <a:xfrm rot="0">
            <a:off x="611187" y="4914900"/>
            <a:ext cx="8077200" cy="12604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A50021"/>
                </a:solidFill>
                <a:latin typeface="Times New Roman" pitchFamily="18" charset="0"/>
              </a:rPr>
              <a:t>　　</a:t>
            </a:r>
            <a:r>
              <a:rPr altLang="zh-CN" sz="2400" lang="en-US">
                <a:latin typeface="Times New Roman" pitchFamily="18" charset="0"/>
              </a:rPr>
              <a:t>假定高电平+5V</a:t>
            </a:r>
            <a:r>
              <a:rPr altLang="en-US" sz="2400" lang="zh-CN">
                <a:latin typeface="Times New Roman" pitchFamily="18" charset="0"/>
              </a:rPr>
              <a:t>表示逻辑</a:t>
            </a:r>
            <a:r>
              <a:rPr altLang="zh-CN" sz="2400" lang="en-US">
                <a:latin typeface="Times New Roman" pitchFamily="18" charset="0"/>
              </a:rPr>
              <a:t>1</a:t>
            </a:r>
            <a:r>
              <a:rPr altLang="en-US" sz="2400" lang="zh-CN">
                <a:latin typeface="Times New Roman" pitchFamily="18" charset="0"/>
              </a:rPr>
              <a:t>，低电平</a:t>
            </a:r>
            <a:r>
              <a:rPr altLang="zh-CN" sz="2400" lang="en-US">
                <a:latin typeface="Times New Roman" pitchFamily="18" charset="0"/>
              </a:rPr>
              <a:t>0V</a:t>
            </a:r>
            <a:r>
              <a:rPr altLang="en-US" sz="2400" lang="zh-CN">
                <a:latin typeface="Times New Roman" pitchFamily="18" charset="0"/>
              </a:rPr>
              <a:t>表示逻辑</a:t>
            </a:r>
            <a:r>
              <a:rPr altLang="zh-CN" sz="2400" lang="en-US">
                <a:latin typeface="Times New Roman" pitchFamily="18" charset="0"/>
              </a:rPr>
              <a:t>0</a:t>
            </a:r>
            <a:r>
              <a:rPr altLang="en-US" sz="2400" lang="zh-CN">
                <a:latin typeface="Times New Roman" pitchFamily="18" charset="0"/>
              </a:rPr>
              <a:t>，则</a:t>
            </a:r>
          </a:p>
          <a:p>
            <a:pPr eaLnBrk="1" hangingPunct="1" indent="0" lvl="0" marL="0">
              <a:lnSpc>
                <a:spcPct val="120000"/>
              </a:lnSpc>
              <a:spcBef>
                <a:spcPct val="0"/>
              </a:spcBef>
              <a:buFontTx/>
              <a:buNone/>
            </a:pPr>
            <a:r>
              <a:rPr altLang="en-US" sz="2400" lang="zh-CN">
                <a:latin typeface="Times New Roman" pitchFamily="18" charset="0"/>
              </a:rPr>
              <a:t>该电路的输出</a:t>
            </a:r>
            <a:r>
              <a:rPr altLang="zh-CN" sz="2400" lang="en-US">
                <a:latin typeface="Times New Roman" pitchFamily="18" charset="0"/>
              </a:rPr>
              <a:t>F</a:t>
            </a:r>
            <a:r>
              <a:rPr altLang="en-US" sz="2400" lang="zh-CN">
                <a:latin typeface="Times New Roman" pitchFamily="18" charset="0"/>
              </a:rPr>
              <a:t>和输入</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B</a:t>
            </a:r>
            <a:r>
              <a:rPr altLang="en-US" sz="2400" lang="zh-CN">
                <a:latin typeface="Times New Roman" pitchFamily="18" charset="0"/>
              </a:rPr>
              <a:t>的逻辑关系表达式为：</a:t>
            </a:r>
          </a:p>
          <a:p>
            <a:pPr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F = A </a:t>
            </a:r>
            <a:r>
              <a:rPr altLang="zh-CN" sz="2400" lang="en-US">
                <a:latin typeface="Times New Roman" pitchFamily="18" charset="0"/>
                <a:sym typeface="Wingdings" pitchFamily="2" charset="2"/>
              </a:rPr>
              <a:t>+ </a:t>
            </a:r>
            <a:r>
              <a:rPr altLang="zh-CN" sz="2400" lang="en-US">
                <a:latin typeface="Times New Roman" pitchFamily="18" charset="0"/>
              </a:rPr>
              <a:t>B</a:t>
            </a:r>
          </a:p>
        </p:txBody>
      </p:sp>
      <p:sp>
        <p:nvSpPr>
          <p:cNvPr id="1048867" name="Text Box 3"/>
          <p:cNvSpPr txBox="1"/>
          <p:nvPr/>
        </p:nvSpPr>
        <p:spPr>
          <a:xfrm rot="0">
            <a:off x="792162" y="1089025"/>
            <a:ext cx="24018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b="1" sz="2400" lang="en-US">
                <a:latin typeface="Times New Roman" pitchFamily="18" charset="0"/>
              </a:rPr>
              <a:t>2</a:t>
            </a:r>
            <a:r>
              <a:rPr altLang="en-US" b="1" sz="2400" lang="zh-CN">
                <a:latin typeface="Times New Roman" pitchFamily="18" charset="0"/>
              </a:rPr>
              <a:t>、或门</a:t>
            </a:r>
          </a:p>
        </p:txBody>
      </p:sp>
      <p:pic>
        <p:nvPicPr>
          <p:cNvPr id="2097167" name="Picture 4" descr="015"/>
          <p:cNvPicPr>
            <a:picLocks/>
          </p:cNvPicPr>
          <p:nvPr/>
        </p:nvPicPr>
        <p:blipFill>
          <a:blip xmlns:r="http://schemas.openxmlformats.org/officeDocument/2006/relationships" r:embed="rId1"/>
          <a:srcRect l="0" t="0" r="0" b="0"/>
          <a:stretch>
            <a:fillRect/>
          </a:stretch>
        </p:blipFill>
        <p:spPr>
          <a:xfrm rot="0">
            <a:off x="1150937" y="1673225"/>
            <a:ext cx="6840537" cy="2925762"/>
          </a:xfrm>
          <a:prstGeom prst="rect"/>
          <a:noFill/>
          <a:ln>
            <a:noFill/>
          </a:ln>
        </p:spPr>
      </p:pic>
      <p:sp>
        <p:nvSpPr>
          <p:cNvPr id="104886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86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7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28</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67"/>
                                        </p:tgtEl>
                                        <p:attrNameLst>
                                          <p:attrName>style.visibility</p:attrName>
                                        </p:attrNameLst>
                                      </p:cBhvr>
                                      <p:to>
                                        <p:strVal val="visible"/>
                                      </p:to>
                                    </p:set>
                                    <p:anim calcmode="lin" valueType="num">
                                      <p:cBhvr additive="base">
                                        <p:cTn dur="500" fill="hold" id="7"/>
                                        <p:tgtEl>
                                          <p:spTgt spid="2097167"/>
                                        </p:tgtEl>
                                        <p:attrNameLst>
                                          <p:attrName>ppt_x</p:attrName>
                                        </p:attrNameLst>
                                      </p:cBhvr>
                                      <p:tavLst>
                                        <p:tav tm="0">
                                          <p:val>
                                            <p:strVal val="#ppt_x"/>
                                          </p:val>
                                        </p:tav>
                                        <p:tav tm="100000">
                                          <p:val>
                                            <p:strVal val="#ppt_x"/>
                                          </p:val>
                                        </p:tav>
                                      </p:tavLst>
                                    </p:anim>
                                    <p:anim calcmode="lin" valueType="num">
                                      <p:cBhvr additive="base">
                                        <p:cTn dur="500" fill="hold" id="8"/>
                                        <p:tgtEl>
                                          <p:spTgt spid="2097167"/>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3" presetSubtype="10">
                                  <p:stCondLst>
                                    <p:cond delay="0"/>
                                  </p:stCondLst>
                                  <p:childTnLst>
                                    <p:set>
                                      <p:cBhvr>
                                        <p:cTn dur="1" fill="hold" id="12">
                                          <p:stCondLst>
                                            <p:cond delay="0"/>
                                          </p:stCondLst>
                                        </p:cTn>
                                        <p:tgtEl>
                                          <p:spTgt spid="1048866"/>
                                        </p:tgtEl>
                                        <p:attrNameLst>
                                          <p:attrName>style.visibility</p:attrName>
                                        </p:attrNameLst>
                                      </p:cBhvr>
                                      <p:to>
                                        <p:strVal val="visible"/>
                                      </p:to>
                                    </p:set>
                                    <p:animEffect transition="in" filter="blinds(horizontal)">
                                      <p:cBhvr>
                                        <p:cTn dur="500" id="13"/>
                                        <p:tgtEl>
                                          <p:spTgt spid="1048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6" grpId="0" uiExpand="0" build="whole"/>
    </p:bldLst>
  </p:timing>
</p:sld>
</file>

<file path=ppt/slides/slide29.xml><?xml version="1.0" encoding="utf-8"?>
<p:sld xmlns:a="http://schemas.openxmlformats.org/drawingml/2006/main" xmlns:r="http://schemas.openxmlformats.org/officeDocument/2006/relationships" xmlns:p="http://schemas.openxmlformats.org/presentationml/2006/main" show="1" showMasterSp="1">
  <p:cSld>
    <p:spTree>
      <p:nvGrpSpPr>
        <p:cNvPr id="205" name=""/>
        <p:cNvGrpSpPr/>
        <p:nvPr/>
      </p:nvGrpSpPr>
      <p:grpSpPr>
        <a:xfrm rot="0">
          <a:off x="0" y="0"/>
          <a:ext cx="0" cy="0"/>
          <a:chOff x="0" y="0"/>
          <a:chExt cx="0" cy="0"/>
        </a:xfrm>
      </p:grpSpPr>
      <p:sp>
        <p:nvSpPr>
          <p:cNvPr id="1048873" name="Text Box 2"/>
          <p:cNvSpPr txBox="1"/>
          <p:nvPr/>
        </p:nvSpPr>
        <p:spPr>
          <a:xfrm rot="0">
            <a:off x="792162" y="1089025"/>
            <a:ext cx="24018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b="1" sz="2400" lang="en-US">
                <a:latin typeface="Times New Roman" pitchFamily="18" charset="0"/>
              </a:rPr>
              <a:t>2</a:t>
            </a:r>
            <a:r>
              <a:rPr altLang="en-US" b="1" sz="2400" lang="zh-CN">
                <a:latin typeface="Times New Roman" pitchFamily="18" charset="0"/>
              </a:rPr>
              <a:t>、非门</a:t>
            </a:r>
          </a:p>
        </p:txBody>
      </p:sp>
      <p:pic>
        <p:nvPicPr>
          <p:cNvPr id="2097168" name="Picture 3" descr="016"/>
          <p:cNvPicPr>
            <a:picLocks/>
          </p:cNvPicPr>
          <p:nvPr/>
        </p:nvPicPr>
        <p:blipFill>
          <a:blip xmlns:r="http://schemas.openxmlformats.org/officeDocument/2006/relationships" r:embed="rId1"/>
          <a:srcRect l="0" t="0" r="0" b="0"/>
          <a:stretch>
            <a:fillRect/>
          </a:stretch>
        </p:blipFill>
        <p:spPr>
          <a:xfrm rot="0">
            <a:off x="1781175" y="1584325"/>
            <a:ext cx="5535612" cy="3228975"/>
          </a:xfrm>
          <a:prstGeom prst="rect"/>
          <a:noFill/>
          <a:ln>
            <a:noFill/>
          </a:ln>
        </p:spPr>
      </p:pic>
      <p:grpSp>
        <p:nvGrpSpPr>
          <p:cNvPr id="206" name=""/>
          <p:cNvGrpSpPr/>
          <p:nvPr/>
        </p:nvGrpSpPr>
        <p:grpSpPr>
          <a:xfrm rot="0">
            <a:off x="611187" y="4914900"/>
            <a:ext cx="8077200" cy="1260475"/>
            <a:chOff x="385" y="3096"/>
            <a:chExt cx="5088" cy="794"/>
          </a:xfrm>
        </p:grpSpPr>
        <p:sp>
          <p:nvSpPr>
            <p:cNvPr id="1048874" name="Text Box 5"/>
            <p:cNvSpPr txBox="1"/>
            <p:nvPr/>
          </p:nvSpPr>
          <p:spPr>
            <a:xfrm rot="0">
              <a:off x="385" y="3096"/>
              <a:ext cx="5088" cy="794"/>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A50021"/>
                  </a:solidFill>
                  <a:latin typeface="Times New Roman" pitchFamily="18" charset="0"/>
                </a:rPr>
                <a:t>　　</a:t>
              </a:r>
              <a:r>
                <a:rPr altLang="zh-CN" sz="2400" lang="en-US">
                  <a:latin typeface="Times New Roman" pitchFamily="18" charset="0"/>
                </a:rPr>
                <a:t>假定高电平+5V</a:t>
              </a:r>
              <a:r>
                <a:rPr altLang="en-US" sz="2400" lang="zh-CN">
                  <a:latin typeface="Times New Roman" pitchFamily="18" charset="0"/>
                </a:rPr>
                <a:t>表示逻辑</a:t>
              </a:r>
              <a:r>
                <a:rPr altLang="zh-CN" sz="2400" lang="en-US">
                  <a:latin typeface="Times New Roman" pitchFamily="18" charset="0"/>
                </a:rPr>
                <a:t>1</a:t>
              </a:r>
              <a:r>
                <a:rPr altLang="en-US" sz="2400" lang="zh-CN">
                  <a:latin typeface="Times New Roman" pitchFamily="18" charset="0"/>
                </a:rPr>
                <a:t>，低电平</a:t>
              </a:r>
              <a:r>
                <a:rPr altLang="zh-CN" sz="2400" lang="en-US">
                  <a:latin typeface="Times New Roman" pitchFamily="18" charset="0"/>
                </a:rPr>
                <a:t>0V</a:t>
              </a:r>
              <a:r>
                <a:rPr altLang="en-US" sz="2400" lang="zh-CN">
                  <a:latin typeface="Times New Roman" pitchFamily="18" charset="0"/>
                </a:rPr>
                <a:t>表示逻辑</a:t>
              </a:r>
              <a:r>
                <a:rPr altLang="zh-CN" sz="2400" lang="en-US">
                  <a:latin typeface="Times New Roman" pitchFamily="18" charset="0"/>
                </a:rPr>
                <a:t>0</a:t>
              </a:r>
              <a:r>
                <a:rPr altLang="en-US" sz="2400" lang="zh-CN">
                  <a:latin typeface="Times New Roman" pitchFamily="18" charset="0"/>
                </a:rPr>
                <a:t>，则</a:t>
              </a:r>
            </a:p>
            <a:p>
              <a:pPr eaLnBrk="1" hangingPunct="1" indent="0" lvl="0" marL="0">
                <a:lnSpc>
                  <a:spcPct val="120000"/>
                </a:lnSpc>
                <a:spcBef>
                  <a:spcPct val="0"/>
                </a:spcBef>
                <a:buFontTx/>
                <a:buNone/>
              </a:pPr>
              <a:r>
                <a:rPr altLang="en-US" sz="2400" lang="zh-CN">
                  <a:latin typeface="Times New Roman" pitchFamily="18" charset="0"/>
                </a:rPr>
                <a:t>该电路的输出</a:t>
              </a:r>
              <a:r>
                <a:rPr altLang="zh-CN" sz="2400" lang="en-US">
                  <a:latin typeface="Times New Roman" pitchFamily="18" charset="0"/>
                </a:rPr>
                <a:t>F</a:t>
              </a:r>
              <a:r>
                <a:rPr altLang="en-US" sz="2400" lang="zh-CN">
                  <a:latin typeface="Times New Roman" pitchFamily="18" charset="0"/>
                </a:rPr>
                <a:t>和输入</a:t>
              </a:r>
              <a:r>
                <a:rPr altLang="zh-CN" sz="2400" lang="en-US">
                  <a:latin typeface="Times New Roman" pitchFamily="18" charset="0"/>
                </a:rPr>
                <a:t>A</a:t>
              </a:r>
              <a:r>
                <a:rPr altLang="en-US" sz="2400" lang="zh-CN">
                  <a:latin typeface="Times New Roman" pitchFamily="18" charset="0"/>
                </a:rPr>
                <a:t>的逻辑关系表达式为：</a:t>
              </a:r>
            </a:p>
            <a:p>
              <a:pPr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F = A</a:t>
              </a:r>
            </a:p>
          </p:txBody>
        </p:sp>
        <p:sp>
          <p:nvSpPr>
            <p:cNvPr id="1048875" name="Line 6"/>
            <p:cNvSpPr/>
            <p:nvPr/>
          </p:nvSpPr>
          <p:spPr>
            <a:xfrm rot="0">
              <a:off x="2455" y="3663"/>
              <a:ext cx="113" cy="0"/>
            </a:xfrm>
            <a:prstGeom prst="line"/>
            <a:noFill/>
            <a:ln w="19050" cap="flat" cmpd="sng">
              <a:solidFill>
                <a:schemeClr val="dk1">
                  <a:alpha val="100000"/>
                </a:schemeClr>
              </a:solidFill>
              <a:prstDash val="solid"/>
              <a:round/>
            </a:ln>
          </p:spPr>
        </p:sp>
      </p:grpSp>
      <p:sp>
        <p:nvSpPr>
          <p:cNvPr id="104887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87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7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29</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68"/>
                                        </p:tgtEl>
                                        <p:attrNameLst>
                                          <p:attrName>style.visibility</p:attrName>
                                        </p:attrNameLst>
                                      </p:cBhvr>
                                      <p:to>
                                        <p:strVal val="visible"/>
                                      </p:to>
                                    </p:set>
                                    <p:anim calcmode="lin" valueType="num">
                                      <p:cBhvr additive="base">
                                        <p:cTn dur="500" fill="hold" id="7"/>
                                        <p:tgtEl>
                                          <p:spTgt spid="2097168"/>
                                        </p:tgtEl>
                                        <p:attrNameLst>
                                          <p:attrName>ppt_x</p:attrName>
                                        </p:attrNameLst>
                                      </p:cBhvr>
                                      <p:tavLst>
                                        <p:tav tm="0">
                                          <p:val>
                                            <p:strVal val="#ppt_x"/>
                                          </p:val>
                                        </p:tav>
                                        <p:tav tm="100000">
                                          <p:val>
                                            <p:strVal val="#ppt_x"/>
                                          </p:val>
                                        </p:tav>
                                      </p:tavLst>
                                    </p:anim>
                                    <p:anim calcmode="lin" valueType="num">
                                      <p:cBhvr additive="base">
                                        <p:cTn dur="500" fill="hold" id="8"/>
                                        <p:tgtEl>
                                          <p:spTgt spid="2097168"/>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6"/>
                                        </p:tgtEl>
                                        <p:attrNameLst>
                                          <p:attrName>style.visibility</p:attrName>
                                        </p:attrNameLst>
                                      </p:cBhvr>
                                      <p:to>
                                        <p:strVal val="visible"/>
                                      </p:to>
                                    </p:set>
                                    <p:anim calcmode="lin" valueType="num">
                                      <p:cBhvr additive="base">
                                        <p:cTn dur="500" fill="hold" id="13"/>
                                        <p:tgtEl>
                                          <p:spTgt spid="206"/>
                                        </p:tgtEl>
                                        <p:attrNameLst>
                                          <p:attrName>ppt_x</p:attrName>
                                        </p:attrNameLst>
                                      </p:cBhvr>
                                      <p:tavLst>
                                        <p:tav tm="0">
                                          <p:val>
                                            <p:strVal val="#ppt_x"/>
                                          </p:val>
                                        </p:tav>
                                        <p:tav tm="100000">
                                          <p:val>
                                            <p:strVal val="#ppt_x"/>
                                          </p:val>
                                        </p:tav>
                                      </p:tavLst>
                                    </p:anim>
                                    <p:anim calcmode="lin" valueType="num">
                                      <p:cBhvr additive="base">
                                        <p:cTn dur="500" fill="hold" id="14"/>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134" name=""/>
        <p:cNvGrpSpPr/>
        <p:nvPr/>
      </p:nvGrpSpPr>
      <p:grpSpPr>
        <a:xfrm rot="0">
          <a:off x="0" y="0"/>
          <a:ext cx="0" cy="0"/>
          <a:chOff x="0" y="0"/>
          <a:chExt cx="0" cy="0"/>
        </a:xfrm>
      </p:grpSpPr>
      <p:sp>
        <p:nvSpPr>
          <p:cNvPr id="1048614"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222268"/>
                </a:solidFill>
                <a:latin typeface="微软雅黑" pitchFamily="34" charset="-122"/>
                <a:ea typeface="微软雅黑" pitchFamily="34" charset="-122"/>
              </a:rPr>
              <a:t>数字集成电路的分类</a:t>
            </a:r>
          </a:p>
        </p:txBody>
      </p:sp>
      <p:sp>
        <p:nvSpPr>
          <p:cNvPr id="104861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a:t>
            </a:fld>
            <a:endParaRPr altLang="en-US" sz="1400" lang="zh-CN">
              <a:solidFill>
                <a:srgbClr val="656565"/>
              </a:solidFill>
            </a:endParaRPr>
          </a:p>
        </p:txBody>
      </p:sp>
      <p:sp>
        <p:nvSpPr>
          <p:cNvPr id="104861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17" name="Text Box 8"/>
          <p:cNvSpPr txBox="1"/>
          <p:nvPr/>
        </p:nvSpPr>
        <p:spPr>
          <a:xfrm rot="0">
            <a:off x="611187" y="1196975"/>
            <a:ext cx="7715250" cy="23082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chemeClr val="lt2"/>
                </a:solidFill>
                <a:latin typeface="Times New Roman" pitchFamily="18" charset="0"/>
              </a:rPr>
              <a:t>　</a:t>
            </a:r>
            <a:r>
              <a:rPr altLang="en-US" sz="2400" lang="zh-CN">
                <a:solidFill>
                  <a:schemeClr val="lt2"/>
                </a:solidFill>
                <a:latin typeface="Times New Roman" pitchFamily="18" charset="0"/>
              </a:rPr>
              <a:t>　集成门电路和触发器等逻辑器件是实现数字系统功能的物质基础。</a:t>
            </a:r>
          </a:p>
          <a:p>
            <a:pPr algn="just" eaLnBrk="1" hangingPunct="1" indent="0" lvl="0" marL="0">
              <a:spcBef>
                <a:spcPct val="0"/>
              </a:spcBef>
              <a:buFontTx/>
              <a:buNone/>
            </a:pPr>
            <a:r>
              <a:rPr altLang="en-US" sz="2400" lang="zh-CN">
                <a:latin typeface="Times New Roman" pitchFamily="18" charset="0"/>
              </a:rPr>
              <a:t>　　随着微电子技术的发展，人们把实现各种逻辑功能的元器件及其连线都集中制造在同一块半导体材料小片上，并封装在一个壳体中，通过引线与外界联系，即构成所谓的集成电路块，又称为</a:t>
            </a:r>
            <a:r>
              <a:rPr altLang="en-US" sz="2400" lang="zh-CN">
                <a:solidFill>
                  <a:srgbClr val="FF3300"/>
                </a:solidFill>
                <a:latin typeface="Times New Roman" pitchFamily="18" charset="0"/>
              </a:rPr>
              <a:t>集成电路芯片</a:t>
            </a:r>
            <a:r>
              <a:rPr altLang="en-US" sz="2400" lang="zh-CN">
                <a:latin typeface="Times New Roman" pitchFamily="18" charset="0"/>
              </a:rPr>
              <a:t>。</a:t>
            </a:r>
            <a:r>
              <a:rPr altLang="en-US" sz="2400" lang="zh-CN">
                <a:solidFill>
                  <a:schemeClr val="hlink"/>
                </a:solidFill>
                <a:latin typeface="Times New Roman" pitchFamily="18" charset="0"/>
              </a:rPr>
              <a:t>        </a:t>
            </a:r>
          </a:p>
        </p:txBody>
      </p:sp>
      <p:sp>
        <p:nvSpPr>
          <p:cNvPr id="1048618" name="Text Box 9"/>
          <p:cNvSpPr txBox="1"/>
          <p:nvPr/>
        </p:nvSpPr>
        <p:spPr>
          <a:xfrm rot="0">
            <a:off x="611187" y="3536950"/>
            <a:ext cx="771525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采用集成电路进行数字系统设计的优点：</a:t>
            </a:r>
          </a:p>
          <a:p>
            <a:pPr algn="just" eaLnBrk="1" hangingPunct="1" indent="0" lvl="0" marL="0">
              <a:spcBef>
                <a:spcPct val="0"/>
              </a:spcBef>
              <a:buFontTx/>
              <a:buNone/>
            </a:pPr>
            <a:r>
              <a:rPr altLang="en-US" sz="2400" lang="zh-CN">
                <a:latin typeface="Times New Roman" pitchFamily="18" charset="0"/>
              </a:rPr>
              <a:t>　　可靠性高、可维性好、功耗低、成本低等优点，可以大大简化设计和调试过程。</a:t>
            </a:r>
          </a:p>
        </p:txBody>
      </p:sp>
      <p:sp>
        <p:nvSpPr>
          <p:cNvPr id="1048619" name="Text Box 10"/>
          <p:cNvSpPr txBox="1"/>
          <p:nvPr/>
        </p:nvSpPr>
        <p:spPr>
          <a:xfrm rot="0">
            <a:off x="1314450" y="4868862"/>
            <a:ext cx="7073900" cy="133350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20000"/>
              </a:spcBef>
              <a:buClr>
                <a:srgbClr val="FF3300"/>
              </a:buClr>
              <a:buFont typeface="Wingdings" pitchFamily="2" charset="2"/>
              <a:buChar char="p"/>
            </a:pPr>
            <a:r>
              <a:rPr altLang="en-US" sz="2400" lang="zh-CN">
                <a:latin typeface="Times New Roman" pitchFamily="18" charset="0"/>
              </a:rPr>
              <a:t>半导体器件的开关特性；</a:t>
            </a:r>
          </a:p>
          <a:p>
            <a:pPr eaLnBrk="1" hangingPunct="1" indent="-457200" lvl="0" marL="457200">
              <a:spcBef>
                <a:spcPct val="20000"/>
              </a:spcBef>
              <a:buClr>
                <a:srgbClr val="FF3300"/>
              </a:buClr>
              <a:buFont typeface="Wingdings" pitchFamily="2" charset="2"/>
              <a:buChar char="p"/>
            </a:pPr>
            <a:r>
              <a:rPr altLang="en-US" sz="2400" lang="zh-CN">
                <a:latin typeface="Times New Roman" pitchFamily="18" charset="0"/>
              </a:rPr>
              <a:t>逻辑门电路的功能、外部特性及使用方法；</a:t>
            </a:r>
          </a:p>
          <a:p>
            <a:pPr eaLnBrk="1" hangingPunct="1" indent="-457200" lvl="0" marL="457200">
              <a:spcBef>
                <a:spcPct val="20000"/>
              </a:spcBef>
              <a:buClr>
                <a:srgbClr val="FF3300"/>
              </a:buClr>
              <a:buFont typeface="Wingdings" pitchFamily="2" charset="2"/>
              <a:buChar char="p"/>
            </a:pPr>
            <a:r>
              <a:rPr altLang="en-US" sz="2400" lang="zh-CN">
                <a:latin typeface="Times New Roman" pitchFamily="18" charset="0"/>
              </a:rPr>
              <a:t>常用触发器的功能、触发方式与外部工作特性。</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16">
                                  <p:stCondLst>
                                    <p:cond delay="0"/>
                                  </p:stCondLst>
                                  <p:childTnLst>
                                    <p:set>
                                      <p:cBhvr>
                                        <p:cTn dur="1" fill="hold" id="6">
                                          <p:stCondLst>
                                            <p:cond delay="0"/>
                                          </p:stCondLst>
                                        </p:cTn>
                                        <p:tgtEl>
                                          <p:spTgt spid="1048618"/>
                                        </p:tgtEl>
                                        <p:attrNameLst>
                                          <p:attrName>style.visibility</p:attrName>
                                        </p:attrNameLst>
                                      </p:cBhvr>
                                      <p:to>
                                        <p:strVal val="visible"/>
                                      </p:to>
                                    </p:set>
                                    <p:animEffect transition="in" filter="box(in)">
                                      <p:cBhvr>
                                        <p:cTn dur="500" id="7"/>
                                        <p:tgtEl>
                                          <p:spTgt spid="104861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 presetSubtype="4">
                                  <p:stCondLst>
                                    <p:cond delay="0"/>
                                  </p:stCondLst>
                                  <p:childTnLst>
                                    <p:set>
                                      <p:cBhvr>
                                        <p:cTn dur="1" fill="hold" id="11">
                                          <p:stCondLst>
                                            <p:cond delay="0"/>
                                          </p:stCondLst>
                                        </p:cTn>
                                        <p:tgtEl>
                                          <p:spTgt spid="1048619"/>
                                        </p:tgtEl>
                                        <p:attrNameLst>
                                          <p:attrName>style.visibility</p:attrName>
                                        </p:attrNameLst>
                                      </p:cBhvr>
                                      <p:to>
                                        <p:strVal val="visible"/>
                                      </p:to>
                                    </p:set>
                                    <p:anim calcmode="lin" valueType="num">
                                      <p:cBhvr additive="base">
                                        <p:cTn dur="500" fill="hold" id="12"/>
                                        <p:tgtEl>
                                          <p:spTgt spid="1048619"/>
                                        </p:tgtEl>
                                        <p:attrNameLst>
                                          <p:attrName>ppt_x</p:attrName>
                                        </p:attrNameLst>
                                      </p:cBhvr>
                                      <p:tavLst>
                                        <p:tav tm="0">
                                          <p:val>
                                            <p:strVal val="#ppt_x"/>
                                          </p:val>
                                        </p:tav>
                                        <p:tav tm="100000">
                                          <p:val>
                                            <p:strVal val="#ppt_x"/>
                                          </p:val>
                                        </p:tav>
                                      </p:tavLst>
                                    </p:anim>
                                    <p:anim calcmode="lin" valueType="num">
                                      <p:cBhvr additive="base">
                                        <p:cTn dur="500" fill="hold" id="13"/>
                                        <p:tgtEl>
                                          <p:spTgt spid="1048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8" grpId="0" uiExpand="0" build="whole"/>
      <p:bldP spid="1048619" grpId="0" uiExpand="0" build="whole"/>
    </p:bldLst>
  </p:timing>
</p:sld>
</file>

<file path=ppt/slides/slide30.xml><?xml version="1.0" encoding="utf-8"?>
<p:sld xmlns:a="http://schemas.openxmlformats.org/drawingml/2006/main" xmlns:r="http://schemas.openxmlformats.org/officeDocument/2006/relationships" xmlns:p="http://schemas.openxmlformats.org/presentationml/2006/main" show="1" showMasterSp="1">
  <p:cSld>
    <p:spTree>
      <p:nvGrpSpPr>
        <p:cNvPr id="209" name=""/>
        <p:cNvGrpSpPr/>
        <p:nvPr/>
      </p:nvGrpSpPr>
      <p:grpSpPr>
        <a:xfrm rot="0">
          <a:off x="0" y="0"/>
          <a:ext cx="0" cy="0"/>
          <a:chOff x="0" y="0"/>
          <a:chExt cx="0" cy="0"/>
        </a:xfrm>
      </p:grpSpPr>
      <p:sp>
        <p:nvSpPr>
          <p:cNvPr id="1048881" name="Text Box 2"/>
          <p:cNvSpPr txBox="1"/>
          <p:nvPr/>
        </p:nvSpPr>
        <p:spPr>
          <a:xfrm rot="0">
            <a:off x="806450" y="1270000"/>
            <a:ext cx="5791200"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800" lang="en-US">
                <a:latin typeface="Times New Roman" pitchFamily="18" charset="0"/>
              </a:rPr>
              <a:t>3.3.2   TTL </a:t>
            </a:r>
            <a:r>
              <a:rPr altLang="en-US" b="1" sz="2800" lang="zh-CN">
                <a:latin typeface="Times New Roman" pitchFamily="18" charset="0"/>
              </a:rPr>
              <a:t>集成逻辑门电路</a:t>
            </a:r>
          </a:p>
        </p:txBody>
      </p:sp>
      <p:sp>
        <p:nvSpPr>
          <p:cNvPr id="1048882" name="Text Box 3"/>
          <p:cNvSpPr txBox="1"/>
          <p:nvPr/>
        </p:nvSpPr>
        <p:spPr>
          <a:xfrm rot="0">
            <a:off x="823912" y="1898650"/>
            <a:ext cx="7673975" cy="40386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TTL</a:t>
            </a:r>
            <a:r>
              <a:rPr altLang="en-US" sz="2400" lang="zh-CN">
                <a:latin typeface="Times New Roman" pitchFamily="18" charset="0"/>
              </a:rPr>
              <a:t>电路是</a:t>
            </a:r>
            <a:r>
              <a:rPr altLang="zh-CN" sz="2400" lang="en-US">
                <a:solidFill>
                  <a:srgbClr val="0070C0"/>
                </a:solidFill>
                <a:latin typeface="Times New Roman" pitchFamily="18" charset="0"/>
              </a:rPr>
              <a:t>晶体管-</a:t>
            </a:r>
            <a:r>
              <a:rPr altLang="en-US" sz="2400" lang="zh-CN">
                <a:solidFill>
                  <a:srgbClr val="0070C0"/>
                </a:solidFill>
                <a:latin typeface="Times New Roman" pitchFamily="18" charset="0"/>
              </a:rPr>
              <a:t>晶体管逻辑</a:t>
            </a:r>
            <a:r>
              <a:rPr altLang="zh-CN" sz="2400" lang="en-US">
                <a:latin typeface="Times New Roman" pitchFamily="18" charset="0"/>
              </a:rPr>
              <a:t>电路的简称，TTL</a:t>
            </a:r>
            <a:r>
              <a:rPr altLang="en-US" sz="2400" lang="zh-CN"/>
              <a:t> 逻辑门由若干晶体三极管、二极管和电阻组成。</a:t>
            </a:r>
          </a:p>
          <a:p>
            <a:pPr eaLnBrk="1" hangingPunct="1" indent="0" lvl="0" marL="0">
              <a:lnSpc>
                <a:spcPct val="120000"/>
              </a:lnSpc>
              <a:spcBef>
                <a:spcPct val="0"/>
              </a:spcBef>
              <a:buFontTx/>
              <a:buNone/>
            </a:pPr>
            <a:endParaRPr altLang="zh-CN" sz="2400" lang="en-US"/>
          </a:p>
          <a:p>
            <a:pPr eaLnBrk="1" hangingPunct="1" indent="0" lvl="0" marL="0">
              <a:lnSpc>
                <a:spcPct val="120000"/>
              </a:lnSpc>
              <a:spcBef>
                <a:spcPct val="0"/>
              </a:spcBef>
              <a:buFontTx/>
              <a:buNone/>
            </a:pPr>
            <a:r>
              <a:rPr altLang="zh-CN" sz="2400" lang="en-US">
                <a:latin typeface="Times New Roman" pitchFamily="18" charset="0"/>
              </a:rPr>
              <a:t>        TTL</a:t>
            </a:r>
            <a:r>
              <a:rPr altLang="en-US" sz="2400" lang="zh-CN"/>
              <a:t>门电路于</a:t>
            </a:r>
            <a:r>
              <a:rPr altLang="zh-CN" sz="2400" lang="en-US">
                <a:latin typeface="Times New Roman" pitchFamily="18" charset="0"/>
              </a:rPr>
              <a:t> 20 </a:t>
            </a:r>
            <a:r>
              <a:rPr altLang="en-US" sz="2400" lang="zh-CN">
                <a:latin typeface="Times New Roman" pitchFamily="18" charset="0"/>
              </a:rPr>
              <a:t>世纪 </a:t>
            </a:r>
            <a:r>
              <a:rPr altLang="zh-CN" sz="2400" lang="en-US">
                <a:latin typeface="Times New Roman" pitchFamily="18" charset="0"/>
              </a:rPr>
              <a:t>60</a:t>
            </a:r>
            <a:r>
              <a:rPr altLang="en-US" sz="2400" lang="zh-CN"/>
              <a:t>年代问世，随后经过对电路结构和工艺的不断改进，性能得到不断改善，至今仍被广泛应用于各种逻辑电路和数字系统中。</a:t>
            </a:r>
          </a:p>
          <a:p>
            <a:pPr eaLnBrk="1" hangingPunct="1" indent="0" lvl="0" marL="0">
              <a:lnSpc>
                <a:spcPct val="120000"/>
              </a:lnSpc>
              <a:spcBef>
                <a:spcPct val="0"/>
              </a:spcBef>
              <a:buFontTx/>
              <a:buNone/>
            </a:pPr>
            <a:endParaRPr altLang="en-US" sz="2400" lang="zh-CN">
              <a:latin typeface="Times New Roman" pitchFamily="18" charset="0"/>
            </a:endParaRPr>
          </a:p>
          <a:p>
            <a:pPr eaLnBrk="1" hangingPunct="1" indent="0" lvl="0" marL="0">
              <a:lnSpc>
                <a:spcPct val="120000"/>
              </a:lnSpc>
              <a:spcBef>
                <a:spcPct val="0"/>
              </a:spcBef>
              <a:buFontTx/>
              <a:buNone/>
            </a:pPr>
            <a:r>
              <a:rPr altLang="en-US" sz="2400" lang="zh-CN">
                <a:latin typeface="Times New Roman" pitchFamily="18" charset="0"/>
              </a:rPr>
              <a:t>        TTL电路的功耗大、线路较复杂，使其集成度受到一定的限制，故适用于</a:t>
            </a:r>
            <a:r>
              <a:rPr altLang="en-US" sz="2400" lang="zh-CN">
                <a:solidFill>
                  <a:srgbClr val="FF0000"/>
                </a:solidFill>
                <a:latin typeface="Times New Roman" pitchFamily="18" charset="0"/>
              </a:rPr>
              <a:t>中小规模</a:t>
            </a:r>
            <a:r>
              <a:rPr altLang="en-US" sz="2400" lang="zh-CN">
                <a:latin typeface="Times New Roman" pitchFamily="18" charset="0"/>
              </a:rPr>
              <a:t>逻辑电路。</a:t>
            </a:r>
          </a:p>
        </p:txBody>
      </p:sp>
      <p:sp>
        <p:nvSpPr>
          <p:cNvPr id="104888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88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8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30</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882"/>
                                        </p:tgtEl>
                                        <p:attrNameLst>
                                          <p:attrName>style.visibility</p:attrName>
                                        </p:attrNameLst>
                                      </p:cBhvr>
                                      <p:to>
                                        <p:strVal val="visible"/>
                                      </p:to>
                                    </p:set>
                                    <p:animEffect transition="in" filter="blinds(horizontal)">
                                      <p:cBhvr>
                                        <p:cTn dur="500" id="7"/>
                                        <p:tgtEl>
                                          <p:spTgt spid="1048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2" grpId="0" uiExpand="0" build="whole"/>
    </p:bldLst>
  </p:timing>
</p:sld>
</file>

<file path=ppt/slides/slide31.xml><?xml version="1.0" encoding="utf-8"?>
<p:sld xmlns:a="http://schemas.openxmlformats.org/drawingml/2006/main" xmlns:r="http://schemas.openxmlformats.org/officeDocument/2006/relationships" xmlns:p="http://schemas.openxmlformats.org/presentationml/2006/main" show="1" showMasterSp="1">
  <p:cSld>
    <p:spTree>
      <p:nvGrpSpPr>
        <p:cNvPr id="212" name=""/>
        <p:cNvGrpSpPr/>
        <p:nvPr/>
      </p:nvGrpSpPr>
      <p:grpSpPr>
        <a:xfrm rot="0">
          <a:off x="0" y="0"/>
          <a:ext cx="0" cy="0"/>
          <a:chOff x="0" y="0"/>
          <a:chExt cx="0" cy="0"/>
        </a:xfrm>
      </p:grpSpPr>
      <p:sp>
        <p:nvSpPr>
          <p:cNvPr id="1048888" name="Text Box 3"/>
          <p:cNvSpPr txBox="1"/>
          <p:nvPr/>
        </p:nvSpPr>
        <p:spPr>
          <a:xfrm rot="0">
            <a:off x="488950" y="1089025"/>
            <a:ext cx="7943850" cy="440848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zh-CN" sz="2400" lang="en-US">
                <a:latin typeface="Times New Roman" pitchFamily="18" charset="0"/>
                <a:ea typeface="Times New Roman" pitchFamily="18" charset="0"/>
              </a:rPr>
              <a:t>TTL</a:t>
            </a:r>
            <a:r>
              <a:rPr altLang="en-US" sz="2400" lang="zh-CN"/>
              <a:t>逻辑器件根据工作环境温度和电源电压范围划分：</a:t>
            </a:r>
          </a:p>
          <a:p>
            <a:pPr eaLnBrk="1" hangingPunct="1" indent="0" lvl="0" marL="0">
              <a:lnSpc>
                <a:spcPct val="120000"/>
              </a:lnSpc>
              <a:spcBef>
                <a:spcPct val="0"/>
              </a:spcBef>
              <a:buFontTx/>
              <a:buNone/>
            </a:pPr>
            <a:r>
              <a:rPr altLang="en-US" sz="2000" lang="zh-CN"/>
              <a:t>     </a:t>
            </a:r>
            <a:r>
              <a:rPr altLang="zh-CN" sz="2000" lang="en-US">
                <a:solidFill>
                  <a:srgbClr val="FF0000"/>
                </a:solidFill>
                <a:latin typeface="Times New Roman" pitchFamily="18" charset="0"/>
                <a:ea typeface="Times New Roman" pitchFamily="18" charset="0"/>
              </a:rPr>
              <a:t>54</a:t>
            </a:r>
            <a:r>
              <a:rPr altLang="en-US" sz="2000" lang="zh-CN">
                <a:solidFill>
                  <a:srgbClr val="FF0000"/>
                </a:solidFill>
              </a:rPr>
              <a:t>系列</a:t>
            </a:r>
            <a:r>
              <a:rPr altLang="en-US" sz="2000" lang="zh-CN"/>
              <a:t>：工作环境温度为 </a:t>
            </a:r>
            <a:r>
              <a:rPr altLang="zh-CN" sz="2000" lang="en-US">
                <a:latin typeface="Times New Roman" pitchFamily="18" charset="0"/>
                <a:ea typeface="Times New Roman" pitchFamily="18" charset="0"/>
              </a:rPr>
              <a:t>-55℃</a:t>
            </a:r>
            <a:r>
              <a:rPr altLang="en-US" sz="2000" lang="zh-CN">
                <a:latin typeface="Times New Roman" pitchFamily="18" charset="0"/>
                <a:ea typeface="Times New Roman" pitchFamily="18" charset="0"/>
              </a:rPr>
              <a:t>～</a:t>
            </a:r>
            <a:r>
              <a:rPr altLang="zh-CN" sz="2000" lang="en-US">
                <a:latin typeface="Times New Roman" pitchFamily="18" charset="0"/>
                <a:ea typeface="Times New Roman" pitchFamily="18" charset="0"/>
              </a:rPr>
              <a:t>+125℃</a:t>
            </a:r>
            <a:r>
              <a:rPr altLang="en-US" sz="2000" lang="zh-CN">
                <a:latin typeface="Times New Roman" pitchFamily="18" charset="0"/>
                <a:ea typeface="Times New Roman" pitchFamily="18" charset="0"/>
              </a:rPr>
              <a:t>，</a:t>
            </a:r>
          </a:p>
          <a:p>
            <a:pPr eaLnBrk="1" hangingPunct="1" indent="0" lvl="0" marL="0">
              <a:lnSpc>
                <a:spcPct val="120000"/>
              </a:lnSpc>
              <a:spcBef>
                <a:spcPct val="0"/>
              </a:spcBef>
              <a:buFontTx/>
              <a:buNone/>
            </a:pPr>
            <a:r>
              <a:rPr altLang="zh-CN" sz="2000" lang="en-US">
                <a:latin typeface="Times New Roman" pitchFamily="18" charset="0"/>
                <a:ea typeface="Times New Roman" pitchFamily="18" charset="0"/>
              </a:rPr>
              <a:t>                      </a:t>
            </a:r>
            <a:r>
              <a:rPr altLang="en-US" sz="2000" lang="zh-CN"/>
              <a:t>电源电压范围为 </a:t>
            </a:r>
            <a:r>
              <a:rPr altLang="zh-CN" sz="2000" lang="en-US">
                <a:latin typeface="Times New Roman" pitchFamily="18" charset="0"/>
                <a:ea typeface="Times New Roman" pitchFamily="18" charset="0"/>
              </a:rPr>
              <a:t>5V±10%</a:t>
            </a:r>
            <a:r>
              <a:rPr altLang="en-US" sz="2000" lang="zh-CN"/>
              <a:t>；</a:t>
            </a:r>
          </a:p>
          <a:p>
            <a:pPr eaLnBrk="1" hangingPunct="1" indent="0" lvl="0" marL="0">
              <a:lnSpc>
                <a:spcPct val="120000"/>
              </a:lnSpc>
              <a:spcBef>
                <a:spcPct val="0"/>
              </a:spcBef>
              <a:buFontTx/>
              <a:buNone/>
            </a:pPr>
            <a:r>
              <a:rPr altLang="zh-CN" sz="2000" lang="en-US"/>
              <a:t>     </a:t>
            </a:r>
            <a:r>
              <a:rPr altLang="zh-CN" sz="2000" lang="en-US">
                <a:solidFill>
                  <a:srgbClr val="FF0000"/>
                </a:solidFill>
                <a:latin typeface="Times New Roman" pitchFamily="18" charset="0"/>
                <a:ea typeface="Times New Roman" pitchFamily="18" charset="0"/>
              </a:rPr>
              <a:t>74</a:t>
            </a:r>
            <a:r>
              <a:rPr altLang="en-US" sz="2000" lang="zh-CN">
                <a:solidFill>
                  <a:srgbClr val="FF0000"/>
                </a:solidFill>
              </a:rPr>
              <a:t>系列</a:t>
            </a:r>
            <a:r>
              <a:rPr altLang="en-US" sz="2000" lang="zh-CN"/>
              <a:t>：工作环境温度为 </a:t>
            </a:r>
            <a:r>
              <a:rPr altLang="zh-CN" sz="2000" lang="en-US">
                <a:latin typeface="Times New Roman" pitchFamily="18" charset="0"/>
                <a:ea typeface="Times New Roman" pitchFamily="18" charset="0"/>
              </a:rPr>
              <a:t>0 ℃</a:t>
            </a:r>
            <a:r>
              <a:rPr altLang="en-US" sz="2000" lang="zh-CN">
                <a:latin typeface="Times New Roman" pitchFamily="18" charset="0"/>
                <a:ea typeface="Times New Roman" pitchFamily="18" charset="0"/>
              </a:rPr>
              <a:t>～</a:t>
            </a:r>
            <a:r>
              <a:rPr altLang="zh-CN" sz="2000" lang="en-US">
                <a:latin typeface="Times New Roman" pitchFamily="18" charset="0"/>
                <a:ea typeface="Times New Roman" pitchFamily="18" charset="0"/>
              </a:rPr>
              <a:t>+70 ℃</a:t>
            </a:r>
            <a:r>
              <a:rPr altLang="en-US" sz="2000" lang="zh-CN">
                <a:latin typeface="Times New Roman" pitchFamily="18" charset="0"/>
                <a:ea typeface="Times New Roman" pitchFamily="18" charset="0"/>
              </a:rPr>
              <a:t>，</a:t>
            </a:r>
          </a:p>
          <a:p>
            <a:pPr eaLnBrk="1" hangingPunct="1" indent="0" lvl="0" marL="0">
              <a:lnSpc>
                <a:spcPct val="120000"/>
              </a:lnSpc>
              <a:spcBef>
                <a:spcPct val="0"/>
              </a:spcBef>
              <a:buFontTx/>
              <a:buNone/>
            </a:pPr>
            <a:r>
              <a:rPr altLang="zh-CN" sz="2000" lang="en-US">
                <a:latin typeface="Times New Roman" pitchFamily="18" charset="0"/>
                <a:ea typeface="Times New Roman" pitchFamily="18" charset="0"/>
              </a:rPr>
              <a:t>                      </a:t>
            </a:r>
            <a:r>
              <a:rPr altLang="en-US" sz="2000" lang="zh-CN"/>
              <a:t>电源电压范围为 </a:t>
            </a:r>
            <a:r>
              <a:rPr altLang="zh-CN" sz="2000" lang="en-US">
                <a:latin typeface="Times New Roman" pitchFamily="18" charset="0"/>
                <a:ea typeface="Times New Roman" pitchFamily="18" charset="0"/>
              </a:rPr>
              <a:t>5V±5%</a:t>
            </a:r>
            <a:r>
              <a:rPr altLang="en-US" sz="2000" lang="zh-CN"/>
              <a:t>。</a:t>
            </a:r>
          </a:p>
          <a:p>
            <a:pPr eaLnBrk="1" hangingPunct="1" indent="0" lvl="0" marL="0">
              <a:lnSpc>
                <a:spcPct val="120000"/>
              </a:lnSpc>
              <a:spcBef>
                <a:spcPct val="0"/>
              </a:spcBef>
              <a:buFontTx/>
              <a:buNone/>
            </a:pPr>
            <a:r>
              <a:rPr altLang="en-US" sz="2400" lang="zh-CN"/>
              <a:t>按器件工作速度和功耗，国产</a:t>
            </a:r>
            <a:r>
              <a:rPr altLang="zh-CN" sz="2400" lang="en-US">
                <a:latin typeface="Times New Roman" pitchFamily="18" charset="0"/>
                <a:ea typeface="Times New Roman" pitchFamily="18" charset="0"/>
              </a:rPr>
              <a:t>TTL</a:t>
            </a:r>
            <a:r>
              <a:rPr altLang="en-US" sz="2400" lang="zh-CN">
                <a:latin typeface="Times New Roman" pitchFamily="18" charset="0"/>
                <a:ea typeface="Times New Roman" pitchFamily="18" charset="0"/>
              </a:rPr>
              <a:t>集成电路分为</a:t>
            </a:r>
            <a:r>
              <a:rPr altLang="zh-CN" sz="2400" lang="en-US">
                <a:latin typeface="Times New Roman" pitchFamily="18" charset="0"/>
                <a:ea typeface="Times New Roman" pitchFamily="18" charset="0"/>
              </a:rPr>
              <a:t>4</a:t>
            </a:r>
            <a:r>
              <a:rPr altLang="en-US" sz="2400" lang="zh-CN"/>
              <a:t>个系列：</a:t>
            </a:r>
          </a:p>
          <a:p>
            <a:pPr eaLnBrk="1" hangingPunct="1" indent="0" lvl="0" marL="0">
              <a:lnSpc>
                <a:spcPct val="120000"/>
              </a:lnSpc>
              <a:spcBef>
                <a:spcPct val="0"/>
              </a:spcBef>
              <a:buFontTx/>
              <a:buNone/>
            </a:pPr>
            <a:r>
              <a:rPr altLang="en-US" sz="2400" lang="zh-CN">
                <a:solidFill>
                  <a:srgbClr val="FF0000"/>
                </a:solidFill>
              </a:rPr>
              <a:t>     </a:t>
            </a:r>
            <a:r>
              <a:rPr altLang="zh-CN" sz="2000" lang="en-US">
                <a:solidFill>
                  <a:srgbClr val="FF0000"/>
                </a:solidFill>
                <a:latin typeface="Times New Roman" pitchFamily="18" charset="0"/>
                <a:ea typeface="Times New Roman" pitchFamily="18" charset="0"/>
              </a:rPr>
              <a:t>CT54/74</a:t>
            </a:r>
            <a:r>
              <a:rPr altLang="en-US" sz="2000" lang="zh-CN">
                <a:latin typeface="Times New Roman" pitchFamily="18" charset="0"/>
                <a:ea typeface="Times New Roman" pitchFamily="18" charset="0"/>
              </a:rPr>
              <a:t>：标准通用系列，对应于国际上 </a:t>
            </a:r>
            <a:r>
              <a:rPr altLang="zh-CN" sz="2000" lang="en-US">
                <a:latin typeface="Times New Roman" pitchFamily="18" charset="0"/>
                <a:ea typeface="Times New Roman" pitchFamily="18" charset="0"/>
              </a:rPr>
              <a:t>SN54/74 </a:t>
            </a:r>
            <a:r>
              <a:rPr altLang="en-US" sz="2000" lang="zh-CN">
                <a:latin typeface="Times New Roman" pitchFamily="18" charset="0"/>
                <a:ea typeface="Times New Roman" pitchFamily="18" charset="0"/>
              </a:rPr>
              <a:t>系列；</a:t>
            </a:r>
          </a:p>
          <a:p>
            <a:pPr eaLnBrk="1" hangingPunct="1" indent="0" lvl="0" marL="0">
              <a:lnSpc>
                <a:spcPct val="120000"/>
              </a:lnSpc>
              <a:spcBef>
                <a:spcPct val="0"/>
              </a:spcBef>
              <a:buFontTx/>
              <a:buNone/>
            </a:pPr>
            <a:r>
              <a:rPr altLang="zh-CN" sz="2000" lang="en-US">
                <a:solidFill>
                  <a:srgbClr val="FF0000"/>
                </a:solidFill>
                <a:latin typeface="Times New Roman" pitchFamily="18" charset="0"/>
                <a:ea typeface="Times New Roman" pitchFamily="18" charset="0"/>
              </a:rPr>
              <a:t>       CT54H/74H</a:t>
            </a:r>
            <a:r>
              <a:rPr altLang="en-US" sz="2000" lang="zh-CN">
                <a:latin typeface="Times New Roman" pitchFamily="18" charset="0"/>
                <a:ea typeface="Times New Roman" pitchFamily="18" charset="0"/>
              </a:rPr>
              <a:t>：高速系列，国际上 </a:t>
            </a:r>
            <a:r>
              <a:rPr altLang="zh-CN" sz="2000" lang="en-US">
                <a:latin typeface="Times New Roman" pitchFamily="18" charset="0"/>
                <a:ea typeface="Times New Roman" pitchFamily="18" charset="0"/>
              </a:rPr>
              <a:t>SN54H/74H </a:t>
            </a:r>
            <a:r>
              <a:rPr altLang="en-US" sz="2000" lang="zh-CN">
                <a:latin typeface="Times New Roman" pitchFamily="18" charset="0"/>
                <a:ea typeface="Times New Roman" pitchFamily="18" charset="0"/>
              </a:rPr>
              <a:t>系列；</a:t>
            </a:r>
          </a:p>
          <a:p>
            <a:pPr eaLnBrk="1" hangingPunct="1" indent="0" lvl="0" marL="0">
              <a:lnSpc>
                <a:spcPct val="120000"/>
              </a:lnSpc>
              <a:spcBef>
                <a:spcPct val="0"/>
              </a:spcBef>
              <a:buFontTx/>
              <a:buNone/>
            </a:pPr>
            <a:r>
              <a:rPr altLang="zh-CN" sz="2000" lang="en-US">
                <a:solidFill>
                  <a:srgbClr val="FF0000"/>
                </a:solidFill>
                <a:latin typeface="Times New Roman" pitchFamily="18" charset="0"/>
                <a:ea typeface="Times New Roman" pitchFamily="18" charset="0"/>
              </a:rPr>
              <a:t>       CT54S/74S</a:t>
            </a:r>
            <a:r>
              <a:rPr altLang="en-US" sz="2000" lang="zh-CN">
                <a:latin typeface="Times New Roman" pitchFamily="18" charset="0"/>
                <a:ea typeface="Times New Roman" pitchFamily="18" charset="0"/>
              </a:rPr>
              <a:t>：肖特基系列，国际上 </a:t>
            </a:r>
            <a:r>
              <a:rPr altLang="zh-CN" sz="2000" lang="en-US">
                <a:latin typeface="Times New Roman" pitchFamily="18" charset="0"/>
                <a:ea typeface="Times New Roman" pitchFamily="18" charset="0"/>
              </a:rPr>
              <a:t>SN54S/74S </a:t>
            </a:r>
            <a:r>
              <a:rPr altLang="en-US" sz="2000" lang="zh-CN">
                <a:latin typeface="Times New Roman" pitchFamily="18" charset="0"/>
                <a:ea typeface="Times New Roman" pitchFamily="18" charset="0"/>
              </a:rPr>
              <a:t>系列；</a:t>
            </a:r>
          </a:p>
          <a:p>
            <a:pPr eaLnBrk="1" hangingPunct="1" indent="0" lvl="0" marL="0">
              <a:lnSpc>
                <a:spcPct val="120000"/>
              </a:lnSpc>
              <a:spcBef>
                <a:spcPct val="0"/>
              </a:spcBef>
              <a:buFontTx/>
              <a:buNone/>
            </a:pPr>
            <a:r>
              <a:rPr altLang="zh-CN" sz="2000" lang="en-US">
                <a:solidFill>
                  <a:srgbClr val="FF0000"/>
                </a:solidFill>
                <a:latin typeface="Times New Roman" pitchFamily="18" charset="0"/>
                <a:ea typeface="Times New Roman" pitchFamily="18" charset="0"/>
              </a:rPr>
              <a:t>       CT54LS/74LS</a:t>
            </a:r>
            <a:r>
              <a:rPr altLang="en-US" sz="2000" lang="zh-CN">
                <a:latin typeface="Times New Roman" pitchFamily="18" charset="0"/>
                <a:ea typeface="Times New Roman" pitchFamily="18" charset="0"/>
              </a:rPr>
              <a:t>：低功耗肖特基系列，国际上 </a:t>
            </a:r>
            <a:r>
              <a:rPr altLang="zh-CN" sz="2000" lang="en-US">
                <a:latin typeface="Times New Roman" pitchFamily="18" charset="0"/>
                <a:ea typeface="Times New Roman" pitchFamily="18" charset="0"/>
              </a:rPr>
              <a:t>SN54LS/74LS</a:t>
            </a:r>
            <a:r>
              <a:rPr altLang="en-US" sz="2000" lang="zh-CN">
                <a:latin typeface="Times New Roman" pitchFamily="18" charset="0"/>
                <a:ea typeface="Times New Roman" pitchFamily="18" charset="0"/>
              </a:rPr>
              <a:t>系列。</a:t>
            </a:r>
            <a:r>
              <a:rPr altLang="zh-CN" sz="2000" lang="en-US">
                <a:latin typeface="Times New Roman" pitchFamily="18" charset="0"/>
                <a:ea typeface="Times New Roman" pitchFamily="18" charset="0"/>
              </a:rPr>
              <a:t> </a:t>
            </a:r>
          </a:p>
          <a:p>
            <a:pPr eaLnBrk="1" hangingPunct="1" indent="0" lvl="0" marL="0">
              <a:lnSpc>
                <a:spcPct val="120000"/>
              </a:lnSpc>
              <a:spcBef>
                <a:spcPct val="0"/>
              </a:spcBef>
              <a:buFontTx/>
              <a:buNone/>
            </a:pPr>
            <a:r>
              <a:rPr altLang="en-US" sz="2400" lang="zh-CN"/>
              <a:t>各系列的详细性能参数可查阅集成电路手册。</a:t>
            </a:r>
          </a:p>
        </p:txBody>
      </p:sp>
      <p:sp>
        <p:nvSpPr>
          <p:cNvPr id="1048889" name="Text Box 4"/>
          <p:cNvSpPr txBox="1"/>
          <p:nvPr/>
        </p:nvSpPr>
        <p:spPr>
          <a:xfrm rot="0">
            <a:off x="960437" y="5799137"/>
            <a:ext cx="7469187" cy="4921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50000"/>
              </a:spcBef>
              <a:buFontTx/>
              <a:buNone/>
            </a:pPr>
            <a:r>
              <a:rPr altLang="en-US" sz="2400" lang="zh-CN">
                <a:latin typeface="Times New Roman" pitchFamily="18" charset="0"/>
              </a:rPr>
              <a:t>下面重点讨论</a:t>
            </a:r>
            <a:r>
              <a:rPr altLang="zh-CN" sz="2400" lang="en-US">
                <a:latin typeface="Times New Roman" pitchFamily="18" charset="0"/>
              </a:rPr>
              <a:t>TTL</a:t>
            </a:r>
            <a:r>
              <a:rPr altLang="en-US" sz="2400" lang="zh-CN">
                <a:latin typeface="Times New Roman" pitchFamily="18" charset="0"/>
              </a:rPr>
              <a:t>与非门的性能参数和外部特性。</a:t>
            </a:r>
          </a:p>
        </p:txBody>
      </p:sp>
      <p:sp>
        <p:nvSpPr>
          <p:cNvPr id="104889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89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9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31</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888"/>
                                        </p:tgtEl>
                                        <p:attrNameLst>
                                          <p:attrName>style.visibility</p:attrName>
                                        </p:attrNameLst>
                                      </p:cBhvr>
                                      <p:to>
                                        <p:strVal val="visible"/>
                                      </p:to>
                                    </p:set>
                                    <p:animEffect transition="in" filter="blinds(horizontal)">
                                      <p:cBhvr>
                                        <p:cTn dur="500" id="7"/>
                                        <p:tgtEl>
                                          <p:spTgt spid="104888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8889"/>
                                        </p:tgtEl>
                                        <p:attrNameLst>
                                          <p:attrName>style.visibility</p:attrName>
                                        </p:attrNameLst>
                                      </p:cBhvr>
                                      <p:to>
                                        <p:strVal val="visible"/>
                                      </p:to>
                                    </p:set>
                                    <p:animEffect transition="in" filter="blinds(horizontal)">
                                      <p:cBhvr>
                                        <p:cTn dur="500" id="12"/>
                                        <p:tgtEl>
                                          <p:spTgt spid="1048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8" grpId="0" uiExpand="0" build="whole"/>
      <p:bldP spid="1048889" grpId="0" uiExpand="0" build="whole"/>
    </p:bldLst>
  </p:timing>
</p:sld>
</file>

<file path=ppt/slides/slide32.xml><?xml version="1.0" encoding="utf-8"?>
<p:sld xmlns:a="http://schemas.openxmlformats.org/drawingml/2006/main" xmlns:r="http://schemas.openxmlformats.org/officeDocument/2006/relationships" xmlns:p="http://schemas.openxmlformats.org/presentationml/2006/main" show="1" showMasterSp="1">
  <p:cSld>
    <p:spTree>
      <p:nvGrpSpPr>
        <p:cNvPr id="215" name=""/>
        <p:cNvGrpSpPr/>
        <p:nvPr/>
      </p:nvGrpSpPr>
      <p:grpSpPr>
        <a:xfrm rot="0">
          <a:off x="0" y="0"/>
          <a:ext cx="0" cy="0"/>
          <a:chOff x="0" y="0"/>
          <a:chExt cx="0" cy="0"/>
        </a:xfrm>
      </p:grpSpPr>
      <p:sp>
        <p:nvSpPr>
          <p:cNvPr id="1048895" name="Text Box 2"/>
          <p:cNvSpPr txBox="1"/>
          <p:nvPr/>
        </p:nvSpPr>
        <p:spPr>
          <a:xfrm rot="0">
            <a:off x="660400" y="1171575"/>
            <a:ext cx="35972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一、典型</a:t>
            </a:r>
            <a:r>
              <a:rPr altLang="zh-CN" b="1" sz="2400" lang="en-US">
                <a:latin typeface="Times New Roman" pitchFamily="18" charset="0"/>
              </a:rPr>
              <a:t>TTL</a:t>
            </a:r>
            <a:r>
              <a:rPr altLang="en-US" b="1" sz="2400" lang="zh-CN">
                <a:latin typeface="Times New Roman" pitchFamily="18" charset="0"/>
              </a:rPr>
              <a:t>与非门 </a:t>
            </a:r>
          </a:p>
        </p:txBody>
      </p:sp>
      <p:sp>
        <p:nvSpPr>
          <p:cNvPr id="1048896" name="Text Box 3"/>
          <p:cNvSpPr txBox="1"/>
          <p:nvPr/>
        </p:nvSpPr>
        <p:spPr>
          <a:xfrm rot="0">
            <a:off x="792162" y="4206875"/>
            <a:ext cx="8077200"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该电路可按图中虚线划分为三部分：</a:t>
            </a:r>
          </a:p>
          <a:p>
            <a:pPr eaLnBrk="1" hangingPunct="1" indent="0" lvl="0" marL="0">
              <a:lnSpc>
                <a:spcPct val="120000"/>
              </a:lnSpc>
              <a:spcBef>
                <a:spcPct val="0"/>
              </a:spcBef>
              <a:buFontTx/>
              <a:buNone/>
            </a:pPr>
            <a:r>
              <a:rPr altLang="en-US" b="1" sz="2400" lang="zh-CN">
                <a:solidFill>
                  <a:srgbClr val="A50021"/>
                </a:solidFill>
                <a:latin typeface="Times New Roman" pitchFamily="18" charset="0"/>
              </a:rPr>
              <a:t>　　</a:t>
            </a:r>
            <a:r>
              <a:rPr altLang="en-US" b="1" sz="2400" lang="zh-CN">
                <a:latin typeface="Times New Roman" pitchFamily="18" charset="0"/>
              </a:rPr>
              <a:t>输入级</a:t>
            </a:r>
            <a:r>
              <a:rPr altLang="zh-CN" sz="2400" lang="en-US">
                <a:latin typeface="Times New Roman" pitchFamily="18" charset="0"/>
              </a:rPr>
              <a:t>—— </a:t>
            </a:r>
            <a:r>
              <a:rPr altLang="en-US" sz="2400" lang="zh-CN">
                <a:latin typeface="Times New Roman" pitchFamily="18" charset="0"/>
              </a:rPr>
              <a:t>由多发射极三级管</a:t>
            </a:r>
            <a:r>
              <a:rPr altLang="zh-CN" sz="2400" lang="en-US">
                <a:latin typeface="Times New Roman" pitchFamily="18" charset="0"/>
              </a:rPr>
              <a:t>T</a:t>
            </a:r>
            <a:r>
              <a:rPr altLang="zh-CN" baseline="-25000" sz="2400" lang="en-US">
                <a:latin typeface="Times New Roman" pitchFamily="18" charset="0"/>
              </a:rPr>
              <a:t>1 </a:t>
            </a:r>
            <a:r>
              <a:rPr altLang="en-US" sz="2400" lang="zh-CN">
                <a:latin typeface="Times New Roman" pitchFamily="18" charset="0"/>
              </a:rPr>
              <a:t>、二级管</a:t>
            </a:r>
            <a:r>
              <a:rPr altLang="zh-CN" sz="2400" lang="en-US">
                <a:latin typeface="Times New Roman" pitchFamily="18" charset="0"/>
              </a:rPr>
              <a:t>D</a:t>
            </a:r>
            <a:r>
              <a:rPr altLang="zh-CN" baseline="-25000" sz="2400" lang="en-US">
                <a:latin typeface="Times New Roman" pitchFamily="18" charset="0"/>
              </a:rPr>
              <a:t>1</a:t>
            </a:r>
            <a:r>
              <a:rPr altLang="en-US" sz="2400" lang="zh-CN">
                <a:latin typeface="Times New Roman" pitchFamily="18" charset="0"/>
              </a:rPr>
              <a:t> 、</a:t>
            </a:r>
            <a:r>
              <a:rPr altLang="zh-CN" sz="2400" lang="en-US">
                <a:latin typeface="Times New Roman" pitchFamily="18" charset="0"/>
              </a:rPr>
              <a:t>D</a:t>
            </a:r>
            <a:r>
              <a:rPr altLang="zh-CN" baseline="-25000" sz="2400" lang="en-US">
                <a:latin typeface="Times New Roman" pitchFamily="18" charset="0"/>
              </a:rPr>
              <a:t>2</a:t>
            </a:r>
            <a:r>
              <a:rPr altLang="en-US" sz="2400" lang="zh-CN">
                <a:latin typeface="Times New Roman" pitchFamily="18" charset="0"/>
              </a:rPr>
              <a:t> 、</a:t>
            </a:r>
            <a:r>
              <a:rPr altLang="zh-CN" sz="2400" lang="en-US">
                <a:latin typeface="Times New Roman" pitchFamily="18" charset="0"/>
              </a:rPr>
              <a:t>D</a:t>
            </a:r>
            <a:r>
              <a:rPr altLang="zh-CN" baseline="-25000" sz="2400" lang="en-US">
                <a:latin typeface="Times New Roman" pitchFamily="18" charset="0"/>
              </a:rPr>
              <a:t>3</a:t>
            </a:r>
            <a:r>
              <a:rPr altLang="en-US" sz="2400" lang="zh-CN">
                <a:latin typeface="Times New Roman" pitchFamily="18" charset="0"/>
              </a:rPr>
              <a:t>和电阻</a:t>
            </a:r>
            <a:r>
              <a:rPr altLang="zh-CN" sz="2400" lang="en-US">
                <a:latin typeface="Times New Roman" pitchFamily="18" charset="0"/>
              </a:rPr>
              <a:t>R</a:t>
            </a:r>
            <a:r>
              <a:rPr altLang="zh-CN" baseline="-25000" sz="2400" lang="en-US">
                <a:latin typeface="Times New Roman" pitchFamily="18" charset="0"/>
              </a:rPr>
              <a:t>1</a:t>
            </a:r>
            <a:r>
              <a:rPr altLang="en-US" sz="2400" lang="zh-CN">
                <a:latin typeface="Times New Roman" pitchFamily="18" charset="0"/>
              </a:rPr>
              <a:t>组成；</a:t>
            </a:r>
          </a:p>
          <a:p>
            <a:pPr eaLnBrk="1" hangingPunct="1" indent="0" lvl="0" marL="0">
              <a:lnSpc>
                <a:spcPct val="120000"/>
              </a:lnSpc>
              <a:spcBef>
                <a:spcPct val="0"/>
              </a:spcBef>
              <a:buFontTx/>
              <a:buNone/>
            </a:pPr>
            <a:r>
              <a:rPr altLang="en-US" sz="2400" lang="zh-CN">
                <a:solidFill>
                  <a:schemeClr val="hlink"/>
                </a:solidFill>
                <a:latin typeface="Times New Roman" pitchFamily="18" charset="0"/>
              </a:rPr>
              <a:t>　　</a:t>
            </a:r>
            <a:r>
              <a:rPr altLang="en-US" b="1" sz="2400" lang="zh-CN">
                <a:latin typeface="Times New Roman" pitchFamily="18" charset="0"/>
              </a:rPr>
              <a:t>中间级</a:t>
            </a:r>
            <a:r>
              <a:rPr altLang="zh-CN" sz="2400" lang="en-US">
                <a:latin typeface="Times New Roman" pitchFamily="18" charset="0"/>
              </a:rPr>
              <a:t>—— </a:t>
            </a:r>
            <a:r>
              <a:rPr altLang="en-US" sz="2400" lang="zh-CN">
                <a:latin typeface="Times New Roman" pitchFamily="18" charset="0"/>
              </a:rPr>
              <a:t>由晶体管</a:t>
            </a:r>
            <a:r>
              <a:rPr altLang="zh-CN" sz="2400" lang="en-US">
                <a:latin typeface="Times New Roman" pitchFamily="18" charset="0"/>
              </a:rPr>
              <a:t>T</a:t>
            </a:r>
            <a:r>
              <a:rPr altLang="zh-CN" baseline="-25000" sz="2400" lang="en-US">
                <a:latin typeface="Times New Roman" pitchFamily="18" charset="0"/>
              </a:rPr>
              <a:t>2</a:t>
            </a:r>
            <a:r>
              <a:rPr altLang="en-US" sz="2400" lang="zh-CN">
                <a:latin typeface="Times New Roman" pitchFamily="18" charset="0"/>
              </a:rPr>
              <a:t>和电阻</a:t>
            </a:r>
            <a:r>
              <a:rPr altLang="zh-CN" sz="2400" lang="en-US">
                <a:latin typeface="Times New Roman" pitchFamily="18" charset="0"/>
              </a:rPr>
              <a:t>R</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R</a:t>
            </a:r>
            <a:r>
              <a:rPr altLang="zh-CN" baseline="-25000" sz="2400" lang="en-US">
                <a:latin typeface="Times New Roman" pitchFamily="18" charset="0"/>
              </a:rPr>
              <a:t>3</a:t>
            </a:r>
            <a:r>
              <a:rPr altLang="en-US" sz="2400" lang="zh-CN">
                <a:latin typeface="Times New Roman" pitchFamily="18" charset="0"/>
              </a:rPr>
              <a:t>组成；</a:t>
            </a:r>
          </a:p>
          <a:p>
            <a:pPr eaLnBrk="1" hangingPunct="1" indent="0" lvl="0" marL="0">
              <a:lnSpc>
                <a:spcPct val="120000"/>
              </a:lnSpc>
              <a:spcBef>
                <a:spcPct val="0"/>
              </a:spcBef>
              <a:buFontTx/>
              <a:buNone/>
            </a:pPr>
            <a:r>
              <a:rPr altLang="en-US" sz="2400" lang="zh-CN">
                <a:solidFill>
                  <a:srgbClr val="A50021"/>
                </a:solidFill>
                <a:latin typeface="Times New Roman" pitchFamily="18" charset="0"/>
              </a:rPr>
              <a:t>　　</a:t>
            </a:r>
            <a:r>
              <a:rPr altLang="en-US" b="1" sz="2400" lang="zh-CN">
                <a:latin typeface="Times New Roman" pitchFamily="18" charset="0"/>
              </a:rPr>
              <a:t>输出级</a:t>
            </a:r>
            <a:r>
              <a:rPr altLang="zh-CN" sz="2400" lang="en-US">
                <a:latin typeface="Times New Roman" pitchFamily="18" charset="0"/>
              </a:rPr>
              <a:t>—— </a:t>
            </a:r>
            <a:r>
              <a:rPr altLang="en-US" sz="2400" lang="zh-CN">
                <a:latin typeface="Times New Roman" pitchFamily="18" charset="0"/>
              </a:rPr>
              <a:t>由晶体管</a:t>
            </a:r>
            <a:r>
              <a:rPr altLang="zh-CN" sz="2400" lang="en-US">
                <a:latin typeface="Times New Roman" pitchFamily="18" charset="0"/>
              </a:rPr>
              <a:t>T</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T</a:t>
            </a:r>
            <a:r>
              <a:rPr altLang="zh-CN" baseline="-25000" sz="2400" lang="en-US">
                <a:latin typeface="Times New Roman" pitchFamily="18" charset="0"/>
              </a:rPr>
              <a:t>4</a:t>
            </a:r>
            <a:r>
              <a:rPr altLang="en-US" sz="2400" lang="zh-CN">
                <a:latin typeface="Times New Roman" pitchFamily="18" charset="0"/>
              </a:rPr>
              <a:t>、</a:t>
            </a:r>
            <a:r>
              <a:rPr altLang="zh-CN" sz="2400" lang="en-US">
                <a:latin typeface="Times New Roman" pitchFamily="18" charset="0"/>
              </a:rPr>
              <a:t>D</a:t>
            </a:r>
            <a:r>
              <a:rPr altLang="zh-CN" baseline="-25000" sz="2400" lang="en-US">
                <a:latin typeface="Times New Roman" pitchFamily="18" charset="0"/>
              </a:rPr>
              <a:t>4</a:t>
            </a:r>
            <a:r>
              <a:rPr altLang="en-US" sz="2400" lang="zh-CN">
                <a:latin typeface="Times New Roman" pitchFamily="18" charset="0"/>
              </a:rPr>
              <a:t>和电阻</a:t>
            </a:r>
            <a:r>
              <a:rPr altLang="zh-CN" sz="2400" lang="en-US">
                <a:latin typeface="Times New Roman" pitchFamily="18" charset="0"/>
              </a:rPr>
              <a:t>R</a:t>
            </a:r>
            <a:r>
              <a:rPr altLang="zh-CN" baseline="-25000" sz="2400" lang="en-US">
                <a:latin typeface="Times New Roman" pitchFamily="18" charset="0"/>
              </a:rPr>
              <a:t>4</a:t>
            </a:r>
            <a:r>
              <a:rPr altLang="en-US" sz="2400" lang="zh-CN">
                <a:latin typeface="Times New Roman" pitchFamily="18" charset="0"/>
              </a:rPr>
              <a:t>组成。</a:t>
            </a:r>
          </a:p>
        </p:txBody>
      </p:sp>
      <p:sp>
        <p:nvSpPr>
          <p:cNvPr id="1048897" name="Text Box 4"/>
          <p:cNvSpPr txBox="1"/>
          <p:nvPr/>
        </p:nvSpPr>
        <p:spPr>
          <a:xfrm rot="0">
            <a:off x="635000" y="1911350"/>
            <a:ext cx="3576637" cy="228282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buFontTx/>
              <a:buAutoNum type="arabicPeriod" startAt="1"/>
            </a:pPr>
            <a:r>
              <a:rPr altLang="en-US" b="1" sz="2400" lang="zh-CN">
                <a:solidFill>
                  <a:schemeClr val="lt2"/>
                </a:solidFill>
                <a:latin typeface="Times New Roman" pitchFamily="18" charset="0"/>
              </a:rPr>
              <a:t>电路结构及工作原理</a:t>
            </a:r>
            <a:r>
              <a:rPr altLang="en-US" b="1" sz="2400" lang="zh-CN">
                <a:latin typeface="Times New Roman" pitchFamily="18" charset="0"/>
              </a:rPr>
              <a:t>   </a:t>
            </a:r>
          </a:p>
          <a:p>
            <a:pPr eaLnBrk="1" hangingPunct="1" indent="-457200" lvl="0" marL="457200"/>
            <a:endParaRPr altLang="en-US" b="1" sz="2400" lang="zh-CN">
              <a:latin typeface="Times New Roman" pitchFamily="18" charset="0"/>
            </a:endParaRPr>
          </a:p>
          <a:p>
            <a:pPr eaLnBrk="1" hangingPunct="1" indent="-457200" lvl="0" marL="457200"/>
            <a:r>
              <a:rPr altLang="en-US" b="1" sz="2400" lang="zh-CN">
                <a:latin typeface="Times New Roman" pitchFamily="18" charset="0"/>
              </a:rPr>
              <a:t>　</a:t>
            </a:r>
            <a:r>
              <a:rPr altLang="zh-CN" sz="2400" lang="en-US">
                <a:latin typeface="Times New Roman" pitchFamily="18" charset="0"/>
              </a:rPr>
              <a:t>(1) </a:t>
            </a:r>
            <a:r>
              <a:rPr altLang="en-US" sz="2400" lang="zh-CN">
                <a:latin typeface="Times New Roman" pitchFamily="18" charset="0"/>
              </a:rPr>
              <a:t>电路结构</a:t>
            </a:r>
          </a:p>
          <a:p>
            <a:pPr eaLnBrk="1" hangingPunct="1" indent="-457200" lvl="0" marL="457200"/>
            <a:r>
              <a:rPr altLang="en-US" b="1" sz="2400" lang="zh-CN">
                <a:latin typeface="Times New Roman" pitchFamily="18" charset="0"/>
              </a:rPr>
              <a:t>　　</a:t>
            </a:r>
            <a:r>
              <a:rPr altLang="zh-CN" sz="2400" lang="en-US">
                <a:latin typeface="Times New Roman" pitchFamily="18" charset="0"/>
              </a:rPr>
              <a:t>典型TTL</a:t>
            </a:r>
            <a:r>
              <a:rPr altLang="en-US" sz="2400" lang="zh-CN">
                <a:latin typeface="Times New Roman" pitchFamily="18" charset="0"/>
              </a:rPr>
              <a:t>与非门电路图及相应逻辑符号如右图所示。</a:t>
            </a:r>
          </a:p>
        </p:txBody>
      </p:sp>
      <p:pic>
        <p:nvPicPr>
          <p:cNvPr id="2097169" name="Picture 5" descr="SZ311"/>
          <p:cNvPicPr>
            <a:picLocks/>
          </p:cNvPicPr>
          <p:nvPr/>
        </p:nvPicPr>
        <p:blipFill>
          <a:blip xmlns:r="http://schemas.openxmlformats.org/officeDocument/2006/relationships" r:embed="rId1"/>
          <a:srcRect l="0" t="0" r="0" b="0"/>
          <a:stretch>
            <a:fillRect/>
          </a:stretch>
        </p:blipFill>
        <p:spPr>
          <a:xfrm rot="0">
            <a:off x="4176712" y="1314450"/>
            <a:ext cx="4932362" cy="2930525"/>
          </a:xfrm>
          <a:prstGeom prst="rect"/>
          <a:noFill/>
          <a:ln>
            <a:noFill/>
          </a:ln>
        </p:spPr>
      </p:pic>
      <p:sp>
        <p:nvSpPr>
          <p:cNvPr id="104889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89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0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32</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8897"/>
                                        </p:tgtEl>
                                        <p:attrNameLst>
                                          <p:attrName>style.visibility</p:attrName>
                                        </p:attrNameLst>
                                      </p:cBhvr>
                                      <p:to>
                                        <p:strVal val="visible"/>
                                      </p:to>
                                    </p:set>
                                    <p:anim calcmode="lin" valueType="num">
                                      <p:cBhvr additive="base">
                                        <p:cTn dur="500" fill="hold" id="7"/>
                                        <p:tgtEl>
                                          <p:spTgt spid="1048897"/>
                                        </p:tgtEl>
                                        <p:attrNameLst>
                                          <p:attrName>ppt_x</p:attrName>
                                        </p:attrNameLst>
                                      </p:cBhvr>
                                      <p:tavLst>
                                        <p:tav tm="0">
                                          <p:val>
                                            <p:strVal val="0-#ppt_w/2"/>
                                          </p:val>
                                        </p:tav>
                                        <p:tav tm="100000">
                                          <p:val>
                                            <p:strVal val="#ppt_x"/>
                                          </p:val>
                                        </p:tav>
                                      </p:tavLst>
                                    </p:anim>
                                    <p:anim calcmode="lin" valueType="num">
                                      <p:cBhvr additive="base">
                                        <p:cTn dur="500" fill="hold" id="8"/>
                                        <p:tgtEl>
                                          <p:spTgt spid="1048897"/>
                                        </p:tgtEl>
                                        <p:attrNameLst>
                                          <p:attrName>ppt_y</p:attrName>
                                        </p:attrNameLst>
                                      </p:cBhvr>
                                      <p:tavLst>
                                        <p:tav tm="0">
                                          <p:val>
                                            <p:strVal val="#ppt_y"/>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8" presetSubtype="16">
                                  <p:stCondLst>
                                    <p:cond delay="0"/>
                                  </p:stCondLst>
                                  <p:childTnLst>
                                    <p:set>
                                      <p:cBhvr>
                                        <p:cTn dur="1" fill="hold" id="12">
                                          <p:stCondLst>
                                            <p:cond delay="0"/>
                                          </p:stCondLst>
                                        </p:cTn>
                                        <p:tgtEl>
                                          <p:spTgt spid="2097169"/>
                                        </p:tgtEl>
                                        <p:attrNameLst>
                                          <p:attrName>style.visibility</p:attrName>
                                        </p:attrNameLst>
                                      </p:cBhvr>
                                      <p:to>
                                        <p:strVal val="visible"/>
                                      </p:to>
                                    </p:set>
                                    <p:animEffect transition="in" filter="diamond(in)">
                                      <p:cBhvr>
                                        <p:cTn dur="2000" id="13"/>
                                        <p:tgtEl>
                                          <p:spTgt spid="2097169"/>
                                        </p:tgtEl>
                                      </p:cBhvr>
                                    </p:animEffect>
                                  </p:childTnLst>
                                </p:cTn>
                              </p:par>
                            </p:childTnLst>
                          </p:cTn>
                        </p:par>
                        <p:par>
                          <p:cTn fill="hold" id="14" nodeType="afterGroup">
                            <p:stCondLst>
                              <p:cond delay="2000"/>
                            </p:stCondLst>
                            <p:childTnLst>
                              <p:par>
                                <p:cTn fill="hold" grpId="0" id="15" nodeType="afterEffect" presetClass="entr" presetID="2" presetSubtype="4">
                                  <p:stCondLst>
                                    <p:cond delay="0"/>
                                  </p:stCondLst>
                                  <p:childTnLst>
                                    <p:set>
                                      <p:cBhvr>
                                        <p:cTn dur="1" fill="hold" id="16">
                                          <p:stCondLst>
                                            <p:cond delay="0"/>
                                          </p:stCondLst>
                                        </p:cTn>
                                        <p:tgtEl>
                                          <p:spTgt spid="1048896"/>
                                        </p:tgtEl>
                                        <p:attrNameLst>
                                          <p:attrName>style.visibility</p:attrName>
                                        </p:attrNameLst>
                                      </p:cBhvr>
                                      <p:to>
                                        <p:strVal val="visible"/>
                                      </p:to>
                                    </p:set>
                                    <p:anim calcmode="lin" valueType="num">
                                      <p:cBhvr additive="base">
                                        <p:cTn dur="500" fill="hold" id="17"/>
                                        <p:tgtEl>
                                          <p:spTgt spid="1048896"/>
                                        </p:tgtEl>
                                        <p:attrNameLst>
                                          <p:attrName>ppt_x</p:attrName>
                                        </p:attrNameLst>
                                      </p:cBhvr>
                                      <p:tavLst>
                                        <p:tav tm="0">
                                          <p:val>
                                            <p:strVal val="#ppt_x"/>
                                          </p:val>
                                        </p:tav>
                                        <p:tav tm="100000">
                                          <p:val>
                                            <p:strVal val="#ppt_x"/>
                                          </p:val>
                                        </p:tav>
                                      </p:tavLst>
                                    </p:anim>
                                    <p:anim calcmode="lin" valueType="num">
                                      <p:cBhvr additive="base">
                                        <p:cTn dur="500" fill="hold" id="18"/>
                                        <p:tgtEl>
                                          <p:spTgt spid="10488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6" grpId="0" uiExpand="0" build="whole"/>
      <p:bldP spid="1048897" grpId="0" uiExpand="0" build="whole"/>
    </p:bldLst>
  </p:timing>
</p:sld>
</file>

<file path=ppt/slides/slide33.xml><?xml version="1.0" encoding="utf-8"?>
<p:sld xmlns:a="http://schemas.openxmlformats.org/drawingml/2006/main" xmlns:r="http://schemas.openxmlformats.org/officeDocument/2006/relationships" xmlns:p="http://schemas.openxmlformats.org/presentationml/2006/main" show="1" showMasterSp="1">
  <p:cSld>
    <p:spTree>
      <p:nvGrpSpPr>
        <p:cNvPr id="218" name=""/>
        <p:cNvGrpSpPr/>
        <p:nvPr/>
      </p:nvGrpSpPr>
      <p:grpSpPr>
        <a:xfrm rot="0">
          <a:off x="0" y="0"/>
          <a:ext cx="0" cy="0"/>
          <a:chOff x="0" y="0"/>
          <a:chExt cx="0" cy="0"/>
        </a:xfrm>
      </p:grpSpPr>
      <p:sp>
        <p:nvSpPr>
          <p:cNvPr id="1048903" name="Text Box 2"/>
          <p:cNvSpPr txBox="1"/>
          <p:nvPr/>
        </p:nvSpPr>
        <p:spPr>
          <a:xfrm rot="0">
            <a:off x="1066800" y="1036637"/>
            <a:ext cx="2514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(2) </a:t>
            </a:r>
            <a:r>
              <a:rPr altLang="en-US" sz="2400" lang="zh-CN">
                <a:latin typeface="Times New Roman" pitchFamily="18" charset="0"/>
              </a:rPr>
              <a:t>工作原理</a:t>
            </a:r>
          </a:p>
        </p:txBody>
      </p:sp>
      <p:sp>
        <p:nvSpPr>
          <p:cNvPr id="1048904" name="Text Box 3"/>
          <p:cNvSpPr txBox="1"/>
          <p:nvPr/>
        </p:nvSpPr>
        <p:spPr>
          <a:xfrm rot="0">
            <a:off x="458787" y="1404937"/>
            <a:ext cx="8208962"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latin typeface="Times New Roman" pitchFamily="18" charset="0"/>
              </a:rPr>
              <a:t>　　</a:t>
            </a:r>
            <a:r>
              <a:rPr altLang="zh-CN" sz="2400" lang="en-US">
                <a:latin typeface="Times New Roman" pitchFamily="18" charset="0"/>
              </a:rPr>
              <a:t>①当输入端全部接高电平(3.6V)</a:t>
            </a:r>
            <a:r>
              <a:rPr altLang="en-US" sz="2400" lang="zh-CN">
                <a:latin typeface="Times New Roman" pitchFamily="18" charset="0"/>
              </a:rPr>
              <a:t>：电源</a:t>
            </a:r>
            <a:r>
              <a:rPr altLang="zh-CN" sz="2400" lang="en-US">
                <a:latin typeface="Times New Roman" pitchFamily="18" charset="0"/>
              </a:rPr>
              <a:t>V</a:t>
            </a:r>
            <a:r>
              <a:rPr altLang="zh-CN" baseline="-25000" sz="2400" lang="en-US">
                <a:latin typeface="Times New Roman" pitchFamily="18" charset="0"/>
              </a:rPr>
              <a:t>cc</a:t>
            </a:r>
            <a:r>
              <a:rPr altLang="en-US" sz="2400" lang="zh-CN">
                <a:latin typeface="Times New Roman" pitchFamily="18" charset="0"/>
              </a:rPr>
              <a:t>通过</a:t>
            </a:r>
            <a:r>
              <a:rPr altLang="zh-CN" sz="2400" lang="en-US">
                <a:latin typeface="Times New Roman" pitchFamily="18" charset="0"/>
              </a:rPr>
              <a:t>R</a:t>
            </a:r>
            <a:r>
              <a:rPr altLang="zh-CN" baseline="-25000" sz="2400" lang="en-US">
                <a:latin typeface="Times New Roman" pitchFamily="18" charset="0"/>
              </a:rPr>
              <a:t>1</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1</a:t>
            </a:r>
            <a:r>
              <a:rPr altLang="en-US" sz="2400" lang="zh-CN">
                <a:latin typeface="Times New Roman" pitchFamily="18" charset="0"/>
              </a:rPr>
              <a:t>的集电结向</a:t>
            </a:r>
            <a:r>
              <a:rPr altLang="zh-CN" sz="2400" lang="en-US">
                <a:latin typeface="Times New Roman" pitchFamily="18" charset="0"/>
              </a:rPr>
              <a:t>T</a:t>
            </a:r>
            <a:r>
              <a:rPr altLang="zh-CN" baseline="-25000" sz="2400" lang="en-US">
                <a:latin typeface="Times New Roman" pitchFamily="18" charset="0"/>
              </a:rPr>
              <a:t>2</a:t>
            </a:r>
            <a:r>
              <a:rPr altLang="en-US" sz="2400" lang="zh-CN">
                <a:latin typeface="Times New Roman" pitchFamily="18" charset="0"/>
              </a:rPr>
              <a:t>提供足够的基极电流，使</a:t>
            </a:r>
            <a:r>
              <a:rPr altLang="zh-CN" sz="2400" lang="en-US">
                <a:latin typeface="Times New Roman" pitchFamily="18" charset="0"/>
              </a:rPr>
              <a:t>T</a:t>
            </a:r>
            <a:r>
              <a:rPr altLang="zh-CN" baseline="-25000" sz="2400" lang="en-US">
                <a:latin typeface="Times New Roman" pitchFamily="18" charset="0"/>
              </a:rPr>
              <a:t>2</a:t>
            </a:r>
            <a:r>
              <a:rPr altLang="en-US" sz="2400" lang="zh-CN">
                <a:latin typeface="Times New Roman" pitchFamily="18" charset="0"/>
              </a:rPr>
              <a:t>饱和导通。</a:t>
            </a:r>
            <a:r>
              <a:rPr altLang="zh-CN" sz="2400" lang="en-US">
                <a:latin typeface="Times New Roman" pitchFamily="18" charset="0"/>
              </a:rPr>
              <a:t>T</a:t>
            </a:r>
            <a:r>
              <a:rPr altLang="zh-CN" baseline="-25000" sz="2400" lang="en-US">
                <a:latin typeface="Times New Roman" pitchFamily="18" charset="0"/>
              </a:rPr>
              <a:t>2</a:t>
            </a:r>
            <a:r>
              <a:rPr altLang="en-US" sz="2400" lang="zh-CN">
                <a:latin typeface="Times New Roman" pitchFamily="18" charset="0"/>
              </a:rPr>
              <a:t>的发射极电流在</a:t>
            </a:r>
            <a:r>
              <a:rPr altLang="zh-CN" sz="2400" lang="en-US">
                <a:latin typeface="Times New Roman" pitchFamily="18" charset="0"/>
              </a:rPr>
              <a:t>R</a:t>
            </a:r>
            <a:r>
              <a:rPr altLang="zh-CN" baseline="-25000" sz="2400" lang="en-US">
                <a:latin typeface="Times New Roman" pitchFamily="18" charset="0"/>
              </a:rPr>
              <a:t>3</a:t>
            </a:r>
            <a:r>
              <a:rPr altLang="en-US" sz="2400" lang="zh-CN">
                <a:latin typeface="Times New Roman" pitchFamily="18" charset="0"/>
              </a:rPr>
              <a:t>上产生的压降又使 </a:t>
            </a:r>
            <a:r>
              <a:rPr altLang="zh-CN" sz="2400" lang="en-US">
                <a:latin typeface="Times New Roman" pitchFamily="18" charset="0"/>
              </a:rPr>
              <a:t>T</a:t>
            </a:r>
            <a:r>
              <a:rPr altLang="zh-CN" baseline="-25000" sz="2400" lang="en-US">
                <a:latin typeface="Times New Roman" pitchFamily="18" charset="0"/>
              </a:rPr>
              <a:t>4 </a:t>
            </a:r>
            <a:r>
              <a:rPr altLang="en-US" sz="2400" lang="zh-CN">
                <a:latin typeface="Times New Roman" pitchFamily="18" charset="0"/>
              </a:rPr>
              <a:t>饱和导通，输出为低电平</a:t>
            </a:r>
            <a:r>
              <a:rPr altLang="zh-CN" sz="2400" lang="en-US">
                <a:latin typeface="Times New Roman" pitchFamily="18" charset="0"/>
              </a:rPr>
              <a:t>(≈0.3V)</a:t>
            </a:r>
            <a:r>
              <a:rPr altLang="en-US" sz="2400" lang="zh-CN">
                <a:latin typeface="Times New Roman" pitchFamily="18" charset="0"/>
              </a:rPr>
              <a:t>。</a:t>
            </a:r>
            <a:r>
              <a:rPr altLang="en-US" sz="2400" lang="zh-CN"/>
              <a:t> </a:t>
            </a:r>
            <a:r>
              <a:rPr altLang="en-US" b="1" sz="2400" lang="zh-CN">
                <a:latin typeface="Times New Roman" pitchFamily="18" charset="0"/>
              </a:rPr>
              <a:t>“输入全高 ，输出为低”。</a:t>
            </a:r>
          </a:p>
        </p:txBody>
      </p:sp>
      <p:pic>
        <p:nvPicPr>
          <p:cNvPr id="2097170" name="Picture 4" descr="SZ311"/>
          <p:cNvPicPr>
            <a:picLocks/>
          </p:cNvPicPr>
          <p:nvPr/>
        </p:nvPicPr>
        <p:blipFill>
          <a:blip xmlns:r="http://schemas.openxmlformats.org/officeDocument/2006/relationships" r:embed="rId1"/>
          <a:srcRect l="0" t="0" r="0" b="0"/>
          <a:stretch>
            <a:fillRect/>
          </a:stretch>
        </p:blipFill>
        <p:spPr>
          <a:xfrm rot="0">
            <a:off x="1916112" y="3314700"/>
            <a:ext cx="5265737" cy="3128962"/>
          </a:xfrm>
          <a:prstGeom prst="rect"/>
          <a:noFill/>
          <a:ln>
            <a:noFill/>
          </a:ln>
        </p:spPr>
      </p:pic>
      <p:sp>
        <p:nvSpPr>
          <p:cNvPr id="104890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0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0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33</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4" presetSubtype="16">
                                  <p:stCondLst>
                                    <p:cond delay="0"/>
                                  </p:stCondLst>
                                  <p:childTnLst>
                                    <p:set>
                                      <p:cBhvr>
                                        <p:cTn dur="1" fill="hold" id="6">
                                          <p:stCondLst>
                                            <p:cond delay="0"/>
                                          </p:stCondLst>
                                        </p:cTn>
                                        <p:tgtEl>
                                          <p:spTgt spid="1048904"/>
                                        </p:tgtEl>
                                        <p:attrNameLst>
                                          <p:attrName>style.visibility</p:attrName>
                                        </p:attrNameLst>
                                      </p:cBhvr>
                                      <p:to>
                                        <p:strVal val="visible"/>
                                      </p:to>
                                    </p:set>
                                    <p:animEffect transition="in" filter="box(in)">
                                      <p:cBhvr>
                                        <p:cTn dur="500" id="7"/>
                                        <p:tgtEl>
                                          <p:spTgt spid="1048904"/>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8" presetSubtype="16">
                                  <p:stCondLst>
                                    <p:cond delay="0"/>
                                  </p:stCondLst>
                                  <p:childTnLst>
                                    <p:set>
                                      <p:cBhvr>
                                        <p:cTn dur="1" fill="hold" id="11">
                                          <p:stCondLst>
                                            <p:cond delay="0"/>
                                          </p:stCondLst>
                                        </p:cTn>
                                        <p:tgtEl>
                                          <p:spTgt spid="2097170"/>
                                        </p:tgtEl>
                                        <p:attrNameLst>
                                          <p:attrName>style.visibility</p:attrName>
                                        </p:attrNameLst>
                                      </p:cBhvr>
                                      <p:to>
                                        <p:strVal val="visible"/>
                                      </p:to>
                                    </p:set>
                                    <p:animEffect transition="in" filter="diamond(in)">
                                      <p:cBhvr>
                                        <p:cTn dur="2000" id="12"/>
                                        <p:tgtEl>
                                          <p:spTgt spid="209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4" grpId="0" uiExpand="0" build="whole"/>
    </p:bldLst>
  </p:timing>
</p:sld>
</file>

<file path=ppt/slides/slide34.xml><?xml version="1.0" encoding="utf-8"?>
<p:sld xmlns:a="http://schemas.openxmlformats.org/drawingml/2006/main" xmlns:r="http://schemas.openxmlformats.org/officeDocument/2006/relationships" xmlns:p="http://schemas.openxmlformats.org/presentationml/2006/main" show="1" showMasterSp="1">
  <p:cSld>
    <p:spTree>
      <p:nvGrpSpPr>
        <p:cNvPr id="221" name=""/>
        <p:cNvGrpSpPr/>
        <p:nvPr/>
      </p:nvGrpSpPr>
      <p:grpSpPr>
        <a:xfrm rot="0">
          <a:off x="0" y="0"/>
          <a:ext cx="0" cy="0"/>
          <a:chOff x="0" y="0"/>
          <a:chExt cx="0" cy="0"/>
        </a:xfrm>
      </p:grpSpPr>
      <p:graphicFrame>
        <p:nvGraphicFramePr>
          <p:cNvPr id="4194304" name=""/>
          <p:cNvGraphicFramePr>
            <a:graphicFrameLocks/>
          </p:cNvGraphicFramePr>
          <p:nvPr/>
        </p:nvGraphicFramePr>
        <p:xfrm rot="0">
          <a:off x="6732587" y="4598987"/>
          <a:ext cx="1530350" cy="579437"/>
        </p:xfrm>
        <a:graphic>
          <a:graphicData uri="http://schemas.openxmlformats.org/presentationml/2006/ole">
            <mc:AlternateContent xmlns:mc="http://schemas.openxmlformats.org/markup-compatibility/2006">
              <mc:Choice xmlns:v="urn:schemas-microsoft-com:vml" Requires="v">
                <p:oleObj name="Microsoft 公式 3.0" r:id="rId1" spid="" imgH="579437" imgW="1530350" showAsIcon="0" progId="Equation.3">
                  <p:embed followColorScheme="full"/>
                  <p:pic>
                    <p:nvPicPr>
                      <p:cNvPr id="2097171" name="Object 2"/>
                      <p:cNvPicPr>
                        <a:picLocks/>
                      </p:cNvPicPr>
                      <p:nvPr>
                        <p:ph sz="full" idx="4294967295"/>
                      </p:nvPr>
                    </p:nvPicPr>
                    <p:blipFill>
                      <a:blip xmlns:r="http://schemas.openxmlformats.org/officeDocument/2006/relationships" r:embed="rId2"/>
                      <a:srcRect l="0" t="0" r="0" b="0"/>
                      <a:stretch>
                        <a:fillRect/>
                      </a:stretch>
                    </p:blipFill>
                    <p:spPr bwMode="auto">
                      <a:xfrm rot="0">
                        <a:off x="6732587" y="4598987"/>
                        <a:ext cx="1530350" cy="579437"/>
                      </a:xfrm>
                      <a:prstGeom prst="rect"/>
                      <a:noFill/>
                      <a:ln>
                        <a:noFill/>
                      </a:ln>
                    </p:spPr>
                  </p:pic>
                </p:oleObj>
              </mc:Choice>
              <mc:Fallback>
                <p:oleObj name="Microsoft 公式 3.0" r:id="rId1" spid="" imgH="579437" imgW="1530350" showAsIcon="0" progId="Equation.3">
                  <p:embed followColorScheme="full"/>
                  <p:pic>
                    <p:nvPicPr>
                      <p:cNvPr id="2097171" name="Object 2"/>
                      <p:cNvPicPr>
                        <a:picLocks/>
                      </p:cNvPicPr>
                      <p:nvPr>
                        <p:ph sz="full" idx="4294967295"/>
                      </p:nvPr>
                    </p:nvPicPr>
                    <p:blipFill>
                      <a:blip xmlns:r="http://schemas.openxmlformats.org/officeDocument/2006/relationships" r:embed="rId2"/>
                      <a:srcRect l="0" t="0" r="0" b="0"/>
                      <a:stretch>
                        <a:fillRect/>
                      </a:stretch>
                    </p:blipFill>
                    <p:spPr bwMode="auto">
                      <a:xfrm rot="0">
                        <a:off x="6732587" y="4598987"/>
                        <a:ext cx="1530350" cy="579437"/>
                      </a:xfrm>
                      <a:prstGeom prst="rect"/>
                      <a:noFill/>
                      <a:ln>
                        <a:noFill/>
                      </a:ln>
                    </p:spPr>
                  </p:pic>
                </p:oleObj>
              </mc:Fallback>
            </mc:AlternateContent>
          </a:graphicData>
        </a:graphic>
      </p:graphicFrame>
      <p:sp>
        <p:nvSpPr>
          <p:cNvPr id="1048910" name="Text Box 3"/>
          <p:cNvSpPr txBox="1"/>
          <p:nvPr/>
        </p:nvSpPr>
        <p:spPr>
          <a:xfrm rot="0">
            <a:off x="369887" y="985837"/>
            <a:ext cx="8297862" cy="23082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solidFill>
                  <a:srgbClr val="0033CC"/>
                </a:solidFill>
                <a:latin typeface="Times New Roman" pitchFamily="18" charset="0"/>
              </a:rPr>
              <a:t>　　</a:t>
            </a:r>
            <a:r>
              <a:rPr altLang="zh-CN" sz="2400" lang="en-US">
                <a:latin typeface="Times New Roman" pitchFamily="18" charset="0"/>
              </a:rPr>
              <a:t>②当有输入端接低电平(0.3V)</a:t>
            </a:r>
            <a:r>
              <a:rPr altLang="en-US" sz="2400" lang="zh-CN">
                <a:latin typeface="Times New Roman" pitchFamily="18" charset="0"/>
              </a:rPr>
              <a:t>时，输入端接低电平的发射结导通，使</a:t>
            </a:r>
            <a:r>
              <a:rPr altLang="zh-CN" sz="2400" lang="en-US">
                <a:latin typeface="Times New Roman" pitchFamily="18" charset="0"/>
              </a:rPr>
              <a:t>T</a:t>
            </a:r>
            <a:r>
              <a:rPr altLang="zh-CN" baseline="-25000" sz="2400" lang="en-US">
                <a:latin typeface="Times New Roman" pitchFamily="18" charset="0"/>
              </a:rPr>
              <a:t>1</a:t>
            </a:r>
            <a:r>
              <a:rPr altLang="en-US" sz="2400" lang="zh-CN">
                <a:latin typeface="Times New Roman" pitchFamily="18" charset="0"/>
              </a:rPr>
              <a:t>的基极电位</a:t>
            </a:r>
            <a:r>
              <a:rPr altLang="zh-CN" sz="2400" lang="en-US">
                <a:latin typeface="Times New Roman" pitchFamily="18" charset="0"/>
              </a:rPr>
              <a:t>V</a:t>
            </a:r>
            <a:r>
              <a:rPr altLang="zh-CN" baseline="-25000" sz="2400" lang="en-US">
                <a:latin typeface="Times New Roman" pitchFamily="18" charset="0"/>
              </a:rPr>
              <a:t>b1</a:t>
            </a:r>
            <a:r>
              <a:rPr altLang="en-US" sz="2400" lang="zh-CN">
                <a:latin typeface="Times New Roman" pitchFamily="18" charset="0"/>
              </a:rPr>
              <a:t>=0.3V+0.7V=1V。该电压作用于</a:t>
            </a:r>
            <a:r>
              <a:rPr altLang="zh-CN" sz="2400" lang="en-US">
                <a:latin typeface="Times New Roman" pitchFamily="18" charset="0"/>
              </a:rPr>
              <a:t>T</a:t>
            </a:r>
            <a:r>
              <a:rPr altLang="zh-CN" baseline="-25000" sz="2400" lang="en-US">
                <a:latin typeface="Times New Roman" pitchFamily="18" charset="0"/>
              </a:rPr>
              <a:t>1</a:t>
            </a:r>
            <a:r>
              <a:rPr altLang="en-US" sz="2400" lang="zh-CN">
                <a:latin typeface="Times New Roman" pitchFamily="18" charset="0"/>
              </a:rPr>
              <a:t>的集电结和</a:t>
            </a:r>
            <a:r>
              <a:rPr altLang="zh-CN" sz="2400" lang="en-US">
                <a:latin typeface="Times New Roman" pitchFamily="18" charset="0"/>
              </a:rPr>
              <a:t>T</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T</a:t>
            </a:r>
            <a:r>
              <a:rPr altLang="zh-CN" baseline="-25000" sz="2400" lang="en-US">
                <a:latin typeface="Times New Roman" pitchFamily="18" charset="0"/>
              </a:rPr>
              <a:t>4</a:t>
            </a:r>
            <a:r>
              <a:rPr altLang="en-US" sz="2400" lang="zh-CN">
                <a:latin typeface="Times New Roman" pitchFamily="18" charset="0"/>
              </a:rPr>
              <a:t>的发射结上，不可能使</a:t>
            </a:r>
            <a:r>
              <a:rPr altLang="zh-CN" sz="2400" lang="en-US">
                <a:latin typeface="Times New Roman" pitchFamily="18" charset="0"/>
              </a:rPr>
              <a:t>T</a:t>
            </a:r>
            <a:r>
              <a:rPr altLang="zh-CN" baseline="-25000" sz="2400" lang="en-US">
                <a:latin typeface="Times New Roman" pitchFamily="18" charset="0"/>
              </a:rPr>
              <a:t>2</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4</a:t>
            </a:r>
            <a:r>
              <a:rPr altLang="en-US" sz="2400" lang="zh-CN">
                <a:latin typeface="Times New Roman" pitchFamily="18" charset="0"/>
              </a:rPr>
              <a:t>导通。由于</a:t>
            </a:r>
            <a:r>
              <a:rPr altLang="zh-CN" sz="2400" lang="en-US">
                <a:latin typeface="Times New Roman" pitchFamily="18" charset="0"/>
              </a:rPr>
              <a:t>T</a:t>
            </a:r>
            <a:r>
              <a:rPr altLang="zh-CN" baseline="-25000" sz="2400" lang="en-US">
                <a:latin typeface="Times New Roman" pitchFamily="18" charset="0"/>
              </a:rPr>
              <a:t>2</a:t>
            </a:r>
            <a:r>
              <a:rPr altLang="en-US" sz="2400" lang="zh-CN">
                <a:latin typeface="Times New Roman" pitchFamily="18" charset="0"/>
              </a:rPr>
              <a:t>截止，电源</a:t>
            </a:r>
            <a:r>
              <a:rPr altLang="zh-CN" sz="2400" lang="en-US">
                <a:latin typeface="Times New Roman" pitchFamily="18" charset="0"/>
              </a:rPr>
              <a:t>V</a:t>
            </a:r>
            <a:r>
              <a:rPr altLang="zh-CN" baseline="-25000" sz="2400" lang="en-US">
                <a:latin typeface="Times New Roman" pitchFamily="18" charset="0"/>
              </a:rPr>
              <a:t>cc</a:t>
            </a:r>
            <a:r>
              <a:rPr altLang="en-US" sz="2400" lang="zh-CN">
                <a:latin typeface="Times New Roman" pitchFamily="18" charset="0"/>
              </a:rPr>
              <a:t>通过</a:t>
            </a:r>
            <a:r>
              <a:rPr altLang="zh-CN" sz="2400" lang="en-US">
                <a:latin typeface="Times New Roman" pitchFamily="18" charset="0"/>
              </a:rPr>
              <a:t>R</a:t>
            </a:r>
            <a:r>
              <a:rPr altLang="zh-CN" baseline="-25000" sz="2400" lang="en-US">
                <a:latin typeface="Times New Roman" pitchFamily="18" charset="0"/>
              </a:rPr>
              <a:t>2</a:t>
            </a:r>
            <a:r>
              <a:rPr altLang="en-US" sz="2400" lang="zh-CN">
                <a:latin typeface="Times New Roman" pitchFamily="18" charset="0"/>
              </a:rPr>
              <a:t>驱动</a:t>
            </a:r>
            <a:r>
              <a:rPr altLang="zh-CN" sz="2400" lang="en-US">
                <a:latin typeface="Times New Roman" pitchFamily="18" charset="0"/>
              </a:rPr>
              <a:t>T</a:t>
            </a:r>
            <a:r>
              <a:rPr altLang="zh-CN" baseline="-25000" sz="2400" lang="en-US">
                <a:latin typeface="Times New Roman" pitchFamily="18" charset="0"/>
              </a:rPr>
              <a:t>3</a:t>
            </a:r>
            <a:r>
              <a:rPr altLang="en-US" sz="2400" lang="zh-CN">
                <a:latin typeface="Times New Roman" pitchFamily="18" charset="0"/>
              </a:rPr>
              <a:t>和</a:t>
            </a:r>
            <a:r>
              <a:rPr altLang="zh-CN" sz="2400" lang="en-US">
                <a:latin typeface="Times New Roman" pitchFamily="18" charset="0"/>
              </a:rPr>
              <a:t>D</a:t>
            </a:r>
            <a:r>
              <a:rPr altLang="zh-CN" baseline="-25000" sz="2400" lang="en-US">
                <a:latin typeface="Times New Roman" pitchFamily="18" charset="0"/>
              </a:rPr>
              <a:t>4</a:t>
            </a:r>
            <a:r>
              <a:rPr altLang="en-US" sz="2400" lang="zh-CN">
                <a:latin typeface="Times New Roman" pitchFamily="18" charset="0"/>
              </a:rPr>
              <a:t>管，使之工作在导通状态，电路输出为高电平</a:t>
            </a:r>
            <a:r>
              <a:rPr altLang="zh-CN" sz="2400" lang="en-US">
                <a:latin typeface="Times New Roman" pitchFamily="18" charset="0"/>
              </a:rPr>
              <a:t>(≈3.6V)</a:t>
            </a:r>
            <a:r>
              <a:rPr altLang="en-US" sz="2400" lang="zh-CN">
                <a:latin typeface="Times New Roman" pitchFamily="18" charset="0"/>
              </a:rPr>
              <a:t>。</a:t>
            </a:r>
            <a:r>
              <a:rPr altLang="en-US" b="1" sz="2400" lang="zh-CN">
                <a:latin typeface="Times New Roman" pitchFamily="18" charset="0"/>
              </a:rPr>
              <a:t>“输入有低，输出为高”</a:t>
            </a:r>
            <a:r>
              <a:rPr altLang="en-US" sz="2400" lang="zh-CN">
                <a:latin typeface="Times New Roman" pitchFamily="18" charset="0"/>
              </a:rPr>
              <a:t>。</a:t>
            </a:r>
          </a:p>
        </p:txBody>
      </p:sp>
      <p:pic>
        <p:nvPicPr>
          <p:cNvPr id="2097172" name="Picture 4" descr="SZ311"/>
          <p:cNvPicPr>
            <a:picLocks/>
          </p:cNvPicPr>
          <p:nvPr/>
        </p:nvPicPr>
        <p:blipFill>
          <a:blip xmlns:r="http://schemas.openxmlformats.org/officeDocument/2006/relationships" r:embed="rId3"/>
          <a:srcRect l="0" t="0" r="0" b="0"/>
          <a:stretch>
            <a:fillRect/>
          </a:stretch>
        </p:blipFill>
        <p:spPr>
          <a:xfrm rot="0">
            <a:off x="503237" y="3294062"/>
            <a:ext cx="5283200" cy="3140075"/>
          </a:xfrm>
          <a:prstGeom prst="rect"/>
          <a:noFill/>
          <a:ln>
            <a:noFill/>
          </a:ln>
        </p:spPr>
      </p:pic>
      <p:sp>
        <p:nvSpPr>
          <p:cNvPr id="104891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1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1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34</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8" presetSubtype="16">
                                  <p:stCondLst>
                                    <p:cond delay="0"/>
                                  </p:stCondLst>
                                  <p:childTnLst>
                                    <p:set>
                                      <p:cBhvr>
                                        <p:cTn dur="1" fill="hold" id="6">
                                          <p:stCondLst>
                                            <p:cond delay="0"/>
                                          </p:stCondLst>
                                        </p:cTn>
                                        <p:tgtEl>
                                          <p:spTgt spid="2097172"/>
                                        </p:tgtEl>
                                        <p:attrNameLst>
                                          <p:attrName>style.visibility</p:attrName>
                                        </p:attrNameLst>
                                      </p:cBhvr>
                                      <p:to>
                                        <p:strVal val="visible"/>
                                      </p:to>
                                    </p:set>
                                    <p:animEffect transition="in" filter="diamond(in)">
                                      <p:cBhvr>
                                        <p:cTn dur="2000" id="7"/>
                                        <p:tgtEl>
                                          <p:spTgt spid="2097172"/>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4194304"/>
                                        </p:tgtEl>
                                        <p:attrNameLst>
                                          <p:attrName>style.visibility</p:attrName>
                                        </p:attrNameLst>
                                      </p:cBhvr>
                                      <p:to>
                                        <p:strVal val="visible"/>
                                      </p:to>
                                    </p:set>
                                    <p:anim calcmode="lin" valueType="num">
                                      <p:cBhvr additive="base">
                                        <p:cTn dur="500" fill="hold" id="12"/>
                                        <p:tgtEl>
                                          <p:spTgt spid="4194304"/>
                                        </p:tgtEl>
                                        <p:attrNameLst>
                                          <p:attrName>ppt_x</p:attrName>
                                        </p:attrNameLst>
                                      </p:cBhvr>
                                      <p:tavLst>
                                        <p:tav tm="0">
                                          <p:val>
                                            <p:strVal val="#ppt_x"/>
                                          </p:val>
                                        </p:tav>
                                        <p:tav tm="100000">
                                          <p:val>
                                            <p:strVal val="#ppt_x"/>
                                          </p:val>
                                        </p:tav>
                                      </p:tavLst>
                                    </p:anim>
                                    <p:anim calcmode="lin" valueType="num">
                                      <p:cBhvr additive="base">
                                        <p:cTn dur="500" fill="hold" id="13"/>
                                        <p:tgtEl>
                                          <p:spTgt spid="41943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1" showMasterSp="1">
  <p:cSld>
    <p:spTree>
      <p:nvGrpSpPr>
        <p:cNvPr id="224" name=""/>
        <p:cNvGrpSpPr/>
        <p:nvPr/>
      </p:nvGrpSpPr>
      <p:grpSpPr>
        <a:xfrm rot="0">
          <a:off x="0" y="0"/>
          <a:ext cx="0" cy="0"/>
          <a:chOff x="0" y="0"/>
          <a:chExt cx="0" cy="0"/>
        </a:xfrm>
      </p:grpSpPr>
      <p:sp>
        <p:nvSpPr>
          <p:cNvPr id="1048916" name="Text Box 2"/>
          <p:cNvSpPr txBox="1"/>
          <p:nvPr/>
        </p:nvSpPr>
        <p:spPr>
          <a:xfrm rot="0">
            <a:off x="611187" y="1092200"/>
            <a:ext cx="3581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2.  </a:t>
            </a:r>
            <a:r>
              <a:rPr altLang="en-US" b="1" sz="2400" lang="zh-CN">
                <a:latin typeface="Times New Roman" pitchFamily="18" charset="0"/>
              </a:rPr>
              <a:t>主要外部特性参数</a:t>
            </a:r>
          </a:p>
        </p:txBody>
      </p:sp>
      <p:sp>
        <p:nvSpPr>
          <p:cNvPr id="1048917" name="Text Box 3"/>
          <p:cNvSpPr txBox="1"/>
          <p:nvPr/>
        </p:nvSpPr>
        <p:spPr>
          <a:xfrm rot="0">
            <a:off x="588962" y="1593850"/>
            <a:ext cx="8169275"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TTL</a:t>
            </a:r>
            <a:r>
              <a:rPr altLang="en-US" sz="2400" lang="zh-CN">
                <a:latin typeface="Times New Roman" pitchFamily="18" charset="0"/>
              </a:rPr>
              <a:t>与非门的主要外部特性参数有输出逻辑电平、开门电平、关门电平、扇入系数、扇出系数、平均传输时延和空载功耗等。</a:t>
            </a:r>
            <a:r>
              <a:rPr altLang="en-US" b="1" sz="2400" lang="zh-CN">
                <a:latin typeface="Times New Roman" pitchFamily="18" charset="0"/>
              </a:rPr>
              <a:t>                </a:t>
            </a:r>
          </a:p>
        </p:txBody>
      </p:sp>
      <p:sp>
        <p:nvSpPr>
          <p:cNvPr id="1048918" name="Text Box 4"/>
          <p:cNvSpPr txBox="1"/>
          <p:nvPr/>
        </p:nvSpPr>
        <p:spPr>
          <a:xfrm rot="0">
            <a:off x="566737" y="4237037"/>
            <a:ext cx="814705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2</a:t>
            </a:r>
            <a:r>
              <a:rPr altLang="en-US" sz="2400" lang="zh-CN">
                <a:latin typeface="Times New Roman" pitchFamily="18" charset="0"/>
              </a:rPr>
              <a:t>）输出低电平</a:t>
            </a:r>
            <a:r>
              <a:rPr altLang="zh-CN" sz="2400" lang="en-US">
                <a:latin typeface="Times New Roman" pitchFamily="18" charset="0"/>
              </a:rPr>
              <a:t>V</a:t>
            </a:r>
            <a:r>
              <a:rPr altLang="zh-CN" baseline="-25000" sz="2400" lang="en-US">
                <a:latin typeface="Times New Roman" pitchFamily="18" charset="0"/>
              </a:rPr>
              <a:t>OL</a:t>
            </a:r>
            <a:r>
              <a:rPr altLang="en-US" sz="2400" lang="zh-CN">
                <a:latin typeface="Times New Roman" pitchFamily="18" charset="0"/>
              </a:rPr>
              <a:t>：指输入全为高电平时的输出电平。</a:t>
            </a:r>
            <a:r>
              <a:rPr altLang="zh-CN" sz="2400" lang="en-US">
                <a:latin typeface="Times New Roman" pitchFamily="18" charset="0"/>
              </a:rPr>
              <a:t>V</a:t>
            </a:r>
            <a:r>
              <a:rPr altLang="zh-CN" baseline="-25000" sz="2400" lang="en-US">
                <a:latin typeface="Times New Roman" pitchFamily="18" charset="0"/>
              </a:rPr>
              <a:t>OL</a:t>
            </a:r>
            <a:r>
              <a:rPr altLang="en-US" sz="2400" lang="zh-CN">
                <a:latin typeface="Times New Roman" pitchFamily="18" charset="0"/>
              </a:rPr>
              <a:t>典型值是</a:t>
            </a:r>
            <a:r>
              <a:rPr altLang="zh-CN" sz="2400" lang="en-US">
                <a:latin typeface="Times New Roman" pitchFamily="18" charset="0"/>
              </a:rPr>
              <a:t>0.3V</a:t>
            </a:r>
            <a:r>
              <a:rPr altLang="en-US" sz="2400" lang="zh-CN">
                <a:latin typeface="Times New Roman" pitchFamily="18" charset="0"/>
              </a:rPr>
              <a:t>、产品规范值</a:t>
            </a:r>
            <a:r>
              <a:rPr altLang="zh-CN" sz="2400" lang="en-US">
                <a:latin typeface="Times New Roman" pitchFamily="18" charset="0"/>
              </a:rPr>
              <a:t>V</a:t>
            </a:r>
            <a:r>
              <a:rPr altLang="zh-CN" baseline="-25000" sz="2400" lang="en-US">
                <a:latin typeface="Times New Roman" pitchFamily="18" charset="0"/>
              </a:rPr>
              <a:t>OL</a:t>
            </a:r>
            <a:r>
              <a:rPr altLang="zh-CN" sz="2400" lang="en-US">
                <a:latin typeface="Times New Roman" pitchFamily="18" charset="0"/>
              </a:rPr>
              <a:t>≤0.4V</a:t>
            </a:r>
            <a:r>
              <a:rPr altLang="zh-CN" sz="1800" lang="en-US"/>
              <a:t> </a:t>
            </a:r>
            <a:r>
              <a:rPr altLang="en-US" sz="2400" lang="zh-CN">
                <a:latin typeface="Times New Roman" pitchFamily="18" charset="0"/>
              </a:rPr>
              <a:t>。</a:t>
            </a:r>
          </a:p>
        </p:txBody>
      </p:sp>
      <p:sp>
        <p:nvSpPr>
          <p:cNvPr id="1048919" name="Text Box 5"/>
          <p:cNvSpPr txBox="1"/>
          <p:nvPr/>
        </p:nvSpPr>
        <p:spPr>
          <a:xfrm rot="0">
            <a:off x="566737" y="3157537"/>
            <a:ext cx="814705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1</a:t>
            </a:r>
            <a:r>
              <a:rPr altLang="en-US" sz="2400" lang="zh-CN">
                <a:latin typeface="Times New Roman" pitchFamily="18" charset="0"/>
              </a:rPr>
              <a:t>）输出高电平</a:t>
            </a:r>
            <a:r>
              <a:rPr altLang="zh-CN" sz="2400" lang="en-US">
                <a:latin typeface="Times New Roman" pitchFamily="18" charset="0"/>
              </a:rPr>
              <a:t>V</a:t>
            </a:r>
            <a:r>
              <a:rPr altLang="zh-CN" baseline="-25000" sz="2400" lang="en-US">
                <a:latin typeface="Times New Roman" pitchFamily="18" charset="0"/>
              </a:rPr>
              <a:t>OH</a:t>
            </a:r>
            <a:r>
              <a:rPr altLang="en-US" sz="2400" lang="zh-CN">
                <a:latin typeface="Times New Roman" pitchFamily="18" charset="0"/>
              </a:rPr>
              <a:t>：指至少有一个输入端接低电平时的输出电平。</a:t>
            </a:r>
            <a:r>
              <a:rPr altLang="zh-CN" sz="2400" lang="en-US">
                <a:latin typeface="Times New Roman" pitchFamily="18" charset="0"/>
              </a:rPr>
              <a:t>V</a:t>
            </a:r>
            <a:r>
              <a:rPr altLang="zh-CN" baseline="-25000" sz="2400" lang="en-US">
                <a:latin typeface="Times New Roman" pitchFamily="18" charset="0"/>
              </a:rPr>
              <a:t>OH</a:t>
            </a:r>
            <a:r>
              <a:rPr altLang="en-US" sz="2400" lang="zh-CN">
                <a:latin typeface="Times New Roman" pitchFamily="18" charset="0"/>
              </a:rPr>
              <a:t>典型值是</a:t>
            </a:r>
            <a:r>
              <a:rPr altLang="zh-CN" sz="2400" lang="en-US">
                <a:latin typeface="Times New Roman" pitchFamily="18" charset="0"/>
              </a:rPr>
              <a:t>3.6V</a:t>
            </a:r>
            <a:r>
              <a:rPr altLang="en-US" sz="2400" lang="zh-CN">
                <a:latin typeface="Times New Roman" pitchFamily="18" charset="0"/>
              </a:rPr>
              <a:t>、产品规范值</a:t>
            </a:r>
            <a:r>
              <a:rPr altLang="zh-CN" sz="2400" lang="en-US">
                <a:latin typeface="Times New Roman" pitchFamily="18" charset="0"/>
              </a:rPr>
              <a:t>V</a:t>
            </a:r>
            <a:r>
              <a:rPr altLang="zh-CN" baseline="-25000" sz="2400" lang="en-US">
                <a:latin typeface="Times New Roman" pitchFamily="18" charset="0"/>
              </a:rPr>
              <a:t>OH</a:t>
            </a:r>
            <a:r>
              <a:rPr altLang="zh-CN" sz="2400" lang="en-US"/>
              <a:t>≥</a:t>
            </a:r>
            <a:r>
              <a:rPr altLang="zh-CN" sz="2400" lang="en-US">
                <a:latin typeface="Times New Roman" pitchFamily="18" charset="0"/>
              </a:rPr>
              <a:t>2.4V</a:t>
            </a:r>
            <a:r>
              <a:rPr altLang="zh-CN" sz="1800" lang="en-US"/>
              <a:t> </a:t>
            </a:r>
            <a:r>
              <a:rPr altLang="en-US" sz="2400" lang="zh-CN">
                <a:latin typeface="Times New Roman" pitchFamily="18" charset="0"/>
              </a:rPr>
              <a:t>。</a:t>
            </a:r>
          </a:p>
        </p:txBody>
      </p:sp>
      <p:sp>
        <p:nvSpPr>
          <p:cNvPr id="1048920" name="Text Box 6"/>
          <p:cNvSpPr txBox="1"/>
          <p:nvPr/>
        </p:nvSpPr>
        <p:spPr>
          <a:xfrm rot="0">
            <a:off x="566737" y="5430837"/>
            <a:ext cx="814705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一般说来，</a:t>
            </a:r>
            <a:r>
              <a:rPr altLang="en-US" sz="2400" lang="zh-CN"/>
              <a:t>输出高电平与输出低电平的差值愈大愈好，电路工作愈可靠</a:t>
            </a:r>
            <a:r>
              <a:rPr altLang="en-US" sz="2400" lang="zh-CN">
                <a:latin typeface="Times New Roman" pitchFamily="18" charset="0"/>
              </a:rPr>
              <a:t>。</a:t>
            </a:r>
          </a:p>
        </p:txBody>
      </p:sp>
      <p:sp>
        <p:nvSpPr>
          <p:cNvPr id="104892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2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2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35</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17"/>
                                        </p:tgtEl>
                                        <p:attrNameLst>
                                          <p:attrName>style.visibility</p:attrName>
                                        </p:attrNameLst>
                                      </p:cBhvr>
                                      <p:to>
                                        <p:strVal val="visible"/>
                                      </p:to>
                                    </p:set>
                                    <p:anim calcmode="lin" valueType="num">
                                      <p:cBhvr additive="base">
                                        <p:cTn dur="500" fill="hold" id="7"/>
                                        <p:tgtEl>
                                          <p:spTgt spid="1048917"/>
                                        </p:tgtEl>
                                        <p:attrNameLst>
                                          <p:attrName>ppt_x</p:attrName>
                                        </p:attrNameLst>
                                      </p:cBhvr>
                                      <p:tavLst>
                                        <p:tav tm="0">
                                          <p:val>
                                            <p:strVal val="#ppt_x"/>
                                          </p:val>
                                        </p:tav>
                                        <p:tav tm="100000">
                                          <p:val>
                                            <p:strVal val="#ppt_x"/>
                                          </p:val>
                                        </p:tav>
                                      </p:tavLst>
                                    </p:anim>
                                    <p:anim calcmode="lin" valueType="num">
                                      <p:cBhvr additive="base">
                                        <p:cTn dur="500" fill="hold" id="8"/>
                                        <p:tgtEl>
                                          <p:spTgt spid="1048917"/>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919"/>
                                        </p:tgtEl>
                                        <p:attrNameLst>
                                          <p:attrName>style.visibility</p:attrName>
                                        </p:attrNameLst>
                                      </p:cBhvr>
                                      <p:to>
                                        <p:strVal val="visible"/>
                                      </p:to>
                                    </p:set>
                                    <p:anim calcmode="lin" valueType="num">
                                      <p:cBhvr additive="base">
                                        <p:cTn dur="500" fill="hold" id="13"/>
                                        <p:tgtEl>
                                          <p:spTgt spid="1048919"/>
                                        </p:tgtEl>
                                        <p:attrNameLst>
                                          <p:attrName>ppt_x</p:attrName>
                                        </p:attrNameLst>
                                      </p:cBhvr>
                                      <p:tavLst>
                                        <p:tav tm="0">
                                          <p:val>
                                            <p:strVal val="#ppt_x"/>
                                          </p:val>
                                        </p:tav>
                                        <p:tav tm="100000">
                                          <p:val>
                                            <p:strVal val="#ppt_x"/>
                                          </p:val>
                                        </p:tav>
                                      </p:tavLst>
                                    </p:anim>
                                    <p:anim calcmode="lin" valueType="num">
                                      <p:cBhvr additive="base">
                                        <p:cTn dur="500" fill="hold" id="14"/>
                                        <p:tgtEl>
                                          <p:spTgt spid="1048919"/>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918"/>
                                        </p:tgtEl>
                                        <p:attrNameLst>
                                          <p:attrName>style.visibility</p:attrName>
                                        </p:attrNameLst>
                                      </p:cBhvr>
                                      <p:to>
                                        <p:strVal val="visible"/>
                                      </p:to>
                                    </p:set>
                                    <p:anim calcmode="lin" valueType="num">
                                      <p:cBhvr additive="base">
                                        <p:cTn dur="500" fill="hold" id="19"/>
                                        <p:tgtEl>
                                          <p:spTgt spid="1048918"/>
                                        </p:tgtEl>
                                        <p:attrNameLst>
                                          <p:attrName>ppt_x</p:attrName>
                                        </p:attrNameLst>
                                      </p:cBhvr>
                                      <p:tavLst>
                                        <p:tav tm="0">
                                          <p:val>
                                            <p:strVal val="#ppt_x"/>
                                          </p:val>
                                        </p:tav>
                                        <p:tav tm="100000">
                                          <p:val>
                                            <p:strVal val="#ppt_x"/>
                                          </p:val>
                                        </p:tav>
                                      </p:tavLst>
                                    </p:anim>
                                    <p:anim calcmode="lin" valueType="num">
                                      <p:cBhvr additive="base">
                                        <p:cTn dur="500" fill="hold" id="20"/>
                                        <p:tgtEl>
                                          <p:spTgt spid="1048918"/>
                                        </p:tgtEl>
                                        <p:attrNameLst>
                                          <p:attrName>ppt_y</p:attrName>
                                        </p:attrNameLst>
                                      </p:cBhvr>
                                      <p:tavLst>
                                        <p:tav tm="0">
                                          <p:val>
                                            <p:strVal val="1+#ppt_h/2"/>
                                          </p:val>
                                        </p:tav>
                                        <p:tav tm="100000">
                                          <p:val>
                                            <p:strVal val="#ppt_y"/>
                                          </p:val>
                                        </p:tav>
                                      </p:tavLst>
                                    </p:anim>
                                  </p:childTnLst>
                                </p:cTn>
                              </p:par>
                            </p:childTnLst>
                          </p:cTn>
                        </p:par>
                      </p:childTnLst>
                    </p:cTn>
                  </p:par>
                  <p:par>
                    <p:cTn fill="hold" id="21" nodeType="clickPar">
                      <p:stCondLst>
                        <p:cond delay="indefinite"/>
                      </p:stCondLst>
                      <p:childTnLst>
                        <p:par>
                          <p:cTn fill="hold" id="22" nodeType="withGroup">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920"/>
                                        </p:tgtEl>
                                        <p:attrNameLst>
                                          <p:attrName>style.visibility</p:attrName>
                                        </p:attrNameLst>
                                      </p:cBhvr>
                                      <p:to>
                                        <p:strVal val="visible"/>
                                      </p:to>
                                    </p:set>
                                    <p:anim calcmode="lin" valueType="num">
                                      <p:cBhvr additive="base">
                                        <p:cTn dur="500" fill="hold" id="25"/>
                                        <p:tgtEl>
                                          <p:spTgt spid="1048920"/>
                                        </p:tgtEl>
                                        <p:attrNameLst>
                                          <p:attrName>ppt_x</p:attrName>
                                        </p:attrNameLst>
                                      </p:cBhvr>
                                      <p:tavLst>
                                        <p:tav tm="0">
                                          <p:val>
                                            <p:strVal val="#ppt_x"/>
                                          </p:val>
                                        </p:tav>
                                        <p:tav tm="100000">
                                          <p:val>
                                            <p:strVal val="#ppt_x"/>
                                          </p:val>
                                        </p:tav>
                                      </p:tavLst>
                                    </p:anim>
                                    <p:anim calcmode="lin" valueType="num">
                                      <p:cBhvr additive="base">
                                        <p:cTn dur="500" fill="hold" id="26"/>
                                        <p:tgtEl>
                                          <p:spTgt spid="10489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7" grpId="0" uiExpand="0" build="whole"/>
      <p:bldP spid="1048918" grpId="0" uiExpand="0" build="whole"/>
      <p:bldP spid="1048919" grpId="0" uiExpand="0" build="whole"/>
      <p:bldP spid="1048920" grpId="0" uiExpand="0" build="whole"/>
    </p:bldLst>
  </p:timing>
</p:sld>
</file>

<file path=ppt/slides/slide36.xml><?xml version="1.0" encoding="utf-8"?>
<p:sld xmlns:a="http://schemas.openxmlformats.org/drawingml/2006/main" xmlns:r="http://schemas.openxmlformats.org/officeDocument/2006/relationships" xmlns:p="http://schemas.openxmlformats.org/presentationml/2006/main" show="1" showMasterSp="1">
  <p:cSld>
    <p:spTree>
      <p:nvGrpSpPr>
        <p:cNvPr id="227" name=""/>
        <p:cNvGrpSpPr/>
        <p:nvPr/>
      </p:nvGrpSpPr>
      <p:grpSpPr>
        <a:xfrm rot="0">
          <a:off x="0" y="0"/>
          <a:ext cx="0" cy="0"/>
          <a:chOff x="0" y="0"/>
          <a:chExt cx="0" cy="0"/>
        </a:xfrm>
      </p:grpSpPr>
      <p:sp>
        <p:nvSpPr>
          <p:cNvPr id="1048926" name="Text Box 2"/>
          <p:cNvSpPr txBox="1"/>
          <p:nvPr/>
        </p:nvSpPr>
        <p:spPr>
          <a:xfrm rot="0">
            <a:off x="431800" y="1179512"/>
            <a:ext cx="8396288"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3</a:t>
            </a:r>
            <a:r>
              <a:rPr altLang="en-US" sz="2400" lang="zh-CN">
                <a:latin typeface="Times New Roman" pitchFamily="18" charset="0"/>
              </a:rPr>
              <a:t>） 开门电平</a:t>
            </a:r>
            <a:r>
              <a:rPr altLang="zh-CN" sz="2400" lang="en-US">
                <a:latin typeface="Times New Roman" pitchFamily="18" charset="0"/>
              </a:rPr>
              <a:t>V</a:t>
            </a:r>
            <a:r>
              <a:rPr altLang="zh-CN" baseline="-25000" sz="2400" lang="en-US">
                <a:latin typeface="Times New Roman" pitchFamily="18" charset="0"/>
              </a:rPr>
              <a:t>ON </a:t>
            </a:r>
            <a:r>
              <a:rPr altLang="en-US" sz="2400" lang="zh-CN">
                <a:latin typeface="Times New Roman" pitchFamily="18" charset="0"/>
              </a:rPr>
              <a:t>：指在额定负载下，使输出电平达到标准低电平 </a:t>
            </a:r>
            <a:r>
              <a:rPr altLang="zh-CN" sz="2400" lang="en-US">
                <a:latin typeface="Times New Roman" pitchFamily="18" charset="0"/>
              </a:rPr>
              <a:t>V</a:t>
            </a:r>
            <a:r>
              <a:rPr altLang="zh-CN" baseline="-25000" sz="2400" lang="en-US">
                <a:latin typeface="Times New Roman" pitchFamily="18" charset="0"/>
              </a:rPr>
              <a:t>SL</a:t>
            </a:r>
            <a:r>
              <a:rPr altLang="en-US" sz="2400" lang="zh-CN">
                <a:latin typeface="Times New Roman" pitchFamily="18" charset="0"/>
              </a:rPr>
              <a:t>的输入高电平，它表示使与非门开通的最小输入高电平。</a:t>
            </a:r>
            <a:r>
              <a:rPr altLang="zh-CN" sz="2400" lang="en-US">
                <a:latin typeface="Times New Roman" pitchFamily="18" charset="0"/>
              </a:rPr>
              <a:t>V</a:t>
            </a:r>
            <a:r>
              <a:rPr altLang="zh-CN" baseline="-25000" sz="2400" lang="en-US">
                <a:latin typeface="Times New Roman" pitchFamily="18" charset="0"/>
              </a:rPr>
              <a:t>ON</a:t>
            </a:r>
            <a:r>
              <a:rPr altLang="en-US" sz="2400" lang="zh-CN">
                <a:latin typeface="Times New Roman" pitchFamily="18" charset="0"/>
              </a:rPr>
              <a:t>典型值为</a:t>
            </a:r>
            <a:r>
              <a:rPr altLang="zh-CN" sz="2400" lang="en-US">
                <a:latin typeface="Times New Roman" pitchFamily="18" charset="0"/>
              </a:rPr>
              <a:t>1.5V </a:t>
            </a:r>
            <a:r>
              <a:rPr altLang="en-US" sz="2400" lang="zh-CN">
                <a:latin typeface="Times New Roman" pitchFamily="18" charset="0"/>
              </a:rPr>
              <a:t>、产品规范值</a:t>
            </a:r>
            <a:r>
              <a:rPr altLang="zh-CN" sz="2400" lang="en-US">
                <a:latin typeface="Times New Roman" pitchFamily="18" charset="0"/>
              </a:rPr>
              <a:t>V</a:t>
            </a:r>
            <a:r>
              <a:rPr altLang="zh-CN" baseline="-25000" sz="2400" lang="en-US">
                <a:latin typeface="Times New Roman" pitchFamily="18" charset="0"/>
              </a:rPr>
              <a:t>ON </a:t>
            </a:r>
            <a:r>
              <a:rPr altLang="zh-CN" sz="2400" lang="en-US"/>
              <a:t>≤</a:t>
            </a:r>
            <a:r>
              <a:rPr altLang="en-US" sz="2400" lang="zh-CN">
                <a:latin typeface="Times New Roman" pitchFamily="18" charset="0"/>
              </a:rPr>
              <a:t>1.8V 。</a:t>
            </a:r>
          </a:p>
        </p:txBody>
      </p:sp>
      <p:sp>
        <p:nvSpPr>
          <p:cNvPr id="1048927" name="Text Box 3"/>
          <p:cNvSpPr txBox="1"/>
          <p:nvPr/>
        </p:nvSpPr>
        <p:spPr>
          <a:xfrm rot="0">
            <a:off x="422275" y="2935287"/>
            <a:ext cx="842486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4</a:t>
            </a:r>
            <a:r>
              <a:rPr altLang="en-US" sz="2400" lang="zh-CN">
                <a:latin typeface="Times New Roman" pitchFamily="18" charset="0"/>
              </a:rPr>
              <a:t>）关门电平</a:t>
            </a:r>
            <a:r>
              <a:rPr altLang="zh-CN" sz="2400" lang="en-US">
                <a:latin typeface="Times New Roman" pitchFamily="18" charset="0"/>
              </a:rPr>
              <a:t>V</a:t>
            </a:r>
            <a:r>
              <a:rPr altLang="zh-CN" baseline="-25000" sz="2400" lang="en-US">
                <a:latin typeface="Times New Roman" pitchFamily="18" charset="0"/>
              </a:rPr>
              <a:t>OFF </a:t>
            </a:r>
            <a:r>
              <a:rPr altLang="en-US" sz="2400" lang="zh-CN">
                <a:latin typeface="Times New Roman" pitchFamily="18" charset="0"/>
              </a:rPr>
              <a:t>：指输出空载时，使输出电平达到标准高电平</a:t>
            </a:r>
            <a:r>
              <a:rPr altLang="zh-CN" sz="2400" lang="en-US">
                <a:latin typeface="Times New Roman" pitchFamily="18" charset="0"/>
              </a:rPr>
              <a:t>V</a:t>
            </a:r>
            <a:r>
              <a:rPr altLang="zh-CN" baseline="-25000" sz="2400" lang="en-US">
                <a:latin typeface="Times New Roman" pitchFamily="18" charset="0"/>
              </a:rPr>
              <a:t>SH</a:t>
            </a:r>
            <a:r>
              <a:rPr altLang="en-US" sz="2400" lang="zh-CN">
                <a:latin typeface="Times New Roman" pitchFamily="18" charset="0"/>
              </a:rPr>
              <a:t>的输入低电平，它表示使与非门关断所允许的最大输入低电平。</a:t>
            </a:r>
            <a:r>
              <a:rPr altLang="zh-CN" sz="2400" lang="en-US">
                <a:latin typeface="Times New Roman" pitchFamily="18" charset="0"/>
              </a:rPr>
              <a:t>V</a:t>
            </a:r>
            <a:r>
              <a:rPr altLang="zh-CN" baseline="-25000" sz="2400" lang="en-US">
                <a:latin typeface="Times New Roman" pitchFamily="18" charset="0"/>
              </a:rPr>
              <a:t>OFF</a:t>
            </a:r>
            <a:r>
              <a:rPr altLang="en-US" sz="2400" lang="zh-CN">
                <a:latin typeface="Times New Roman" pitchFamily="18" charset="0"/>
              </a:rPr>
              <a:t> 的典型值</a:t>
            </a:r>
            <a:r>
              <a:rPr altLang="zh-CN" sz="2400" lang="en-US">
                <a:latin typeface="Times New Roman" pitchFamily="18" charset="0"/>
              </a:rPr>
              <a:t>1.3V</a:t>
            </a:r>
            <a:r>
              <a:rPr altLang="en-US" sz="2400" lang="zh-CN">
                <a:latin typeface="Times New Roman" pitchFamily="18" charset="0"/>
              </a:rPr>
              <a:t>、产品规范值</a:t>
            </a:r>
            <a:r>
              <a:rPr altLang="zh-CN" sz="2400" lang="en-US">
                <a:latin typeface="Times New Roman" pitchFamily="18" charset="0"/>
              </a:rPr>
              <a:t>V</a:t>
            </a:r>
            <a:r>
              <a:rPr altLang="zh-CN" baseline="-25000" sz="2400" lang="en-US">
                <a:latin typeface="Times New Roman" pitchFamily="18" charset="0"/>
              </a:rPr>
              <a:t>OFF</a:t>
            </a:r>
            <a:r>
              <a:rPr altLang="en-US" sz="2400" lang="zh-CN">
                <a:latin typeface="Times New Roman" pitchFamily="18" charset="0"/>
              </a:rPr>
              <a:t>≥0.8V。</a:t>
            </a:r>
          </a:p>
        </p:txBody>
      </p:sp>
      <p:sp>
        <p:nvSpPr>
          <p:cNvPr id="1048928" name="Text Box 4"/>
          <p:cNvSpPr txBox="1"/>
          <p:nvPr/>
        </p:nvSpPr>
        <p:spPr>
          <a:xfrm rot="0">
            <a:off x="431800" y="4654550"/>
            <a:ext cx="8424862" cy="5302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t>       开门电平和</a:t>
            </a:r>
            <a:r>
              <a:rPr altLang="en-US" sz="2400" lang="zh-CN">
                <a:latin typeface="Times New Roman" pitchFamily="18" charset="0"/>
              </a:rPr>
              <a:t>关门电平的大小反映了与非门的抗干扰能力。</a:t>
            </a:r>
          </a:p>
        </p:txBody>
      </p:sp>
      <p:sp>
        <p:nvSpPr>
          <p:cNvPr id="104892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3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3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36</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27"/>
                                        </p:tgtEl>
                                        <p:attrNameLst>
                                          <p:attrName>style.visibility</p:attrName>
                                        </p:attrNameLst>
                                      </p:cBhvr>
                                      <p:to>
                                        <p:strVal val="visible"/>
                                      </p:to>
                                    </p:set>
                                    <p:anim calcmode="lin" valueType="num">
                                      <p:cBhvr additive="base">
                                        <p:cTn dur="500" fill="hold" id="7"/>
                                        <p:tgtEl>
                                          <p:spTgt spid="1048927"/>
                                        </p:tgtEl>
                                        <p:attrNameLst>
                                          <p:attrName>ppt_x</p:attrName>
                                        </p:attrNameLst>
                                      </p:cBhvr>
                                      <p:tavLst>
                                        <p:tav tm="0">
                                          <p:val>
                                            <p:strVal val="#ppt_x"/>
                                          </p:val>
                                        </p:tav>
                                        <p:tav tm="100000">
                                          <p:val>
                                            <p:strVal val="#ppt_x"/>
                                          </p:val>
                                        </p:tav>
                                      </p:tavLst>
                                    </p:anim>
                                    <p:anim calcmode="lin" valueType="num">
                                      <p:cBhvr additive="base">
                                        <p:cTn dur="500" fill="hold" id="8"/>
                                        <p:tgtEl>
                                          <p:spTgt spid="1048927"/>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928"/>
                                        </p:tgtEl>
                                        <p:attrNameLst>
                                          <p:attrName>style.visibility</p:attrName>
                                        </p:attrNameLst>
                                      </p:cBhvr>
                                      <p:to>
                                        <p:strVal val="visible"/>
                                      </p:to>
                                    </p:set>
                                    <p:anim calcmode="lin" valueType="num">
                                      <p:cBhvr additive="base">
                                        <p:cTn dur="500" fill="hold" id="13"/>
                                        <p:tgtEl>
                                          <p:spTgt spid="1048928"/>
                                        </p:tgtEl>
                                        <p:attrNameLst>
                                          <p:attrName>ppt_x</p:attrName>
                                        </p:attrNameLst>
                                      </p:cBhvr>
                                      <p:tavLst>
                                        <p:tav tm="0">
                                          <p:val>
                                            <p:strVal val="#ppt_x"/>
                                          </p:val>
                                        </p:tav>
                                        <p:tav tm="100000">
                                          <p:val>
                                            <p:strVal val="#ppt_x"/>
                                          </p:val>
                                        </p:tav>
                                      </p:tavLst>
                                    </p:anim>
                                    <p:anim calcmode="lin" valueType="num">
                                      <p:cBhvr additive="base">
                                        <p:cTn dur="500" fill="hold" id="14"/>
                                        <p:tgtEl>
                                          <p:spTgt spid="10489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7" grpId="0" uiExpand="0" build="whole"/>
      <p:bldP spid="1048928" grpId="0" uiExpand="0" build="whole"/>
    </p:bldLst>
  </p:timing>
</p:sld>
</file>

<file path=ppt/slides/slide37.xml><?xml version="1.0" encoding="utf-8"?>
<p:sld xmlns:a="http://schemas.openxmlformats.org/drawingml/2006/main" xmlns:r="http://schemas.openxmlformats.org/officeDocument/2006/relationships" xmlns:p="http://schemas.openxmlformats.org/presentationml/2006/main" show="1" showMasterSp="1">
  <p:cSld>
    <p:spTree>
      <p:nvGrpSpPr>
        <p:cNvPr id="230" name=""/>
        <p:cNvGrpSpPr/>
        <p:nvPr/>
      </p:nvGrpSpPr>
      <p:grpSpPr>
        <a:xfrm rot="0">
          <a:off x="0" y="0"/>
          <a:ext cx="0" cy="0"/>
          <a:chOff x="0" y="0"/>
          <a:chExt cx="0" cy="0"/>
        </a:xfrm>
      </p:grpSpPr>
      <p:sp>
        <p:nvSpPr>
          <p:cNvPr id="1048934" name="Text Box 2"/>
          <p:cNvSpPr txBox="1"/>
          <p:nvPr/>
        </p:nvSpPr>
        <p:spPr>
          <a:xfrm rot="0">
            <a:off x="385762" y="1127125"/>
            <a:ext cx="82169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a:t>
            </a:r>
            <a:r>
              <a:rPr altLang="zh-CN" sz="2400" lang="en-US">
                <a:latin typeface="Times New Roman" pitchFamily="18" charset="0"/>
              </a:rPr>
              <a:t>5</a:t>
            </a:r>
            <a:r>
              <a:rPr altLang="en-US" sz="2400" lang="zh-CN">
                <a:latin typeface="Times New Roman" pitchFamily="18" charset="0"/>
              </a:rPr>
              <a:t>）扇入系数</a:t>
            </a:r>
            <a:r>
              <a:rPr altLang="zh-CN" sz="2400" lang="en-US">
                <a:latin typeface="Times New Roman" pitchFamily="18" charset="0"/>
              </a:rPr>
              <a:t>N</a:t>
            </a:r>
            <a:r>
              <a:rPr altLang="zh-CN" baseline="-25000" sz="2400" lang="en-US">
                <a:latin typeface="Times New Roman" pitchFamily="18" charset="0"/>
              </a:rPr>
              <a:t>i </a:t>
            </a:r>
            <a:r>
              <a:rPr altLang="en-US" sz="2400" lang="zh-CN">
                <a:latin typeface="Times New Roman" pitchFamily="18" charset="0"/>
              </a:rPr>
              <a:t>：指与非门允许的输入端数目</a:t>
            </a:r>
            <a:r>
              <a:rPr altLang="zh-CN" sz="2400" lang="en-US">
                <a:latin typeface="Times New Roman" pitchFamily="18" charset="0"/>
              </a:rPr>
              <a:t>(2~5</a:t>
            </a:r>
            <a:r>
              <a:rPr altLang="en-US" sz="2400" lang="zh-CN">
                <a:latin typeface="Times New Roman" pitchFamily="18" charset="0"/>
              </a:rPr>
              <a:t>个</a:t>
            </a:r>
            <a:r>
              <a:rPr altLang="zh-CN" sz="2400" lang="en-US">
                <a:latin typeface="Times New Roman" pitchFamily="18" charset="0"/>
              </a:rPr>
              <a:t>)</a:t>
            </a:r>
            <a:r>
              <a:rPr altLang="en-US" sz="2400" lang="zh-CN">
                <a:latin typeface="Times New Roman" pitchFamily="18" charset="0"/>
              </a:rPr>
              <a:t>。</a:t>
            </a:r>
            <a:r>
              <a:rPr altLang="en-US" sz="2400" lang="zh-CN">
                <a:latin typeface="宋体" pitchFamily="2" charset="-122"/>
              </a:rPr>
              <a:t>　</a:t>
            </a:r>
            <a:r>
              <a:rPr altLang="en-US" b="1" sz="2000" lang="zh-CN">
                <a:latin typeface="宋体" pitchFamily="2" charset="-122"/>
              </a:rPr>
              <a:t>　</a:t>
            </a:r>
          </a:p>
        </p:txBody>
      </p:sp>
      <p:sp>
        <p:nvSpPr>
          <p:cNvPr id="1048935" name="Text Box 3"/>
          <p:cNvSpPr txBox="1"/>
          <p:nvPr/>
        </p:nvSpPr>
        <p:spPr>
          <a:xfrm rot="0">
            <a:off x="385762" y="1673225"/>
            <a:ext cx="8574088"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a:t>
            </a:r>
            <a:r>
              <a:rPr altLang="zh-CN" sz="2400" lang="en-US">
                <a:latin typeface="Times New Roman" pitchFamily="18" charset="0"/>
              </a:rPr>
              <a:t>6</a:t>
            </a:r>
            <a:r>
              <a:rPr altLang="en-US" sz="2400" lang="zh-CN">
                <a:latin typeface="Times New Roman" pitchFamily="18" charset="0"/>
              </a:rPr>
              <a:t>）扇出系数</a:t>
            </a:r>
            <a:r>
              <a:rPr altLang="zh-CN" sz="2400" lang="en-US">
                <a:latin typeface="Times New Roman" pitchFamily="18" charset="0"/>
              </a:rPr>
              <a:t>N</a:t>
            </a:r>
            <a:r>
              <a:rPr altLang="zh-CN" baseline="-25000" sz="2400" lang="en-US">
                <a:latin typeface="Times New Roman" pitchFamily="18" charset="0"/>
              </a:rPr>
              <a:t>o</a:t>
            </a:r>
            <a:r>
              <a:rPr altLang="en-US" sz="2400" lang="zh-CN">
                <a:latin typeface="Times New Roman" pitchFamily="18" charset="0"/>
              </a:rPr>
              <a:t>：指与非门输出端连接同类门最多个数</a:t>
            </a:r>
            <a:r>
              <a:rPr altLang="zh-CN" sz="2400" lang="en-US">
                <a:latin typeface="Times New Roman" pitchFamily="18" charset="0"/>
              </a:rPr>
              <a:t>(10</a:t>
            </a:r>
            <a:r>
              <a:rPr altLang="en-US" sz="2400" lang="zh-CN">
                <a:latin typeface="Times New Roman" pitchFamily="18" charset="0"/>
              </a:rPr>
              <a:t>个</a:t>
            </a:r>
            <a:r>
              <a:rPr altLang="zh-CN" sz="2400" lang="en-US">
                <a:latin typeface="Times New Roman" pitchFamily="18" charset="0"/>
              </a:rPr>
              <a:t>)</a:t>
            </a:r>
            <a:r>
              <a:rPr altLang="en-US" sz="2400" lang="zh-CN">
                <a:latin typeface="Times New Roman" pitchFamily="18" charset="0"/>
              </a:rPr>
              <a:t>。　　</a:t>
            </a:r>
          </a:p>
        </p:txBody>
      </p:sp>
      <p:sp>
        <p:nvSpPr>
          <p:cNvPr id="1048936" name="Text Box 4"/>
          <p:cNvSpPr txBox="1"/>
          <p:nvPr/>
        </p:nvSpPr>
        <p:spPr>
          <a:xfrm rot="0">
            <a:off x="1106487" y="2168525"/>
            <a:ext cx="7605712"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根据负载电流流向，负载可分为：灌电流（</a:t>
            </a:r>
            <a:r>
              <a:rPr altLang="zh-CN" sz="2400" lang="en-US">
                <a:latin typeface="Times New Roman" pitchFamily="18" charset="0"/>
              </a:rPr>
              <a:t>I</a:t>
            </a:r>
            <a:r>
              <a:rPr altLang="zh-CN" baseline="-25000" sz="2400" lang="en-US">
                <a:latin typeface="Times New Roman" pitchFamily="18" charset="0"/>
              </a:rPr>
              <a:t>IL</a:t>
            </a:r>
            <a:r>
              <a:rPr altLang="en-US" sz="2400" lang="zh-CN">
                <a:latin typeface="Times New Roman" pitchFamily="18" charset="0"/>
              </a:rPr>
              <a:t>）负载和拉电流（</a:t>
            </a:r>
            <a:r>
              <a:rPr altLang="zh-CN" sz="2400" lang="en-US">
                <a:latin typeface="Times New Roman" pitchFamily="18" charset="0"/>
              </a:rPr>
              <a:t>I</a:t>
            </a:r>
            <a:r>
              <a:rPr altLang="zh-CN" baseline="-25000" sz="2400" lang="en-US">
                <a:latin typeface="Times New Roman" pitchFamily="18" charset="0"/>
              </a:rPr>
              <a:t>IH</a:t>
            </a:r>
            <a:r>
              <a:rPr altLang="en-US" sz="2400" lang="zh-CN">
                <a:latin typeface="Times New Roman" pitchFamily="18" charset="0"/>
              </a:rPr>
              <a:t>）负载</a:t>
            </a:r>
          </a:p>
        </p:txBody>
      </p:sp>
      <p:graphicFrame>
        <p:nvGraphicFramePr>
          <p:cNvPr id="4194305" name=""/>
          <p:cNvGraphicFramePr>
            <a:graphicFrameLocks/>
          </p:cNvGraphicFramePr>
          <p:nvPr/>
        </p:nvGraphicFramePr>
        <p:xfrm rot="0">
          <a:off x="2322512" y="2979737"/>
          <a:ext cx="5084762" cy="3443287"/>
        </p:xfrm>
        <a:graphic>
          <a:graphicData uri="http://schemas.openxmlformats.org/presentationml/2006/ole">
            <mc:AlternateContent xmlns:mc="http://schemas.openxmlformats.org/markup-compatibility/2006">
              <mc:Choice xmlns:v="urn:schemas-microsoft-com:vml" Requires="v">
                <p:oleObj name="Image" r:id="rId1" spid="" imgH="3443287" imgW="5084762" showAsIcon="0" progId="Photoshop.Image.12">
                  <p:embed followColorScheme="full"/>
                  <p:pic>
                    <p:nvPicPr>
                      <p:cNvPr id="2097173" name="Object 5"/>
                      <p:cNvPicPr>
                        <a:picLocks/>
                      </p:cNvPicPr>
                      <p:nvPr>
                        <p:ph sz="full" idx="4294967295"/>
                      </p:nvPr>
                    </p:nvPicPr>
                    <p:blipFill>
                      <a:blip xmlns:r="http://schemas.openxmlformats.org/officeDocument/2006/relationships" r:embed="rId2"/>
                      <a:srcRect l="0" t="0" r="0" b="0"/>
                      <a:stretch>
                        <a:fillRect/>
                      </a:stretch>
                    </p:blipFill>
                    <p:spPr bwMode="auto">
                      <a:xfrm rot="0">
                        <a:off x="2322512" y="2979737"/>
                        <a:ext cx="5084762" cy="3443287"/>
                      </a:xfrm>
                      <a:prstGeom prst="rect"/>
                      <a:noFill/>
                      <a:ln>
                        <a:noFill/>
                      </a:ln>
                    </p:spPr>
                  </p:pic>
                </p:oleObj>
              </mc:Choice>
              <mc:Fallback>
                <p:oleObj name="Image" r:id="rId1" spid="" imgH="3443287" imgW="5084762" showAsIcon="0" progId="Photoshop.Image.12">
                  <p:embed followColorScheme="full"/>
                  <p:pic>
                    <p:nvPicPr>
                      <p:cNvPr id="2097173" name="Object 5"/>
                      <p:cNvPicPr>
                        <a:picLocks/>
                      </p:cNvPicPr>
                      <p:nvPr>
                        <p:ph sz="full" idx="4294967295"/>
                      </p:nvPr>
                    </p:nvPicPr>
                    <p:blipFill>
                      <a:blip xmlns:r="http://schemas.openxmlformats.org/officeDocument/2006/relationships" r:embed="rId2"/>
                      <a:srcRect l="0" t="0" r="0" b="0"/>
                      <a:stretch>
                        <a:fillRect/>
                      </a:stretch>
                    </p:blipFill>
                    <p:spPr bwMode="auto">
                      <a:xfrm rot="0">
                        <a:off x="2322512" y="2979737"/>
                        <a:ext cx="5084762" cy="3443287"/>
                      </a:xfrm>
                      <a:prstGeom prst="rect"/>
                      <a:noFill/>
                      <a:ln>
                        <a:noFill/>
                      </a:ln>
                    </p:spPr>
                  </p:pic>
                </p:oleObj>
              </mc:Fallback>
            </mc:AlternateContent>
          </a:graphicData>
        </a:graphic>
      </p:graphicFrame>
      <p:sp>
        <p:nvSpPr>
          <p:cNvPr id="104893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3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3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35"/>
                                        </p:tgtEl>
                                        <p:attrNameLst>
                                          <p:attrName>style.visibility</p:attrName>
                                        </p:attrNameLst>
                                      </p:cBhvr>
                                      <p:to>
                                        <p:strVal val="visible"/>
                                      </p:to>
                                    </p:set>
                                    <p:anim calcmode="lin" valueType="num">
                                      <p:cBhvr additive="base">
                                        <p:cTn dur="500" fill="hold" id="7"/>
                                        <p:tgtEl>
                                          <p:spTgt spid="1048935"/>
                                        </p:tgtEl>
                                        <p:attrNameLst>
                                          <p:attrName>ppt_x</p:attrName>
                                        </p:attrNameLst>
                                      </p:cBhvr>
                                      <p:tavLst>
                                        <p:tav tm="0">
                                          <p:val>
                                            <p:strVal val="#ppt_x"/>
                                          </p:val>
                                        </p:tav>
                                        <p:tav tm="100000">
                                          <p:val>
                                            <p:strVal val="#ppt_x"/>
                                          </p:val>
                                        </p:tav>
                                      </p:tavLst>
                                    </p:anim>
                                    <p:anim calcmode="lin" valueType="num">
                                      <p:cBhvr additive="base">
                                        <p:cTn dur="500" fill="hold" id="8"/>
                                        <p:tgtEl>
                                          <p:spTgt spid="1048935"/>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936"/>
                                        </p:tgtEl>
                                        <p:attrNameLst>
                                          <p:attrName>style.visibility</p:attrName>
                                        </p:attrNameLst>
                                      </p:cBhvr>
                                      <p:to>
                                        <p:strVal val="visible"/>
                                      </p:to>
                                    </p:set>
                                    <p:anim calcmode="lin" valueType="num">
                                      <p:cBhvr additive="base">
                                        <p:cTn dur="500" fill="hold" id="13"/>
                                        <p:tgtEl>
                                          <p:spTgt spid="1048936"/>
                                        </p:tgtEl>
                                        <p:attrNameLst>
                                          <p:attrName>ppt_x</p:attrName>
                                        </p:attrNameLst>
                                      </p:cBhvr>
                                      <p:tavLst>
                                        <p:tav tm="0">
                                          <p:val>
                                            <p:strVal val="#ppt_x"/>
                                          </p:val>
                                        </p:tav>
                                        <p:tav tm="100000">
                                          <p:val>
                                            <p:strVal val="#ppt_x"/>
                                          </p:val>
                                        </p:tav>
                                      </p:tavLst>
                                    </p:anim>
                                    <p:anim calcmode="lin" valueType="num">
                                      <p:cBhvr additive="base">
                                        <p:cTn dur="500" fill="hold" id="14"/>
                                        <p:tgtEl>
                                          <p:spTgt spid="1048936"/>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id="17" nodeType="clickEffect" presetClass="entr" presetID="2" presetSubtype="4">
                                  <p:stCondLst>
                                    <p:cond delay="0"/>
                                  </p:stCondLst>
                                  <p:childTnLst>
                                    <p:set>
                                      <p:cBhvr>
                                        <p:cTn dur="1" fill="hold" id="18">
                                          <p:stCondLst>
                                            <p:cond delay="0"/>
                                          </p:stCondLst>
                                        </p:cTn>
                                        <p:tgtEl>
                                          <p:spTgt spid="4194305"/>
                                        </p:tgtEl>
                                        <p:attrNameLst>
                                          <p:attrName>style.visibility</p:attrName>
                                        </p:attrNameLst>
                                      </p:cBhvr>
                                      <p:to>
                                        <p:strVal val="visible"/>
                                      </p:to>
                                    </p:set>
                                    <p:anim calcmode="lin" valueType="num">
                                      <p:cBhvr additive="base">
                                        <p:cTn dur="500" fill="hold" id="19"/>
                                        <p:tgtEl>
                                          <p:spTgt spid="4194305"/>
                                        </p:tgtEl>
                                        <p:attrNameLst>
                                          <p:attrName>ppt_x</p:attrName>
                                        </p:attrNameLst>
                                      </p:cBhvr>
                                      <p:tavLst>
                                        <p:tav tm="0">
                                          <p:val>
                                            <p:strVal val="#ppt_x"/>
                                          </p:val>
                                        </p:tav>
                                        <p:tav tm="100000">
                                          <p:val>
                                            <p:strVal val="#ppt_x"/>
                                          </p:val>
                                        </p:tav>
                                      </p:tavLst>
                                    </p:anim>
                                    <p:anim calcmode="lin" valueType="num">
                                      <p:cBhvr additive="base">
                                        <p:cTn dur="500" fill="hold" id="20"/>
                                        <p:tgtEl>
                                          <p:spTgt spid="41943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5" grpId="0" uiExpand="0" build="whole"/>
      <p:bldP spid="1048936" grpId="0" uiExpand="0" build="whole"/>
    </p:bldLst>
  </p:timing>
</p:sld>
</file>

<file path=ppt/slides/slide38.xml><?xml version="1.0" encoding="utf-8"?>
<p:sld xmlns:a="http://schemas.openxmlformats.org/drawingml/2006/main" xmlns:r="http://schemas.openxmlformats.org/officeDocument/2006/relationships" xmlns:p="http://schemas.openxmlformats.org/presentationml/2006/main" show="1" showMasterSp="1">
  <p:cSld>
    <p:spTree>
      <p:nvGrpSpPr>
        <p:cNvPr id="233" name=""/>
        <p:cNvGrpSpPr/>
        <p:nvPr/>
      </p:nvGrpSpPr>
      <p:grpSpPr>
        <a:xfrm rot="0">
          <a:off x="0" y="0"/>
          <a:ext cx="0" cy="0"/>
          <a:chOff x="0" y="0"/>
          <a:chExt cx="0" cy="0"/>
        </a:xfrm>
      </p:grpSpPr>
      <p:sp>
        <p:nvSpPr>
          <p:cNvPr id="1048942" name="Text Box 2"/>
          <p:cNvSpPr txBox="1"/>
          <p:nvPr/>
        </p:nvSpPr>
        <p:spPr>
          <a:xfrm rot="0">
            <a:off x="458787" y="1044575"/>
            <a:ext cx="8343900"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7</a:t>
            </a:r>
            <a:r>
              <a:rPr altLang="en-US" sz="2400" lang="zh-CN">
                <a:latin typeface="Times New Roman" pitchFamily="18" charset="0"/>
              </a:rPr>
              <a:t>） 平均传输延迟时间</a:t>
            </a:r>
            <a:r>
              <a:rPr altLang="zh-CN" sz="2400" lang="en-US">
                <a:latin typeface="Times New Roman" pitchFamily="18" charset="0"/>
              </a:rPr>
              <a:t>t</a:t>
            </a:r>
            <a:r>
              <a:rPr altLang="zh-CN" baseline="-25000" sz="2400" lang="en-US">
                <a:latin typeface="Times New Roman" pitchFamily="18" charset="0"/>
              </a:rPr>
              <a:t>pd</a:t>
            </a:r>
            <a:r>
              <a:rPr altLang="en-US" sz="2400" lang="zh-CN">
                <a:latin typeface="Times New Roman" pitchFamily="18" charset="0"/>
              </a:rPr>
              <a:t>：指一个矩形波信号从与非门输入端传到输出端（反相输出）所延迟的时间。</a:t>
            </a:r>
          </a:p>
          <a:p>
            <a:pPr indent="0" lvl="0" marL="0">
              <a:lnSpc>
                <a:spcPct val="120000"/>
              </a:lnSpc>
              <a:spcBef>
                <a:spcPct val="0"/>
              </a:spcBef>
              <a:buFontTx/>
              <a:buNone/>
            </a:pPr>
            <a:r>
              <a:rPr altLang="en-US" sz="2400" lang="zh-CN">
                <a:latin typeface="Times New Roman" pitchFamily="18" charset="0"/>
              </a:rPr>
              <a:t>       有两部分延时：导通延迟时间</a:t>
            </a:r>
            <a:r>
              <a:rPr altLang="zh-CN" sz="2400" lang="en-US">
                <a:latin typeface="Times New Roman" pitchFamily="18" charset="0"/>
              </a:rPr>
              <a:t>t</a:t>
            </a:r>
            <a:r>
              <a:rPr altLang="zh-CN" baseline="-25000" sz="2400" lang="en-US">
                <a:latin typeface="Times New Roman" pitchFamily="18" charset="0"/>
              </a:rPr>
              <a:t>pdL</a:t>
            </a:r>
            <a:r>
              <a:rPr altLang="en-US" sz="2400" lang="zh-CN">
                <a:latin typeface="Times New Roman" pitchFamily="18" charset="0"/>
              </a:rPr>
              <a:t>和截止延迟时间</a:t>
            </a:r>
            <a:r>
              <a:rPr altLang="zh-CN" sz="2400" lang="en-US">
                <a:latin typeface="Times New Roman" pitchFamily="18" charset="0"/>
              </a:rPr>
              <a:t>t</a:t>
            </a:r>
            <a:r>
              <a:rPr altLang="zh-CN" baseline="-25000" sz="2400" lang="en-US">
                <a:latin typeface="Times New Roman" pitchFamily="18" charset="0"/>
              </a:rPr>
              <a:t>pdH</a:t>
            </a:r>
            <a:r>
              <a:rPr altLang="en-US" sz="2400" lang="zh-CN">
                <a:latin typeface="Times New Roman" pitchFamily="18" charset="0"/>
              </a:rPr>
              <a:t>。</a:t>
            </a:r>
          </a:p>
          <a:p>
            <a:pPr indent="0" lvl="0" marL="0">
              <a:lnSpc>
                <a:spcPct val="120000"/>
              </a:lnSpc>
              <a:spcBef>
                <a:spcPct val="0"/>
              </a:spcBef>
              <a:buFontTx/>
              <a:buNone/>
            </a:pPr>
            <a:r>
              <a:rPr altLang="en-US" sz="2400" lang="zh-CN">
                <a:latin typeface="Times New Roman" pitchFamily="18" charset="0"/>
              </a:rPr>
              <a:t>       平均延迟时间为：</a:t>
            </a:r>
            <a:r>
              <a:rPr altLang="zh-CN" sz="2400" lang="en-US">
                <a:latin typeface="Times New Roman" pitchFamily="18" charset="0"/>
              </a:rPr>
              <a:t>t</a:t>
            </a:r>
            <a:r>
              <a:rPr altLang="zh-CN" baseline="-25000" sz="2400" lang="en-US">
                <a:latin typeface="Times New Roman" pitchFamily="18" charset="0"/>
              </a:rPr>
              <a:t>pd </a:t>
            </a:r>
            <a:r>
              <a:rPr altLang="zh-CN" sz="2400" lang="en-US">
                <a:latin typeface="Times New Roman" pitchFamily="18" charset="0"/>
              </a:rPr>
              <a:t>= ( t</a:t>
            </a:r>
            <a:r>
              <a:rPr altLang="zh-CN" baseline="-25000" sz="2400" lang="en-US">
                <a:latin typeface="Times New Roman" pitchFamily="18" charset="0"/>
              </a:rPr>
              <a:t>pdL</a:t>
            </a:r>
            <a:r>
              <a:rPr altLang="zh-CN" sz="2400" lang="en-US">
                <a:latin typeface="Times New Roman" pitchFamily="18" charset="0"/>
              </a:rPr>
              <a:t>+ t</a:t>
            </a:r>
            <a:r>
              <a:rPr altLang="zh-CN" baseline="-25000" sz="2400" lang="en-US">
                <a:latin typeface="Times New Roman" pitchFamily="18" charset="0"/>
              </a:rPr>
              <a:t>pdH</a:t>
            </a:r>
            <a:r>
              <a:rPr altLang="en-US" sz="2400" lang="zh-CN">
                <a:latin typeface="Times New Roman" pitchFamily="18" charset="0"/>
              </a:rPr>
              <a:t> )/2。</a:t>
            </a:r>
          </a:p>
        </p:txBody>
      </p:sp>
      <p:graphicFrame>
        <p:nvGraphicFramePr>
          <p:cNvPr id="4194306" name=""/>
          <p:cNvGraphicFramePr>
            <a:graphicFrameLocks/>
          </p:cNvGraphicFramePr>
          <p:nvPr/>
        </p:nvGraphicFramePr>
        <p:xfrm rot="0">
          <a:off x="1411287" y="2932112"/>
          <a:ext cx="6175375" cy="3511550"/>
        </p:xfrm>
        <a:graphic>
          <a:graphicData uri="http://schemas.openxmlformats.org/presentationml/2006/ole">
            <mc:AlternateContent xmlns:mc="http://schemas.openxmlformats.org/markup-compatibility/2006">
              <mc:Choice xmlns:v="urn:schemas-microsoft-com:vml" Requires="v">
                <p:oleObj name="Image" r:id="rId1" spid="" imgH="3511550" imgW="6175375" showAsIcon="0" progId="Photoshop.Image.12">
                  <p:embed followColorScheme="full"/>
                  <p:pic>
                    <p:nvPicPr>
                      <p:cNvPr id="2097174" name="Object 3"/>
                      <p:cNvPicPr>
                        <a:picLocks/>
                      </p:cNvPicPr>
                      <p:nvPr>
                        <p:ph sz="full" idx="4294967295"/>
                      </p:nvPr>
                    </p:nvPicPr>
                    <p:blipFill>
                      <a:blip xmlns:r="http://schemas.openxmlformats.org/officeDocument/2006/relationships" r:embed="rId2"/>
                      <a:srcRect l="0" t="0" r="0" b="0"/>
                      <a:stretch>
                        <a:fillRect/>
                      </a:stretch>
                    </p:blipFill>
                    <p:spPr bwMode="auto">
                      <a:xfrm rot="0">
                        <a:off x="1411287" y="2932112"/>
                        <a:ext cx="6175375" cy="3511550"/>
                      </a:xfrm>
                      <a:prstGeom prst="rect"/>
                      <a:noFill/>
                      <a:ln>
                        <a:noFill/>
                      </a:ln>
                    </p:spPr>
                  </p:pic>
                </p:oleObj>
              </mc:Choice>
              <mc:Fallback>
                <p:oleObj name="Image" r:id="rId1" spid="" imgH="3511550" imgW="6175375" showAsIcon="0" progId="Photoshop.Image.12">
                  <p:embed followColorScheme="full"/>
                  <p:pic>
                    <p:nvPicPr>
                      <p:cNvPr id="2097174" name="Object 3"/>
                      <p:cNvPicPr>
                        <a:picLocks/>
                      </p:cNvPicPr>
                      <p:nvPr>
                        <p:ph sz="full" idx="4294967295"/>
                      </p:nvPr>
                    </p:nvPicPr>
                    <p:blipFill>
                      <a:blip xmlns:r="http://schemas.openxmlformats.org/officeDocument/2006/relationships" r:embed="rId2"/>
                      <a:srcRect l="0" t="0" r="0" b="0"/>
                      <a:stretch>
                        <a:fillRect/>
                      </a:stretch>
                    </p:blipFill>
                    <p:spPr bwMode="auto">
                      <a:xfrm rot="0">
                        <a:off x="1411287" y="2932112"/>
                        <a:ext cx="6175375" cy="3511550"/>
                      </a:xfrm>
                      <a:prstGeom prst="rect"/>
                      <a:noFill/>
                      <a:ln>
                        <a:noFill/>
                      </a:ln>
                    </p:spPr>
                  </p:pic>
                </p:oleObj>
              </mc:Fallback>
            </mc:AlternateContent>
          </a:graphicData>
        </a:graphic>
      </p:graphicFrame>
      <p:sp>
        <p:nvSpPr>
          <p:cNvPr id="104894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4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4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38</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4194306"/>
                                        </p:tgtEl>
                                        <p:attrNameLst>
                                          <p:attrName>style.visibility</p:attrName>
                                        </p:attrNameLst>
                                      </p:cBhvr>
                                      <p:to>
                                        <p:strVal val="visible"/>
                                      </p:to>
                                    </p:set>
                                    <p:anim calcmode="lin" valueType="num">
                                      <p:cBhvr additive="base">
                                        <p:cTn dur="500" fill="hold" id="7"/>
                                        <p:tgtEl>
                                          <p:spTgt spid="4194306"/>
                                        </p:tgtEl>
                                        <p:attrNameLst>
                                          <p:attrName>ppt_x</p:attrName>
                                        </p:attrNameLst>
                                      </p:cBhvr>
                                      <p:tavLst>
                                        <p:tav tm="0">
                                          <p:val>
                                            <p:strVal val="#ppt_x"/>
                                          </p:val>
                                        </p:tav>
                                        <p:tav tm="100000">
                                          <p:val>
                                            <p:strVal val="#ppt_x"/>
                                          </p:val>
                                        </p:tav>
                                      </p:tavLst>
                                    </p:anim>
                                    <p:anim calcmode="lin" valueType="num">
                                      <p:cBhvr additive="base">
                                        <p:cTn dur="500" fill="hold" id="8"/>
                                        <p:tgtEl>
                                          <p:spTgt spid="41943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1" showMasterSp="1">
  <p:cSld>
    <p:spTree>
      <p:nvGrpSpPr>
        <p:cNvPr id="236" name=""/>
        <p:cNvGrpSpPr/>
        <p:nvPr/>
      </p:nvGrpSpPr>
      <p:grpSpPr>
        <a:xfrm rot="0">
          <a:off x="0" y="0"/>
          <a:ext cx="0" cy="0"/>
          <a:chOff x="0" y="0"/>
          <a:chExt cx="0" cy="0"/>
        </a:xfrm>
      </p:grpSpPr>
      <p:sp>
        <p:nvSpPr>
          <p:cNvPr id="1048948" name="Text Box 2"/>
          <p:cNvSpPr txBox="1"/>
          <p:nvPr/>
        </p:nvSpPr>
        <p:spPr>
          <a:xfrm rot="0">
            <a:off x="746125" y="4037012"/>
            <a:ext cx="7831137" cy="2136775"/>
          </a:xfrm>
          <a:prstGeom prst="rect"/>
          <a:noFill/>
          <a:ln>
            <a:noFill/>
          </a:ln>
        </p:spPr>
        <p:txBody>
          <a:bodyPr anchor="t" bIns="45720" lIns="0" rIns="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a:t>
            </a:r>
            <a:r>
              <a:rPr altLang="zh-CN" sz="2400" lang="en-US">
                <a:latin typeface="Times New Roman" pitchFamily="18" charset="0"/>
              </a:rPr>
              <a:t>10</a:t>
            </a:r>
            <a:r>
              <a:rPr altLang="en-US" sz="2400" lang="zh-CN">
                <a:latin typeface="Times New Roman" pitchFamily="18" charset="0"/>
              </a:rPr>
              <a:t>）平均功耗</a:t>
            </a:r>
            <a:r>
              <a:rPr altLang="zh-CN" sz="2400" lang="en-US">
                <a:latin typeface="Times New Roman" pitchFamily="18" charset="0"/>
              </a:rPr>
              <a:t>P</a:t>
            </a:r>
            <a:r>
              <a:rPr altLang="en-US" sz="2400" lang="zh-CN">
                <a:latin typeface="Times New Roman" pitchFamily="18" charset="0"/>
              </a:rPr>
              <a:t>：指与非门空载时电源总电流</a:t>
            </a:r>
            <a:r>
              <a:rPr altLang="zh-CN" sz="2400" lang="en-US">
                <a:latin typeface="Times New Roman" pitchFamily="18" charset="0"/>
              </a:rPr>
              <a:t>I</a:t>
            </a:r>
            <a:r>
              <a:rPr altLang="zh-CN" baseline="-25000" sz="2400" lang="en-US">
                <a:latin typeface="Times New Roman" pitchFamily="18" charset="0"/>
              </a:rPr>
              <a:t>CC</a:t>
            </a:r>
            <a:r>
              <a:rPr altLang="en-US" sz="2400" lang="zh-CN">
                <a:latin typeface="Times New Roman" pitchFamily="18" charset="0"/>
              </a:rPr>
              <a:t>和电源电压</a:t>
            </a:r>
            <a:r>
              <a:rPr altLang="zh-CN" sz="2400" lang="en-US">
                <a:latin typeface="Times New Roman" pitchFamily="18" charset="0"/>
              </a:rPr>
              <a:t>V</a:t>
            </a:r>
            <a:r>
              <a:rPr altLang="zh-CN" baseline="-25000" sz="2400" lang="en-US">
                <a:latin typeface="Times New Roman" pitchFamily="18" charset="0"/>
              </a:rPr>
              <a:t>CC</a:t>
            </a:r>
            <a:r>
              <a:rPr altLang="en-US" sz="2400" lang="zh-CN">
                <a:latin typeface="Times New Roman" pitchFamily="18" charset="0"/>
              </a:rPr>
              <a:t>的乘积。输出为低电平时的功耗称为空载导通功耗</a:t>
            </a:r>
            <a:r>
              <a:rPr altLang="zh-CN" sz="2400" lang="en-US">
                <a:latin typeface="Times New Roman" pitchFamily="18" charset="0"/>
              </a:rPr>
              <a:t>P</a:t>
            </a:r>
            <a:r>
              <a:rPr altLang="zh-CN" baseline="-25000" sz="2400" lang="en-US">
                <a:latin typeface="Times New Roman" pitchFamily="18" charset="0"/>
              </a:rPr>
              <a:t>ON</a:t>
            </a:r>
            <a:r>
              <a:rPr altLang="en-US" sz="2400" lang="zh-CN">
                <a:latin typeface="Times New Roman" pitchFamily="18" charset="0"/>
              </a:rPr>
              <a:t>，输出为高电平时的功耗称为空载截止功耗</a:t>
            </a:r>
            <a:r>
              <a:rPr altLang="zh-CN" sz="2400" lang="en-US">
                <a:latin typeface="Times New Roman" pitchFamily="18" charset="0"/>
              </a:rPr>
              <a:t>P</a:t>
            </a:r>
            <a:r>
              <a:rPr altLang="zh-CN" baseline="-25000" sz="2400" lang="en-US">
                <a:latin typeface="Times New Roman" pitchFamily="18" charset="0"/>
              </a:rPr>
              <a:t>OFF</a:t>
            </a:r>
            <a:r>
              <a:rPr altLang="en-US" sz="2400" lang="zh-CN">
                <a:latin typeface="Times New Roman" pitchFamily="18" charset="0"/>
              </a:rPr>
              <a:t> 。</a:t>
            </a:r>
          </a:p>
          <a:p>
            <a:pPr eaLnBrk="1" hangingPunct="1" indent="0" lvl="0" marL="0">
              <a:spcBef>
                <a:spcPct val="0"/>
              </a:spcBef>
              <a:buFontTx/>
              <a:buNone/>
            </a:pPr>
            <a:r>
              <a:rPr altLang="en-US" sz="2400" lang="zh-CN">
                <a:latin typeface="Times New Roman" pitchFamily="18" charset="0"/>
              </a:rPr>
              <a:t>        平均功耗为： </a:t>
            </a:r>
            <a:r>
              <a:rPr altLang="zh-CN" sz="2400" lang="en-US">
                <a:latin typeface="Times New Roman" pitchFamily="18" charset="0"/>
              </a:rPr>
              <a:t>P =(P</a:t>
            </a:r>
            <a:r>
              <a:rPr altLang="zh-CN" baseline="-25000" sz="2400" lang="en-US">
                <a:latin typeface="Times New Roman" pitchFamily="18" charset="0"/>
              </a:rPr>
              <a:t>ON</a:t>
            </a:r>
            <a:r>
              <a:rPr altLang="zh-CN" sz="2400" lang="en-US">
                <a:latin typeface="Times New Roman" pitchFamily="18" charset="0"/>
              </a:rPr>
              <a:t> + P</a:t>
            </a:r>
            <a:r>
              <a:rPr altLang="zh-CN" baseline="-25000" sz="2400" lang="en-US">
                <a:latin typeface="Times New Roman" pitchFamily="18" charset="0"/>
              </a:rPr>
              <a:t>OFF</a:t>
            </a:r>
            <a:r>
              <a:rPr altLang="en-US" sz="2400" lang="zh-CN">
                <a:latin typeface="Times New Roman" pitchFamily="18" charset="0"/>
              </a:rPr>
              <a:t>)/2 </a:t>
            </a:r>
          </a:p>
          <a:p>
            <a:pPr eaLnBrk="1" hangingPunct="1" indent="0" lvl="0" marL="0">
              <a:spcBef>
                <a:spcPct val="0"/>
              </a:spcBef>
              <a:buFontTx/>
              <a:buNone/>
            </a:pPr>
            <a:r>
              <a:rPr altLang="en-US" sz="2400" lang="zh-CN">
                <a:latin typeface="Times New Roman" pitchFamily="18" charset="0"/>
              </a:rPr>
              <a:t>        一般在</a:t>
            </a:r>
            <a:r>
              <a:rPr altLang="zh-CN" sz="2400" lang="en-US">
                <a:latin typeface="Times New Roman" pitchFamily="18" charset="0"/>
              </a:rPr>
              <a:t>20mW</a:t>
            </a:r>
            <a:r>
              <a:rPr altLang="en-US" sz="2400" lang="zh-CN">
                <a:latin typeface="Times New Roman" pitchFamily="18" charset="0"/>
              </a:rPr>
              <a:t>左右。</a:t>
            </a:r>
          </a:p>
        </p:txBody>
      </p:sp>
      <p:sp>
        <p:nvSpPr>
          <p:cNvPr id="1048949" name="Text Box 3"/>
          <p:cNvSpPr txBox="1"/>
          <p:nvPr/>
        </p:nvSpPr>
        <p:spPr>
          <a:xfrm rot="0">
            <a:off x="657225" y="1292225"/>
            <a:ext cx="7785100" cy="12001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a:t>
            </a:r>
            <a:r>
              <a:rPr altLang="zh-CN" sz="2400" lang="en-US">
                <a:latin typeface="Times New Roman" pitchFamily="18" charset="0"/>
              </a:rPr>
              <a:t>8</a:t>
            </a:r>
            <a:r>
              <a:rPr altLang="en-US" sz="2400" lang="zh-CN">
                <a:latin typeface="Times New Roman" pitchFamily="18" charset="0"/>
              </a:rPr>
              <a:t>）输入短路电流</a:t>
            </a:r>
            <a:r>
              <a:rPr altLang="zh-CN" sz="2400" lang="en-US">
                <a:latin typeface="Times New Roman" pitchFamily="18" charset="0"/>
              </a:rPr>
              <a:t>I</a:t>
            </a:r>
            <a:r>
              <a:rPr altLang="zh-CN" baseline="-25000" sz="2400" lang="en-US">
                <a:latin typeface="Times New Roman" pitchFamily="18" charset="0"/>
              </a:rPr>
              <a:t>IL</a:t>
            </a:r>
            <a:r>
              <a:rPr altLang="en-US" sz="2400" lang="zh-CN">
                <a:latin typeface="Times New Roman" pitchFamily="18" charset="0"/>
              </a:rPr>
              <a:t>：指当与非门的某一个输入端接低电平，而其余输入端接高电平或悬空时，流出低电平输入端的电流。产品规范值</a:t>
            </a:r>
            <a:r>
              <a:rPr altLang="zh-CN" sz="2400" lang="en-US">
                <a:latin typeface="Times New Roman" pitchFamily="18" charset="0"/>
              </a:rPr>
              <a:t>I</a:t>
            </a:r>
            <a:r>
              <a:rPr altLang="zh-CN" baseline="-25000" sz="2400" lang="en-US">
                <a:latin typeface="Times New Roman" pitchFamily="18" charset="0"/>
              </a:rPr>
              <a:t>IL</a:t>
            </a:r>
            <a:r>
              <a:rPr altLang="en-US" sz="2400" lang="zh-CN">
                <a:latin typeface="Times New Roman" pitchFamily="18" charset="0"/>
              </a:rPr>
              <a:t> ≤1.6mA。 </a:t>
            </a:r>
          </a:p>
        </p:txBody>
      </p:sp>
      <p:sp>
        <p:nvSpPr>
          <p:cNvPr id="1048950" name="Text Box 4"/>
          <p:cNvSpPr txBox="1"/>
          <p:nvPr/>
        </p:nvSpPr>
        <p:spPr>
          <a:xfrm rot="0">
            <a:off x="655637" y="2687637"/>
            <a:ext cx="7831137"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a:t>
            </a:r>
            <a:r>
              <a:rPr altLang="zh-CN" sz="2400" lang="en-US">
                <a:latin typeface="Times New Roman" pitchFamily="18" charset="0"/>
              </a:rPr>
              <a:t>9</a:t>
            </a:r>
            <a:r>
              <a:rPr altLang="en-US" sz="2400" lang="zh-CN">
                <a:latin typeface="Times New Roman" pitchFamily="18" charset="0"/>
              </a:rPr>
              <a:t>） 输入漏电流</a:t>
            </a:r>
            <a:r>
              <a:rPr altLang="zh-CN" sz="2400" lang="en-US">
                <a:latin typeface="Times New Roman" pitchFamily="18" charset="0"/>
              </a:rPr>
              <a:t>I</a:t>
            </a:r>
            <a:r>
              <a:rPr altLang="zh-CN" baseline="-25000" sz="2400" lang="en-US">
                <a:latin typeface="Times New Roman" pitchFamily="18" charset="0"/>
              </a:rPr>
              <a:t>IH</a:t>
            </a:r>
            <a:r>
              <a:rPr altLang="en-US" sz="2400" lang="zh-CN">
                <a:latin typeface="Times New Roman" pitchFamily="18" charset="0"/>
              </a:rPr>
              <a:t>：指某一输入端接高电平，而其他输入端接低电平时，流入高电平输入端的电流，又称为高电平输入电流。产品规范值</a:t>
            </a:r>
            <a:r>
              <a:rPr altLang="zh-CN" sz="2400" lang="en-US">
                <a:latin typeface="Times New Roman" pitchFamily="18" charset="0"/>
              </a:rPr>
              <a:t>I</a:t>
            </a:r>
            <a:r>
              <a:rPr altLang="zh-CN" baseline="-25000" sz="2400" lang="en-US">
                <a:latin typeface="Times New Roman" pitchFamily="18" charset="0"/>
              </a:rPr>
              <a:t>IH</a:t>
            </a:r>
            <a:r>
              <a:rPr altLang="en-US" sz="2400" lang="zh-CN">
                <a:latin typeface="Times New Roman" pitchFamily="18" charset="0"/>
              </a:rPr>
              <a:t> ≤50μA。</a:t>
            </a:r>
            <a:r>
              <a:rPr altLang="en-US" sz="1800" lang="zh-CN"/>
              <a:t> </a:t>
            </a:r>
          </a:p>
        </p:txBody>
      </p:sp>
      <p:sp>
        <p:nvSpPr>
          <p:cNvPr id="104895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5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5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39</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7">
                                          <p:stCondLst>
                                            <p:cond delay="0"/>
                                          </p:stCondLst>
                                        </p:cTn>
                                        <p:tgtEl>
                                          <p:spTgt spid="1048950"/>
                                        </p:tgtEl>
                                        <p:attrNameLst>
                                          <p:attrName>style.visibility</p:attrName>
                                        </p:attrNameLst>
                                      </p:cBhvr>
                                      <p:to>
                                        <p:strVal val="visible"/>
                                      </p:to>
                                    </p:set>
                                    <p:anim calcmode="lin" valueType="num">
                                      <p:cBhvr additive="base">
                                        <p:cTn dur="500" fill="hold" id="8"/>
                                        <p:tgtEl>
                                          <p:spTgt spid="1048950"/>
                                        </p:tgtEl>
                                        <p:attrNameLst>
                                          <p:attrName>ppt_x</p:attrName>
                                        </p:attrNameLst>
                                      </p:cBhvr>
                                      <p:tavLst>
                                        <p:tav tm="0">
                                          <p:val>
                                            <p:strVal val="#ppt_x"/>
                                          </p:val>
                                        </p:tav>
                                        <p:tav tm="100000">
                                          <p:val>
                                            <p:strVal val="#ppt_x"/>
                                          </p:val>
                                        </p:tav>
                                      </p:tavLst>
                                    </p:anim>
                                    <p:anim calcmode="lin" valueType="num">
                                      <p:cBhvr additive="base">
                                        <p:cTn dur="500" fill="hold" id="9"/>
                                        <p:tgtEl>
                                          <p:spTgt spid="1048950"/>
                                        </p:tgtEl>
                                        <p:attrNameLst>
                                          <p:attrName>ppt_y</p:attrName>
                                        </p:attrNameLst>
                                      </p:cBhvr>
                                      <p:tavLst>
                                        <p:tav tm="0">
                                          <p:val>
                                            <p:strVal val="1+#ppt_h/2"/>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1"/>
                                        </p:tgtEl>
                                      </p:cMediaNode>
                                    </p:audio>
                                  </p:subTnLst>
                                </p:cTn>
                              </p:par>
                            </p:childTnLst>
                          </p:cTn>
                        </p:par>
                      </p:childTnLst>
                    </p:cTn>
                  </p:par>
                  <p:par>
                    <p:cTn fill="hold" id="10" nodeType="clickPar">
                      <p:stCondLst>
                        <p:cond delay="indefinite"/>
                      </p:stCondLst>
                      <p:childTnLst>
                        <p:par>
                          <p:cTn fill="hold" id="11" nodeType="withGroup">
                            <p:stCondLst>
                              <p:cond delay="0"/>
                            </p:stCondLst>
                            <p:childTnLst>
                              <p:par>
                                <p:cTn fill="hold" grpId="0" id="12" nodeType="clickEffect" presetClass="entr" presetID="14" presetSubtype="10">
                                  <p:stCondLst>
                                    <p:cond delay="0"/>
                                  </p:stCondLst>
                                  <p:childTnLst>
                                    <p:set>
                                      <p:cBhvr>
                                        <p:cTn dur="1" fill="hold" id="14">
                                          <p:stCondLst>
                                            <p:cond delay="0"/>
                                          </p:stCondLst>
                                        </p:cTn>
                                        <p:tgtEl>
                                          <p:spTgt spid="1048948"/>
                                        </p:tgtEl>
                                        <p:attrNameLst>
                                          <p:attrName>style.visibility</p:attrName>
                                        </p:attrNameLst>
                                      </p:cBhvr>
                                      <p:to>
                                        <p:strVal val="visible"/>
                                      </p:to>
                                    </p:set>
                                    <p:animEffect transition="in" filter="randombar(horizontal)">
                                      <p:cBhvr>
                                        <p:cTn dur="500" id="15"/>
                                        <p:tgtEl>
                                          <p:spTgt spid="1048948"/>
                                        </p:tgtEl>
                                      </p:cBhvr>
                                    </p:animEffect>
                                  </p:childTnLst>
                                  <p:subTnLst>
                                    <p:audio>
                                      <p:cMediaNode mute="0" vol="50000">
                                        <p:cTn display="0" id="13" masterRel="sameClick" presetSubtype="1">
                                          <p:stCondLst>
                                            <p:cond evt="begin" delay="0">
                                              <p:tn val="11"/>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8" grpId="0" uiExpand="0" build="whole"/>
      <p:bldP spid="1048950" grpId="0" uiExpand="0" build="whole"/>
    </p:bldLst>
  </p:timing>
</p:sld>
</file>

<file path=ppt/slides/slide4.xml><?xml version="1.0" encoding="utf-8"?>
<p:sld xmlns:a="http://schemas.openxmlformats.org/drawingml/2006/main" xmlns:r="http://schemas.openxmlformats.org/officeDocument/2006/relationships" xmlns:p="http://schemas.openxmlformats.org/presentationml/2006/main" showMasterSp="1">
  <p:cSld>
    <p:spTree>
      <p:nvGrpSpPr>
        <p:cNvPr id="135" name=""/>
        <p:cNvGrpSpPr/>
        <p:nvPr/>
      </p:nvGrpSpPr>
      <p:grpSpPr>
        <a:xfrm rot="0">
          <a:off x="0" y="0"/>
          <a:ext cx="0" cy="0"/>
          <a:chOff x="0" y="0"/>
          <a:chExt cx="0" cy="0"/>
        </a:xfrm>
      </p:grpSpPr>
      <p:sp>
        <p:nvSpPr>
          <p:cNvPr id="1048620"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222268"/>
                </a:solidFill>
                <a:latin typeface="微软雅黑" pitchFamily="34" charset="-122"/>
                <a:ea typeface="微软雅黑" pitchFamily="34" charset="-122"/>
              </a:rPr>
              <a:t>数字集成电路的分类</a:t>
            </a:r>
          </a:p>
        </p:txBody>
      </p:sp>
      <p:sp>
        <p:nvSpPr>
          <p:cNvPr id="104862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a:t>
            </a:fld>
            <a:endParaRPr altLang="en-US" sz="1400" lang="zh-CN">
              <a:solidFill>
                <a:srgbClr val="656565"/>
              </a:solidFill>
            </a:endParaRPr>
          </a:p>
        </p:txBody>
      </p:sp>
      <p:sp>
        <p:nvSpPr>
          <p:cNvPr id="104862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54" name="图片 2"/>
          <p:cNvPicPr>
            <a:picLocks/>
          </p:cNvPicPr>
          <p:nvPr/>
        </p:nvPicPr>
        <p:blipFill>
          <a:blip xmlns:r="http://schemas.openxmlformats.org/officeDocument/2006/relationships" r:embed="rId1"/>
          <a:srcRect l="0" t="0" r="0" b="0"/>
          <a:stretch>
            <a:fillRect/>
          </a:stretch>
        </p:blipFill>
        <p:spPr>
          <a:xfrm rot="0">
            <a:off x="836612" y="1133475"/>
            <a:ext cx="7504112" cy="5097462"/>
          </a:xfrm>
          <a:prstGeom prst="rect"/>
          <a:noFill/>
          <a:ln>
            <a:noFill/>
          </a:ln>
        </p:spPr>
      </p:pic>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show="1" showMasterSp="1">
  <p:cSld>
    <p:spTree>
      <p:nvGrpSpPr>
        <p:cNvPr id="239" name=""/>
        <p:cNvGrpSpPr/>
        <p:nvPr/>
      </p:nvGrpSpPr>
      <p:grpSpPr>
        <a:xfrm rot="0">
          <a:off x="0" y="0"/>
          <a:ext cx="0" cy="0"/>
          <a:chOff x="0" y="0"/>
          <a:chExt cx="0" cy="0"/>
        </a:xfrm>
      </p:grpSpPr>
      <p:sp>
        <p:nvSpPr>
          <p:cNvPr id="1048956" name="Text Box 2"/>
          <p:cNvSpPr txBox="1"/>
          <p:nvPr/>
        </p:nvSpPr>
        <p:spPr>
          <a:xfrm rot="0">
            <a:off x="584200" y="1155700"/>
            <a:ext cx="45418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chemeClr val="lt2"/>
                </a:solidFill>
                <a:latin typeface="Times New Roman" pitchFamily="18" charset="0"/>
              </a:rPr>
              <a:t>  </a:t>
            </a:r>
            <a:r>
              <a:rPr altLang="zh-CN" b="1" sz="2400" lang="en-US">
                <a:solidFill>
                  <a:schemeClr val="lt2"/>
                </a:solidFill>
                <a:latin typeface="Times New Roman" pitchFamily="18" charset="0"/>
              </a:rPr>
              <a:t>3.   TTL</a:t>
            </a:r>
            <a:r>
              <a:rPr altLang="en-US" b="1" sz="2400" lang="zh-CN">
                <a:solidFill>
                  <a:schemeClr val="lt2"/>
                </a:solidFill>
                <a:latin typeface="Times New Roman" pitchFamily="18" charset="0"/>
              </a:rPr>
              <a:t>与非门集成电路芯片</a:t>
            </a:r>
          </a:p>
        </p:txBody>
      </p:sp>
      <p:sp>
        <p:nvSpPr>
          <p:cNvPr id="1048957" name="Text Box 3"/>
          <p:cNvSpPr txBox="1"/>
          <p:nvPr/>
        </p:nvSpPr>
        <p:spPr>
          <a:xfrm rot="0">
            <a:off x="635000" y="1739900"/>
            <a:ext cx="80772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TTL</a:t>
            </a:r>
            <a:r>
              <a:rPr altLang="en-US" sz="2400" lang="zh-CN">
                <a:latin typeface="Times New Roman" pitchFamily="18" charset="0"/>
              </a:rPr>
              <a:t>与非门集成电路芯片种类很多，常用的</a:t>
            </a:r>
            <a:r>
              <a:rPr altLang="zh-CN" sz="2400" lang="en-US">
                <a:latin typeface="Times New Roman" pitchFamily="18" charset="0"/>
              </a:rPr>
              <a:t>TTL</a:t>
            </a:r>
            <a:r>
              <a:rPr altLang="en-US" sz="2400" lang="zh-CN">
                <a:latin typeface="Times New Roman" pitchFamily="18" charset="0"/>
              </a:rPr>
              <a:t>与非门集成电路芯片有</a:t>
            </a:r>
            <a:r>
              <a:rPr altLang="zh-CN" sz="2400" lang="en-US">
                <a:latin typeface="Times New Roman" pitchFamily="18" charset="0"/>
              </a:rPr>
              <a:t>7400</a:t>
            </a:r>
            <a:r>
              <a:rPr altLang="en-US" sz="2400" lang="zh-CN">
                <a:latin typeface="Times New Roman" pitchFamily="18" charset="0"/>
              </a:rPr>
              <a:t>、</a:t>
            </a:r>
            <a:r>
              <a:rPr altLang="zh-CN" sz="2400" lang="en-US">
                <a:latin typeface="Times New Roman" pitchFamily="18" charset="0"/>
              </a:rPr>
              <a:t>7410</a:t>
            </a:r>
            <a:r>
              <a:rPr altLang="en-US" sz="2400" lang="zh-CN">
                <a:latin typeface="Times New Roman" pitchFamily="18" charset="0"/>
              </a:rPr>
              <a:t>和</a:t>
            </a:r>
            <a:r>
              <a:rPr altLang="zh-CN" sz="2400" lang="en-US">
                <a:latin typeface="Times New Roman" pitchFamily="18" charset="0"/>
              </a:rPr>
              <a:t>7420</a:t>
            </a:r>
            <a:r>
              <a:rPr altLang="en-US" sz="2400" lang="zh-CN">
                <a:latin typeface="Times New Roman" pitchFamily="18" charset="0"/>
              </a:rPr>
              <a:t>等。　　　　</a:t>
            </a:r>
          </a:p>
        </p:txBody>
      </p:sp>
      <p:graphicFrame>
        <p:nvGraphicFramePr>
          <p:cNvPr id="4194307" name=""/>
          <p:cNvGraphicFramePr>
            <a:graphicFrameLocks/>
          </p:cNvGraphicFramePr>
          <p:nvPr/>
        </p:nvGraphicFramePr>
        <p:xfrm rot="0">
          <a:off x="522287" y="2763837"/>
          <a:ext cx="8229600" cy="3635375"/>
        </p:xfrm>
        <a:graphic>
          <a:graphicData uri="http://schemas.openxmlformats.org/presentationml/2006/ole">
            <mc:AlternateContent xmlns:mc="http://schemas.openxmlformats.org/markup-compatibility/2006">
              <mc:Choice xmlns:v="urn:schemas-microsoft-com:vml" Requires="v">
                <p:oleObj name="Image" r:id="rId1" spid="" imgH="3635375" imgW="8229600" showAsIcon="0" progId="Photoshop.Image.12">
                  <p:embed followColorScheme="full"/>
                  <p:pic>
                    <p:nvPicPr>
                      <p:cNvPr id="2097175" name="Object 4"/>
                      <p:cNvPicPr>
                        <a:picLocks/>
                      </p:cNvPicPr>
                      <p:nvPr>
                        <p:ph sz="full" idx="4294967295"/>
                      </p:nvPr>
                    </p:nvPicPr>
                    <p:blipFill>
                      <a:blip xmlns:r="http://schemas.openxmlformats.org/officeDocument/2006/relationships" r:embed="rId2"/>
                      <a:srcRect l="0" t="0" r="0" b="0"/>
                      <a:stretch>
                        <a:fillRect/>
                      </a:stretch>
                    </p:blipFill>
                    <p:spPr bwMode="auto">
                      <a:xfrm rot="0">
                        <a:off x="522287" y="2763837"/>
                        <a:ext cx="8229600" cy="3635375"/>
                      </a:xfrm>
                      <a:prstGeom prst="rect"/>
                      <a:noFill/>
                      <a:ln>
                        <a:noFill/>
                      </a:ln>
                    </p:spPr>
                  </p:pic>
                </p:oleObj>
              </mc:Choice>
              <mc:Fallback>
                <p:oleObj name="Image" r:id="rId1" spid="" imgH="3635375" imgW="8229600" showAsIcon="0" progId="Photoshop.Image.12">
                  <p:embed followColorScheme="full"/>
                  <p:pic>
                    <p:nvPicPr>
                      <p:cNvPr id="2097175" name="Object 4"/>
                      <p:cNvPicPr>
                        <a:picLocks/>
                      </p:cNvPicPr>
                      <p:nvPr>
                        <p:ph sz="full" idx="4294967295"/>
                      </p:nvPr>
                    </p:nvPicPr>
                    <p:blipFill>
                      <a:blip xmlns:r="http://schemas.openxmlformats.org/officeDocument/2006/relationships" r:embed="rId2"/>
                      <a:srcRect l="0" t="0" r="0" b="0"/>
                      <a:stretch>
                        <a:fillRect/>
                      </a:stretch>
                    </p:blipFill>
                    <p:spPr bwMode="auto">
                      <a:xfrm rot="0">
                        <a:off x="522287" y="2763837"/>
                        <a:ext cx="8229600" cy="3635375"/>
                      </a:xfrm>
                      <a:prstGeom prst="rect"/>
                      <a:noFill/>
                      <a:ln>
                        <a:noFill/>
                      </a:ln>
                    </p:spPr>
                  </p:pic>
                </p:oleObj>
              </mc:Fallback>
            </mc:AlternateContent>
          </a:graphicData>
        </a:graphic>
      </p:graphicFrame>
      <p:sp>
        <p:nvSpPr>
          <p:cNvPr id="104895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5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6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40</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48957"/>
                                        </p:tgtEl>
                                        <p:attrNameLst>
                                          <p:attrName>style.visibility</p:attrName>
                                        </p:attrNameLst>
                                      </p:cBhvr>
                                      <p:to>
                                        <p:strVal val="visible"/>
                                      </p:to>
                                    </p:set>
                                    <p:animEffect transition="in" filter="wipe(left)">
                                      <p:cBhvr>
                                        <p:cTn dur="500" id="7"/>
                                        <p:tgtEl>
                                          <p:spTgt spid="1048957"/>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4194307"/>
                                        </p:tgtEl>
                                        <p:attrNameLst>
                                          <p:attrName>style.visibility</p:attrName>
                                        </p:attrNameLst>
                                      </p:cBhvr>
                                      <p:to>
                                        <p:strVal val="visible"/>
                                      </p:to>
                                    </p:set>
                                    <p:anim calcmode="lin" valueType="num">
                                      <p:cBhvr additive="base">
                                        <p:cTn dur="500" fill="hold" id="12"/>
                                        <p:tgtEl>
                                          <p:spTgt spid="4194307"/>
                                        </p:tgtEl>
                                        <p:attrNameLst>
                                          <p:attrName>ppt_x</p:attrName>
                                        </p:attrNameLst>
                                      </p:cBhvr>
                                      <p:tavLst>
                                        <p:tav tm="0">
                                          <p:val>
                                            <p:strVal val="#ppt_x"/>
                                          </p:val>
                                        </p:tav>
                                        <p:tav tm="100000">
                                          <p:val>
                                            <p:strVal val="#ppt_x"/>
                                          </p:val>
                                        </p:tav>
                                      </p:tavLst>
                                    </p:anim>
                                    <p:anim calcmode="lin" valueType="num">
                                      <p:cBhvr additive="base">
                                        <p:cTn dur="500" fill="hold" id="13"/>
                                        <p:tgtEl>
                                          <p:spTgt spid="4194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7" grpId="0" uiExpand="0" build="whole"/>
    </p:bldLst>
  </p:timing>
</p:sld>
</file>

<file path=ppt/slides/slide41.xml><?xml version="1.0" encoding="utf-8"?>
<p:sld xmlns:a="http://schemas.openxmlformats.org/drawingml/2006/main" xmlns:r="http://schemas.openxmlformats.org/officeDocument/2006/relationships" xmlns:p="http://schemas.openxmlformats.org/presentationml/2006/main" show="1" showMasterSp="1">
  <p:cSld>
    <p:spTree>
      <p:nvGrpSpPr>
        <p:cNvPr id="242" name=""/>
        <p:cNvGrpSpPr/>
        <p:nvPr/>
      </p:nvGrpSpPr>
      <p:grpSpPr>
        <a:xfrm rot="0">
          <a:off x="0" y="0"/>
          <a:ext cx="0" cy="0"/>
          <a:chOff x="0" y="0"/>
          <a:chExt cx="0" cy="0"/>
        </a:xfrm>
      </p:grpSpPr>
      <p:sp>
        <p:nvSpPr>
          <p:cNvPr id="1048963" name="Text Box 2"/>
          <p:cNvSpPr txBox="1"/>
          <p:nvPr/>
        </p:nvSpPr>
        <p:spPr>
          <a:xfrm rot="0">
            <a:off x="476250" y="1081087"/>
            <a:ext cx="47450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二、常用的</a:t>
            </a:r>
            <a:r>
              <a:rPr altLang="zh-CN" b="1" sz="2400" lang="en-US">
                <a:latin typeface="Times New Roman" pitchFamily="18" charset="0"/>
              </a:rPr>
              <a:t>TTL</a:t>
            </a:r>
            <a:r>
              <a:rPr altLang="en-US" b="1" sz="2400" lang="zh-CN">
                <a:latin typeface="Times New Roman" pitchFamily="18" charset="0"/>
              </a:rPr>
              <a:t>集成门电路</a:t>
            </a:r>
          </a:p>
        </p:txBody>
      </p:sp>
      <p:sp>
        <p:nvSpPr>
          <p:cNvPr id="1048964" name="Text Box 3"/>
          <p:cNvSpPr txBox="1"/>
          <p:nvPr/>
        </p:nvSpPr>
        <p:spPr>
          <a:xfrm rot="0">
            <a:off x="457200" y="1585912"/>
            <a:ext cx="8245475"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TTL</a:t>
            </a:r>
            <a:r>
              <a:rPr altLang="en-US" sz="2400" lang="zh-CN">
                <a:latin typeface="Times New Roman" pitchFamily="18" charset="0"/>
              </a:rPr>
              <a:t>集成门电路还有非门、或非门、与或非门、异或门、与门、或门等不同功能的产品。此外，还有两种特殊门电路：集电极开路门</a:t>
            </a:r>
            <a:r>
              <a:rPr altLang="zh-CN" sz="2400" lang="en-US">
                <a:latin typeface="Times New Roman" pitchFamily="18" charset="0"/>
              </a:rPr>
              <a:t>(OC</a:t>
            </a:r>
            <a:r>
              <a:rPr altLang="en-US" sz="2400" lang="zh-CN">
                <a:latin typeface="Times New Roman" pitchFamily="18" charset="0"/>
              </a:rPr>
              <a:t>门</a:t>
            </a:r>
            <a:r>
              <a:rPr altLang="zh-CN" sz="2400" lang="en-US">
                <a:latin typeface="Times New Roman" pitchFamily="18" charset="0"/>
              </a:rPr>
              <a:t>)</a:t>
            </a:r>
            <a:r>
              <a:rPr altLang="en-US" sz="2400" lang="zh-CN">
                <a:latin typeface="Times New Roman" pitchFamily="18" charset="0"/>
              </a:rPr>
              <a:t>和三 态门</a:t>
            </a:r>
            <a:r>
              <a:rPr altLang="zh-CN" sz="2400" lang="en-US">
                <a:latin typeface="Times New Roman" pitchFamily="18" charset="0"/>
              </a:rPr>
              <a:t>(TS</a:t>
            </a:r>
            <a:r>
              <a:rPr altLang="en-US" sz="2400" lang="zh-CN">
                <a:latin typeface="Times New Roman" pitchFamily="18" charset="0"/>
              </a:rPr>
              <a:t>门</a:t>
            </a:r>
            <a:r>
              <a:rPr altLang="zh-CN" sz="2400" lang="en-US">
                <a:latin typeface="Times New Roman" pitchFamily="18" charset="0"/>
              </a:rPr>
              <a:t>)</a:t>
            </a:r>
            <a:r>
              <a:rPr altLang="en-US" sz="2400" lang="zh-CN">
                <a:latin typeface="Times New Roman" pitchFamily="18" charset="0"/>
              </a:rPr>
              <a:t>。</a:t>
            </a:r>
          </a:p>
        </p:txBody>
      </p:sp>
      <p:sp>
        <p:nvSpPr>
          <p:cNvPr id="1048965" name="Text Box 4"/>
          <p:cNvSpPr txBox="1"/>
          <p:nvPr/>
        </p:nvSpPr>
        <p:spPr>
          <a:xfrm rot="0">
            <a:off x="938212" y="3165475"/>
            <a:ext cx="18780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(1) </a:t>
            </a:r>
            <a:r>
              <a:rPr altLang="en-US" sz="2400" lang="zh-CN">
                <a:latin typeface="Times New Roman" pitchFamily="18" charset="0"/>
              </a:rPr>
              <a:t>非门        </a:t>
            </a:r>
          </a:p>
        </p:txBody>
      </p:sp>
      <p:pic>
        <p:nvPicPr>
          <p:cNvPr id="2097176" name="Picture 5" descr="图3-16"/>
          <p:cNvPicPr>
            <a:picLocks/>
          </p:cNvPicPr>
          <p:nvPr/>
        </p:nvPicPr>
        <p:blipFill>
          <a:blip xmlns:r="http://schemas.openxmlformats.org/officeDocument/2006/relationships" r:embed="rId1"/>
          <a:srcRect l="0" t="0" r="0" b="0"/>
          <a:stretch>
            <a:fillRect/>
          </a:stretch>
        </p:blipFill>
        <p:spPr>
          <a:xfrm rot="0">
            <a:off x="2681287" y="3057525"/>
            <a:ext cx="5580062" cy="3386137"/>
          </a:xfrm>
          <a:prstGeom prst="rect"/>
          <a:noFill/>
          <a:ln>
            <a:noFill/>
          </a:ln>
        </p:spPr>
      </p:pic>
      <p:sp>
        <p:nvSpPr>
          <p:cNvPr id="104896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6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6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41</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8964"/>
                                        </p:tgtEl>
                                        <p:attrNameLst>
                                          <p:attrName>style.visibility</p:attrName>
                                        </p:attrNameLst>
                                      </p:cBhvr>
                                      <p:to>
                                        <p:strVal val="visible"/>
                                      </p:to>
                                    </p:set>
                                    <p:animEffect transition="in" filter="wipe(up)">
                                      <p:cBhvr>
                                        <p:cTn dur="500" id="7"/>
                                        <p:tgtEl>
                                          <p:spTgt spid="1048964"/>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2" presetSubtype="1">
                                  <p:stCondLst>
                                    <p:cond delay="0"/>
                                  </p:stCondLst>
                                  <p:childTnLst>
                                    <p:set>
                                      <p:cBhvr>
                                        <p:cTn dur="1" fill="hold" id="11">
                                          <p:stCondLst>
                                            <p:cond delay="0"/>
                                          </p:stCondLst>
                                        </p:cTn>
                                        <p:tgtEl>
                                          <p:spTgt spid="1048965"/>
                                        </p:tgtEl>
                                        <p:attrNameLst>
                                          <p:attrName>style.visibility</p:attrName>
                                        </p:attrNameLst>
                                      </p:cBhvr>
                                      <p:to>
                                        <p:strVal val="visible"/>
                                      </p:to>
                                    </p:set>
                                    <p:animEffect transition="in" filter="wipe(up)">
                                      <p:cBhvr>
                                        <p:cTn dur="500" id="12"/>
                                        <p:tgtEl>
                                          <p:spTgt spid="1048965"/>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id="15" nodeType="clickEffect" presetClass="entr" presetID="2" presetSubtype="4">
                                  <p:stCondLst>
                                    <p:cond delay="0"/>
                                  </p:stCondLst>
                                  <p:childTnLst>
                                    <p:set>
                                      <p:cBhvr>
                                        <p:cTn dur="1" fill="hold" id="16">
                                          <p:stCondLst>
                                            <p:cond delay="0"/>
                                          </p:stCondLst>
                                        </p:cTn>
                                        <p:tgtEl>
                                          <p:spTgt spid="2097176"/>
                                        </p:tgtEl>
                                        <p:attrNameLst>
                                          <p:attrName>style.visibility</p:attrName>
                                        </p:attrNameLst>
                                      </p:cBhvr>
                                      <p:to>
                                        <p:strVal val="visible"/>
                                      </p:to>
                                    </p:set>
                                    <p:anim calcmode="lin" valueType="num">
                                      <p:cBhvr additive="base">
                                        <p:cTn dur="500" fill="hold" id="17"/>
                                        <p:tgtEl>
                                          <p:spTgt spid="2097176"/>
                                        </p:tgtEl>
                                        <p:attrNameLst>
                                          <p:attrName>ppt_x</p:attrName>
                                        </p:attrNameLst>
                                      </p:cBhvr>
                                      <p:tavLst>
                                        <p:tav tm="0">
                                          <p:val>
                                            <p:strVal val="#ppt_x"/>
                                          </p:val>
                                        </p:tav>
                                        <p:tav tm="100000">
                                          <p:val>
                                            <p:strVal val="#ppt_x"/>
                                          </p:val>
                                        </p:tav>
                                      </p:tavLst>
                                    </p:anim>
                                    <p:anim calcmode="lin" valueType="num">
                                      <p:cBhvr additive="base">
                                        <p:cTn dur="500" fill="hold" id="18"/>
                                        <p:tgtEl>
                                          <p:spTgt spid="20971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4" grpId="0" uiExpand="0" build="whole"/>
      <p:bldP spid="1048965" grpId="0" uiExpand="0" build="whole"/>
    </p:bldLst>
  </p:timing>
</p:sld>
</file>

<file path=ppt/slides/slide42.xml><?xml version="1.0" encoding="utf-8"?>
<p:sld xmlns:a="http://schemas.openxmlformats.org/drawingml/2006/main" xmlns:r="http://schemas.openxmlformats.org/officeDocument/2006/relationships" xmlns:p="http://schemas.openxmlformats.org/presentationml/2006/main" show="1" showMasterSp="1">
  <p:cSld>
    <p:spTree>
      <p:nvGrpSpPr>
        <p:cNvPr id="243" name=""/>
        <p:cNvGrpSpPr/>
        <p:nvPr/>
      </p:nvGrpSpPr>
      <p:grpSpPr>
        <a:xfrm rot="0">
          <a:off x="0" y="0"/>
          <a:ext cx="0" cy="0"/>
          <a:chOff x="0" y="0"/>
          <a:chExt cx="0" cy="0"/>
        </a:xfrm>
      </p:grpSpPr>
      <p:sp>
        <p:nvSpPr>
          <p:cNvPr id="1048969" name="Text Box 2"/>
          <p:cNvSpPr txBox="1"/>
          <p:nvPr/>
        </p:nvSpPr>
        <p:spPr>
          <a:xfrm rot="0">
            <a:off x="611187" y="1081087"/>
            <a:ext cx="2133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(2)  </a:t>
            </a:r>
            <a:r>
              <a:rPr altLang="en-US" sz="2400" lang="zh-CN">
                <a:latin typeface="Times New Roman" pitchFamily="18" charset="0"/>
              </a:rPr>
              <a:t>或非门</a:t>
            </a:r>
          </a:p>
        </p:txBody>
      </p:sp>
      <p:sp>
        <p:nvSpPr>
          <p:cNvPr id="1048970" name="Text Box 3"/>
          <p:cNvSpPr txBox="1"/>
          <p:nvPr/>
        </p:nvSpPr>
        <p:spPr>
          <a:xfrm rot="0">
            <a:off x="609600" y="1549400"/>
            <a:ext cx="80772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solidFill>
                  <a:schemeClr val="hlink"/>
                </a:solidFill>
                <a:latin typeface="Times New Roman" pitchFamily="18" charset="0"/>
              </a:rPr>
              <a:t>        </a:t>
            </a:r>
            <a:r>
              <a:rPr altLang="zh-CN" sz="2400" lang="en-US">
                <a:latin typeface="Times New Roman" pitchFamily="18" charset="0"/>
              </a:rPr>
              <a:t>常用的TTL</a:t>
            </a:r>
            <a:r>
              <a:rPr altLang="en-US" sz="2400" lang="zh-CN">
                <a:latin typeface="Times New Roman" pitchFamily="18" charset="0"/>
              </a:rPr>
              <a:t>或非门集成电路芯片有</a:t>
            </a:r>
            <a:r>
              <a:rPr altLang="zh-CN" sz="2400" lang="en-US">
                <a:latin typeface="Times New Roman" pitchFamily="18" charset="0"/>
              </a:rPr>
              <a:t>2</a:t>
            </a:r>
            <a:r>
              <a:rPr altLang="en-US" sz="2400" lang="zh-CN">
                <a:latin typeface="Times New Roman" pitchFamily="18" charset="0"/>
              </a:rPr>
              <a:t>输入</a:t>
            </a:r>
            <a:r>
              <a:rPr altLang="zh-CN" sz="2400" lang="en-US">
                <a:latin typeface="Times New Roman" pitchFamily="18" charset="0"/>
              </a:rPr>
              <a:t>4</a:t>
            </a:r>
            <a:r>
              <a:rPr altLang="en-US" sz="2400" lang="zh-CN">
                <a:latin typeface="Times New Roman" pitchFamily="18" charset="0"/>
              </a:rPr>
              <a:t>或非门</a:t>
            </a:r>
            <a:r>
              <a:rPr altLang="zh-CN" sz="2400" lang="en-US">
                <a:latin typeface="Times New Roman" pitchFamily="18" charset="0"/>
              </a:rPr>
              <a:t>7402</a:t>
            </a:r>
            <a:r>
              <a:rPr altLang="en-US" sz="2400" lang="zh-CN">
                <a:latin typeface="Times New Roman" pitchFamily="18" charset="0"/>
              </a:rPr>
              <a:t>等。</a:t>
            </a:r>
            <a:r>
              <a:rPr altLang="zh-CN" sz="2400" lang="en-US">
                <a:latin typeface="Times New Roman" pitchFamily="18" charset="0"/>
              </a:rPr>
              <a:t>7402</a:t>
            </a:r>
            <a:r>
              <a:rPr altLang="en-US" sz="2400" lang="zh-CN">
                <a:latin typeface="Times New Roman" pitchFamily="18" charset="0"/>
              </a:rPr>
              <a:t>的引脚分配图如下图所示。</a:t>
            </a:r>
          </a:p>
        </p:txBody>
      </p:sp>
      <p:pic>
        <p:nvPicPr>
          <p:cNvPr id="2097177" name="Picture 4" descr="图3-17"/>
          <p:cNvPicPr>
            <a:picLocks/>
          </p:cNvPicPr>
          <p:nvPr/>
        </p:nvPicPr>
        <p:blipFill>
          <a:blip xmlns:r="http://schemas.openxmlformats.org/officeDocument/2006/relationships" r:embed="rId1"/>
          <a:srcRect l="0" t="0" r="0" b="0"/>
          <a:stretch>
            <a:fillRect/>
          </a:stretch>
        </p:blipFill>
        <p:spPr>
          <a:xfrm rot="0">
            <a:off x="1062037" y="2484437"/>
            <a:ext cx="7094537" cy="3960812"/>
          </a:xfrm>
          <a:prstGeom prst="rect"/>
          <a:noFill/>
          <a:ln>
            <a:noFill/>
          </a:ln>
        </p:spPr>
      </p:pic>
      <p:sp>
        <p:nvSpPr>
          <p:cNvPr id="104897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7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7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42</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7">
                                          <p:stCondLst>
                                            <p:cond delay="0"/>
                                          </p:stCondLst>
                                        </p:cTn>
                                        <p:tgtEl>
                                          <p:spTgt spid="1048970"/>
                                        </p:tgtEl>
                                        <p:attrNameLst>
                                          <p:attrName>style.visibility</p:attrName>
                                        </p:attrNameLst>
                                      </p:cBhvr>
                                      <p:to>
                                        <p:strVal val="visible"/>
                                      </p:to>
                                    </p:set>
                                    <p:animEffect transition="in" filter="wipe(up)">
                                      <p:cBhvr>
                                        <p:cTn dur="500" id="8"/>
                                        <p:tgtEl>
                                          <p:spTgt spid="1048970"/>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177"/>
                                        </p:tgtEl>
                                        <p:attrNameLst>
                                          <p:attrName>style.visibility</p:attrName>
                                        </p:attrNameLst>
                                      </p:cBhvr>
                                      <p:to>
                                        <p:strVal val="visible"/>
                                      </p:to>
                                    </p:set>
                                    <p:anim calcmode="lin" valueType="num">
                                      <p:cBhvr additive="base">
                                        <p:cTn dur="500" fill="hold" id="13"/>
                                        <p:tgtEl>
                                          <p:spTgt spid="2097177"/>
                                        </p:tgtEl>
                                        <p:attrNameLst>
                                          <p:attrName>ppt_x</p:attrName>
                                        </p:attrNameLst>
                                      </p:cBhvr>
                                      <p:tavLst>
                                        <p:tav tm="0">
                                          <p:val>
                                            <p:strVal val="#ppt_x"/>
                                          </p:val>
                                        </p:tav>
                                        <p:tav tm="100000">
                                          <p:val>
                                            <p:strVal val="#ppt_x"/>
                                          </p:val>
                                        </p:tav>
                                      </p:tavLst>
                                    </p:anim>
                                    <p:anim calcmode="lin" valueType="num">
                                      <p:cBhvr additive="base">
                                        <p:cTn dur="500" fill="hold" id="14"/>
                                        <p:tgtEl>
                                          <p:spTgt spid="20971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0" grpId="0" uiExpand="0" build="whole"/>
    </p:bldLst>
  </p:timing>
</p:sld>
</file>

<file path=ppt/slides/slide43.xml><?xml version="1.0" encoding="utf-8"?>
<p:sld xmlns:a="http://schemas.openxmlformats.org/drawingml/2006/main" xmlns:r="http://schemas.openxmlformats.org/officeDocument/2006/relationships" xmlns:p="http://schemas.openxmlformats.org/presentationml/2006/main" show="1" showMasterSp="1">
  <p:cSld>
    <p:spTree>
      <p:nvGrpSpPr>
        <p:cNvPr id="244" name=""/>
        <p:cNvGrpSpPr/>
        <p:nvPr/>
      </p:nvGrpSpPr>
      <p:grpSpPr>
        <a:xfrm rot="0">
          <a:off x="0" y="0"/>
          <a:ext cx="0" cy="0"/>
          <a:chOff x="0" y="0"/>
          <a:chExt cx="0" cy="0"/>
        </a:xfrm>
      </p:grpSpPr>
      <p:sp>
        <p:nvSpPr>
          <p:cNvPr id="1048974" name="Text Box 2"/>
          <p:cNvSpPr txBox="1"/>
          <p:nvPr/>
        </p:nvSpPr>
        <p:spPr>
          <a:xfrm rot="0">
            <a:off x="723900" y="1042987"/>
            <a:ext cx="2362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(3) </a:t>
            </a:r>
            <a:r>
              <a:rPr altLang="en-US" sz="2400" lang="zh-CN">
                <a:latin typeface="Times New Roman" pitchFamily="18" charset="0"/>
              </a:rPr>
              <a:t>与或非门</a:t>
            </a:r>
          </a:p>
        </p:txBody>
      </p:sp>
      <p:pic>
        <p:nvPicPr>
          <p:cNvPr id="2097178" name="Picture 4" descr="图3-18"/>
          <p:cNvPicPr>
            <a:picLocks/>
          </p:cNvPicPr>
          <p:nvPr/>
        </p:nvPicPr>
        <p:blipFill>
          <a:blip xmlns:r="http://schemas.openxmlformats.org/officeDocument/2006/relationships" r:embed="rId1"/>
          <a:srcRect l="0" t="0" r="0" b="0"/>
          <a:stretch>
            <a:fillRect/>
          </a:stretch>
        </p:blipFill>
        <p:spPr>
          <a:xfrm rot="0">
            <a:off x="657225" y="2295525"/>
            <a:ext cx="7885112" cy="4148137"/>
          </a:xfrm>
          <a:prstGeom prst="rect"/>
          <a:noFill/>
          <a:ln>
            <a:noFill/>
          </a:ln>
        </p:spPr>
      </p:pic>
      <p:sp>
        <p:nvSpPr>
          <p:cNvPr id="1048975" name="Text Box 3"/>
          <p:cNvSpPr txBox="1"/>
          <p:nvPr/>
        </p:nvSpPr>
        <p:spPr>
          <a:xfrm rot="0">
            <a:off x="611187" y="1476375"/>
            <a:ext cx="80772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solidFill>
                  <a:schemeClr val="hlink"/>
                </a:solidFill>
                <a:latin typeface="Times New Roman" pitchFamily="18" charset="0"/>
              </a:rPr>
              <a:t>        </a:t>
            </a:r>
            <a:r>
              <a:rPr altLang="zh-CN" sz="2400" lang="en-US">
                <a:latin typeface="Times New Roman" pitchFamily="18" charset="0"/>
              </a:rPr>
              <a:t>常用的TTL</a:t>
            </a:r>
            <a:r>
              <a:rPr altLang="en-US" sz="2400" lang="zh-CN">
                <a:latin typeface="Times New Roman" pitchFamily="18" charset="0"/>
              </a:rPr>
              <a:t>与或非门集成电路芯片</a:t>
            </a:r>
            <a:r>
              <a:rPr altLang="zh-CN" sz="2400" lang="en-US">
                <a:latin typeface="Times New Roman" pitchFamily="18" charset="0"/>
              </a:rPr>
              <a:t>7451</a:t>
            </a:r>
            <a:r>
              <a:rPr altLang="en-US" sz="2400" lang="zh-CN">
                <a:latin typeface="Times New Roman" pitchFamily="18" charset="0"/>
              </a:rPr>
              <a:t>的引脚排列图如下图所示。</a:t>
            </a:r>
          </a:p>
        </p:txBody>
      </p:sp>
      <p:sp>
        <p:nvSpPr>
          <p:cNvPr id="104897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7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7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43</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10">
                                  <p:stCondLst>
                                    <p:cond delay="0"/>
                                  </p:stCondLst>
                                  <p:childTnLst>
                                    <p:set>
                                      <p:cBhvr>
                                        <p:cTn dur="1" fill="hold" id="7">
                                          <p:stCondLst>
                                            <p:cond delay="0"/>
                                          </p:stCondLst>
                                        </p:cTn>
                                        <p:tgtEl>
                                          <p:spTgt spid="1048975"/>
                                        </p:tgtEl>
                                        <p:attrNameLst>
                                          <p:attrName>style.visibility</p:attrName>
                                        </p:attrNameLst>
                                      </p:cBhvr>
                                      <p:to>
                                        <p:strVal val="visible"/>
                                      </p:to>
                                    </p:set>
                                    <p:animEffect transition="in" filter="randombar(horizontal)">
                                      <p:cBhvr>
                                        <p:cTn dur="500" id="8"/>
                                        <p:tgtEl>
                                          <p:spTgt spid="1048975"/>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178"/>
                                        </p:tgtEl>
                                        <p:attrNameLst>
                                          <p:attrName>style.visibility</p:attrName>
                                        </p:attrNameLst>
                                      </p:cBhvr>
                                      <p:to>
                                        <p:strVal val="visible"/>
                                      </p:to>
                                    </p:set>
                                    <p:anim calcmode="lin" valueType="num">
                                      <p:cBhvr additive="base">
                                        <p:cTn dur="500" fill="hold" id="13"/>
                                        <p:tgtEl>
                                          <p:spTgt spid="2097178"/>
                                        </p:tgtEl>
                                        <p:attrNameLst>
                                          <p:attrName>ppt_x</p:attrName>
                                        </p:attrNameLst>
                                      </p:cBhvr>
                                      <p:tavLst>
                                        <p:tav tm="0">
                                          <p:val>
                                            <p:strVal val="#ppt_x"/>
                                          </p:val>
                                        </p:tav>
                                        <p:tav tm="100000">
                                          <p:val>
                                            <p:strVal val="#ppt_x"/>
                                          </p:val>
                                        </p:tav>
                                      </p:tavLst>
                                    </p:anim>
                                    <p:anim calcmode="lin" valueType="num">
                                      <p:cBhvr additive="base">
                                        <p:cTn dur="500" fill="hold" id="14"/>
                                        <p:tgtEl>
                                          <p:spTgt spid="2097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5" grpId="0" uiExpand="0" build="whole"/>
    </p:bldLst>
  </p:timing>
</p:sld>
</file>

<file path=ppt/slides/slide44.xml><?xml version="1.0" encoding="utf-8"?>
<p:sld xmlns:a="http://schemas.openxmlformats.org/drawingml/2006/main" xmlns:r="http://schemas.openxmlformats.org/officeDocument/2006/relationships" xmlns:p="http://schemas.openxmlformats.org/presentationml/2006/main" show="1" showMasterSp="1">
  <p:cSld>
    <p:spTree>
      <p:nvGrpSpPr>
        <p:cNvPr id="245" name=""/>
        <p:cNvGrpSpPr/>
        <p:nvPr/>
      </p:nvGrpSpPr>
      <p:grpSpPr>
        <a:xfrm rot="0">
          <a:off x="0" y="0"/>
          <a:ext cx="0" cy="0"/>
          <a:chOff x="0" y="0"/>
          <a:chExt cx="0" cy="0"/>
        </a:xfrm>
      </p:grpSpPr>
      <p:sp>
        <p:nvSpPr>
          <p:cNvPr id="1048979" name="Text Box 2"/>
          <p:cNvSpPr txBox="1"/>
          <p:nvPr/>
        </p:nvSpPr>
        <p:spPr>
          <a:xfrm rot="0">
            <a:off x="701675" y="1171575"/>
            <a:ext cx="2362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(4) </a:t>
            </a:r>
            <a:r>
              <a:rPr altLang="en-US" sz="2400" lang="zh-CN">
                <a:latin typeface="Times New Roman" pitchFamily="18" charset="0"/>
              </a:rPr>
              <a:t>异或门</a:t>
            </a:r>
          </a:p>
        </p:txBody>
      </p:sp>
      <p:pic>
        <p:nvPicPr>
          <p:cNvPr id="2097179" name="Picture 4" descr="006(2)"/>
          <p:cNvPicPr>
            <a:picLocks/>
          </p:cNvPicPr>
          <p:nvPr>
            <p:ph sz="full" idx="4294967295"/>
          </p:nvPr>
        </p:nvPicPr>
        <p:blipFill>
          <a:blip xmlns:r="http://schemas.openxmlformats.org/officeDocument/2006/relationships" r:embed="rId1"/>
          <a:srcRect l="0" t="0" r="0" b="0"/>
          <a:stretch>
            <a:fillRect/>
          </a:stretch>
        </p:blipFill>
        <p:spPr>
          <a:xfrm rot="0">
            <a:off x="1333500" y="2354262"/>
            <a:ext cx="6794500" cy="4060825"/>
          </a:xfrm>
          <a:prstGeom prst="rect"/>
          <a:noFill/>
          <a:ln>
            <a:noFill/>
          </a:ln>
        </p:spPr>
      </p:pic>
      <p:sp>
        <p:nvSpPr>
          <p:cNvPr id="1048980" name="Text Box 3"/>
          <p:cNvSpPr txBox="1"/>
          <p:nvPr/>
        </p:nvSpPr>
        <p:spPr>
          <a:xfrm rot="0">
            <a:off x="611187" y="1651000"/>
            <a:ext cx="80772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solidFill>
                  <a:schemeClr val="hlink"/>
                </a:solidFill>
                <a:latin typeface="Times New Roman" pitchFamily="18" charset="0"/>
              </a:rPr>
              <a:t>        </a:t>
            </a:r>
            <a:r>
              <a:rPr altLang="zh-CN" sz="2400" lang="en-US">
                <a:latin typeface="Times New Roman" pitchFamily="18" charset="0"/>
              </a:rPr>
              <a:t>常用的TTL</a:t>
            </a:r>
            <a:r>
              <a:rPr altLang="en-US" sz="2400" lang="zh-CN">
                <a:latin typeface="Times New Roman" pitchFamily="18" charset="0"/>
              </a:rPr>
              <a:t>异或门集成电路芯片</a:t>
            </a:r>
            <a:r>
              <a:rPr altLang="zh-CN" sz="2400" lang="en-US">
                <a:latin typeface="Times New Roman" pitchFamily="18" charset="0"/>
              </a:rPr>
              <a:t>7486</a:t>
            </a:r>
            <a:r>
              <a:rPr altLang="en-US" sz="2400" lang="zh-CN">
                <a:latin typeface="Times New Roman" pitchFamily="18" charset="0"/>
              </a:rPr>
              <a:t>的引脚排列图如下图所示。</a:t>
            </a:r>
          </a:p>
        </p:txBody>
      </p:sp>
      <p:sp>
        <p:nvSpPr>
          <p:cNvPr id="104898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8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8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44</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10">
                                  <p:stCondLst>
                                    <p:cond delay="0"/>
                                  </p:stCondLst>
                                  <p:childTnLst>
                                    <p:set>
                                      <p:cBhvr>
                                        <p:cTn dur="1" fill="hold" id="7">
                                          <p:stCondLst>
                                            <p:cond delay="0"/>
                                          </p:stCondLst>
                                        </p:cTn>
                                        <p:tgtEl>
                                          <p:spTgt spid="1048980"/>
                                        </p:tgtEl>
                                        <p:attrNameLst>
                                          <p:attrName>style.visibility</p:attrName>
                                        </p:attrNameLst>
                                      </p:cBhvr>
                                      <p:to>
                                        <p:strVal val="visible"/>
                                      </p:to>
                                    </p:set>
                                    <p:animEffect transition="in" filter="randombar(horizontal)">
                                      <p:cBhvr>
                                        <p:cTn dur="500" id="8"/>
                                        <p:tgtEl>
                                          <p:spTgt spid="1048980"/>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179"/>
                                        </p:tgtEl>
                                        <p:attrNameLst>
                                          <p:attrName>style.visibility</p:attrName>
                                        </p:attrNameLst>
                                      </p:cBhvr>
                                      <p:to>
                                        <p:strVal val="visible"/>
                                      </p:to>
                                    </p:set>
                                    <p:anim calcmode="lin" valueType="num">
                                      <p:cBhvr additive="base">
                                        <p:cTn dur="500" fill="hold" id="13"/>
                                        <p:tgtEl>
                                          <p:spTgt spid="2097179"/>
                                        </p:tgtEl>
                                        <p:attrNameLst>
                                          <p:attrName>ppt_x</p:attrName>
                                        </p:attrNameLst>
                                      </p:cBhvr>
                                      <p:tavLst>
                                        <p:tav tm="0">
                                          <p:val>
                                            <p:strVal val="#ppt_x"/>
                                          </p:val>
                                        </p:tav>
                                        <p:tav tm="100000">
                                          <p:val>
                                            <p:strVal val="#ppt_x"/>
                                          </p:val>
                                        </p:tav>
                                      </p:tavLst>
                                    </p:anim>
                                    <p:anim calcmode="lin" valueType="num">
                                      <p:cBhvr additive="base">
                                        <p:cTn dur="500" fill="hold" id="14"/>
                                        <p:tgtEl>
                                          <p:spTgt spid="2097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0" grpId="0" uiExpand="0" build="whole"/>
    </p:bldLst>
  </p:timing>
</p:sld>
</file>

<file path=ppt/slides/slide45.xml><?xml version="1.0" encoding="utf-8"?>
<p:sld xmlns:a="http://schemas.openxmlformats.org/drawingml/2006/main" xmlns:r="http://schemas.openxmlformats.org/officeDocument/2006/relationships" xmlns:p="http://schemas.openxmlformats.org/presentationml/2006/main" show="1" showMasterSp="1">
  <p:cSld>
    <p:spTree>
      <p:nvGrpSpPr>
        <p:cNvPr id="246" name=""/>
        <p:cNvGrpSpPr/>
        <p:nvPr/>
      </p:nvGrpSpPr>
      <p:grpSpPr>
        <a:xfrm rot="0">
          <a:off x="0" y="0"/>
          <a:ext cx="0" cy="0"/>
          <a:chOff x="0" y="0"/>
          <a:chExt cx="0" cy="0"/>
        </a:xfrm>
      </p:grpSpPr>
      <p:sp>
        <p:nvSpPr>
          <p:cNvPr id="1048984" name="Text Box 2"/>
          <p:cNvSpPr txBox="1"/>
          <p:nvPr/>
        </p:nvSpPr>
        <p:spPr>
          <a:xfrm rot="0">
            <a:off x="657225" y="1036637"/>
            <a:ext cx="2362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(5) </a:t>
            </a:r>
            <a:r>
              <a:rPr altLang="en-US" sz="2400" lang="zh-CN">
                <a:latin typeface="Times New Roman" pitchFamily="18" charset="0"/>
              </a:rPr>
              <a:t>与门和或门</a:t>
            </a:r>
          </a:p>
        </p:txBody>
      </p:sp>
      <p:sp>
        <p:nvSpPr>
          <p:cNvPr id="1048985" name="Text Box 3"/>
          <p:cNvSpPr txBox="1"/>
          <p:nvPr/>
        </p:nvSpPr>
        <p:spPr>
          <a:xfrm rot="0">
            <a:off x="611187" y="1431925"/>
            <a:ext cx="80772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solidFill>
                  <a:schemeClr val="hlink"/>
                </a:solidFill>
                <a:latin typeface="Times New Roman" pitchFamily="18" charset="0"/>
              </a:rPr>
              <a:t>        </a:t>
            </a:r>
            <a:r>
              <a:rPr altLang="zh-CN" sz="2400" lang="en-US">
                <a:latin typeface="Times New Roman" pitchFamily="18" charset="0"/>
              </a:rPr>
              <a:t>常用的TTL</a:t>
            </a:r>
            <a:r>
              <a:rPr altLang="en-US" sz="2400" lang="zh-CN">
                <a:latin typeface="Times New Roman" pitchFamily="18" charset="0"/>
              </a:rPr>
              <a:t>三输入与门和二输入或门的集成电路芯片</a:t>
            </a:r>
            <a:r>
              <a:rPr altLang="zh-CN" sz="2400" lang="en-US">
                <a:latin typeface="Times New Roman" pitchFamily="18" charset="0"/>
              </a:rPr>
              <a:t>7411</a:t>
            </a:r>
            <a:r>
              <a:rPr altLang="en-US" sz="2400" lang="zh-CN">
                <a:latin typeface="Times New Roman" pitchFamily="18" charset="0"/>
              </a:rPr>
              <a:t>和</a:t>
            </a:r>
            <a:r>
              <a:rPr altLang="zh-CN" sz="2400" lang="en-US">
                <a:latin typeface="Times New Roman" pitchFamily="18" charset="0"/>
              </a:rPr>
              <a:t>7432</a:t>
            </a:r>
            <a:r>
              <a:rPr altLang="en-US" sz="2400" lang="zh-CN">
                <a:latin typeface="Times New Roman" pitchFamily="18" charset="0"/>
              </a:rPr>
              <a:t>的引脚排列图如下图所示。</a:t>
            </a:r>
          </a:p>
        </p:txBody>
      </p:sp>
      <p:pic>
        <p:nvPicPr>
          <p:cNvPr id="2097180" name="Picture 4" descr="007(2)"/>
          <p:cNvPicPr>
            <a:picLocks/>
          </p:cNvPicPr>
          <p:nvPr>
            <p:ph sz="full" idx="4294967295"/>
          </p:nvPr>
        </p:nvPicPr>
        <p:blipFill>
          <a:blip xmlns:r="http://schemas.openxmlformats.org/officeDocument/2006/relationships" r:embed="rId1"/>
          <a:srcRect l="0" t="0" r="0" b="0"/>
          <a:stretch>
            <a:fillRect/>
          </a:stretch>
        </p:blipFill>
        <p:spPr>
          <a:xfrm rot="0">
            <a:off x="1016000" y="2355850"/>
            <a:ext cx="7464425" cy="4075112"/>
          </a:xfrm>
          <a:prstGeom prst="rect"/>
          <a:noFill/>
          <a:ln>
            <a:noFill/>
          </a:ln>
        </p:spPr>
      </p:pic>
      <p:sp>
        <p:nvSpPr>
          <p:cNvPr id="104898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8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8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45</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10">
                                  <p:stCondLst>
                                    <p:cond delay="0"/>
                                  </p:stCondLst>
                                  <p:childTnLst>
                                    <p:set>
                                      <p:cBhvr>
                                        <p:cTn dur="1" fill="hold" id="7">
                                          <p:stCondLst>
                                            <p:cond delay="0"/>
                                          </p:stCondLst>
                                        </p:cTn>
                                        <p:tgtEl>
                                          <p:spTgt spid="1048985"/>
                                        </p:tgtEl>
                                        <p:attrNameLst>
                                          <p:attrName>style.visibility</p:attrName>
                                        </p:attrNameLst>
                                      </p:cBhvr>
                                      <p:to>
                                        <p:strVal val="visible"/>
                                      </p:to>
                                    </p:set>
                                    <p:animEffect transition="in" filter="randombar(horizontal)">
                                      <p:cBhvr>
                                        <p:cTn dur="500" id="8"/>
                                        <p:tgtEl>
                                          <p:spTgt spid="1048985"/>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180"/>
                                        </p:tgtEl>
                                        <p:attrNameLst>
                                          <p:attrName>style.visibility</p:attrName>
                                        </p:attrNameLst>
                                      </p:cBhvr>
                                      <p:to>
                                        <p:strVal val="visible"/>
                                      </p:to>
                                    </p:set>
                                    <p:anim calcmode="lin" valueType="num">
                                      <p:cBhvr additive="base">
                                        <p:cTn dur="500" fill="hold" id="13"/>
                                        <p:tgtEl>
                                          <p:spTgt spid="2097180"/>
                                        </p:tgtEl>
                                        <p:attrNameLst>
                                          <p:attrName>ppt_x</p:attrName>
                                        </p:attrNameLst>
                                      </p:cBhvr>
                                      <p:tavLst>
                                        <p:tav tm="0">
                                          <p:val>
                                            <p:strVal val="#ppt_x"/>
                                          </p:val>
                                        </p:tav>
                                        <p:tav tm="100000">
                                          <p:val>
                                            <p:strVal val="#ppt_x"/>
                                          </p:val>
                                        </p:tav>
                                      </p:tavLst>
                                    </p:anim>
                                    <p:anim calcmode="lin" valueType="num">
                                      <p:cBhvr additive="base">
                                        <p:cTn dur="500" fill="hold" id="14"/>
                                        <p:tgtEl>
                                          <p:spTgt spid="2097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5" grpId="0" uiExpand="0" build="whole"/>
    </p:bldLst>
  </p:timing>
</p:sld>
</file>

<file path=ppt/slides/slide46.xml><?xml version="1.0" encoding="utf-8"?>
<p:sld xmlns:a="http://schemas.openxmlformats.org/drawingml/2006/main" xmlns:r="http://schemas.openxmlformats.org/officeDocument/2006/relationships" xmlns:p="http://schemas.openxmlformats.org/presentationml/2006/main" show="1" showMasterSp="1">
  <p:cSld>
    <p:spTree>
      <p:nvGrpSpPr>
        <p:cNvPr id="247" name=""/>
        <p:cNvGrpSpPr/>
        <p:nvPr/>
      </p:nvGrpSpPr>
      <p:grpSpPr>
        <a:xfrm rot="0">
          <a:off x="0" y="0"/>
          <a:ext cx="0" cy="0"/>
          <a:chOff x="0" y="0"/>
          <a:chExt cx="0" cy="0"/>
        </a:xfrm>
      </p:grpSpPr>
      <p:pic>
        <p:nvPicPr>
          <p:cNvPr id="2097181" name="Picture 3" descr="008(2)"/>
          <p:cNvPicPr>
            <a:picLocks/>
          </p:cNvPicPr>
          <p:nvPr>
            <p:ph sz="full" idx="4294967295"/>
          </p:nvPr>
        </p:nvPicPr>
        <p:blipFill>
          <a:blip xmlns:r="http://schemas.openxmlformats.org/officeDocument/2006/relationships" r:embed="rId1"/>
          <a:srcRect l="0" t="0" r="0" b="0"/>
          <a:stretch>
            <a:fillRect/>
          </a:stretch>
        </p:blipFill>
        <p:spPr>
          <a:xfrm rot="0">
            <a:off x="2185987" y="2619375"/>
            <a:ext cx="4732337" cy="4202112"/>
          </a:xfrm>
          <a:prstGeom prst="rect"/>
          <a:noFill/>
          <a:ln>
            <a:noFill/>
          </a:ln>
        </p:spPr>
      </p:pic>
      <p:sp>
        <p:nvSpPr>
          <p:cNvPr id="1048989" name="Text Box 2"/>
          <p:cNvSpPr txBox="1"/>
          <p:nvPr/>
        </p:nvSpPr>
        <p:spPr>
          <a:xfrm rot="0">
            <a:off x="498475" y="998537"/>
            <a:ext cx="8169275"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(6) </a:t>
            </a:r>
            <a:r>
              <a:rPr altLang="en-US" sz="2400" lang="zh-CN">
                <a:latin typeface="Times New Roman" pitchFamily="18" charset="0"/>
              </a:rPr>
              <a:t>集电极开路门</a:t>
            </a:r>
            <a:r>
              <a:rPr altLang="zh-CN" sz="2400" lang="en-US">
                <a:latin typeface="Times New Roman" pitchFamily="18" charset="0"/>
              </a:rPr>
              <a:t>(OC</a:t>
            </a:r>
            <a:r>
              <a:rPr altLang="en-US" sz="2400" lang="zh-CN">
                <a:latin typeface="Times New Roman" pitchFamily="18" charset="0"/>
              </a:rPr>
              <a:t>门</a:t>
            </a:r>
            <a:r>
              <a:rPr altLang="zh-CN" sz="2400" lang="en-US">
                <a:latin typeface="Times New Roman" pitchFamily="18" charset="0"/>
              </a:rPr>
              <a:t>)</a:t>
            </a:r>
          </a:p>
          <a:p>
            <a:pPr eaLnBrk="1" hangingPunct="1" indent="0" lvl="0" marL="0">
              <a:lnSpc>
                <a:spcPct val="120000"/>
              </a:lnSpc>
              <a:spcBef>
                <a:spcPct val="0"/>
              </a:spcBef>
              <a:buFontTx/>
              <a:buNone/>
            </a:pPr>
            <a:r>
              <a:rPr altLang="zh-CN" sz="2400" lang="en-US">
                <a:latin typeface="Times New Roman" pitchFamily="18" charset="0"/>
              </a:rPr>
              <a:t>       </a:t>
            </a:r>
            <a:r>
              <a:rPr altLang="en-US" sz="2400" lang="zh-CN">
                <a:latin typeface="Times New Roman" pitchFamily="18" charset="0"/>
              </a:rPr>
              <a:t>在实际应用中，如果将两个与非门的输出端直接对接，就可以实现“与”逻辑功能，称为“线与”逻辑。但是，推拉式输出结构的</a:t>
            </a:r>
            <a:r>
              <a:rPr altLang="zh-CN" sz="2400" lang="en-US">
                <a:latin typeface="Times New Roman" pitchFamily="18" charset="0"/>
              </a:rPr>
              <a:t>TTL</a:t>
            </a:r>
            <a:r>
              <a:rPr altLang="en-US" sz="2400" lang="zh-CN">
                <a:latin typeface="Times New Roman" pitchFamily="18" charset="0"/>
              </a:rPr>
              <a:t>逻辑门电路不能这样使用。</a:t>
            </a:r>
          </a:p>
        </p:txBody>
      </p:sp>
      <p:sp>
        <p:nvSpPr>
          <p:cNvPr id="104899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9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9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46</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81"/>
                                        </p:tgtEl>
                                        <p:attrNameLst>
                                          <p:attrName>style.visibility</p:attrName>
                                        </p:attrNameLst>
                                      </p:cBhvr>
                                      <p:to>
                                        <p:strVal val="visible"/>
                                      </p:to>
                                    </p:set>
                                    <p:anim calcmode="lin" valueType="num">
                                      <p:cBhvr additive="base">
                                        <p:cTn dur="500" fill="hold" id="7"/>
                                        <p:tgtEl>
                                          <p:spTgt spid="2097181"/>
                                        </p:tgtEl>
                                        <p:attrNameLst>
                                          <p:attrName>ppt_x</p:attrName>
                                        </p:attrNameLst>
                                      </p:cBhvr>
                                      <p:tavLst>
                                        <p:tav tm="0">
                                          <p:val>
                                            <p:strVal val="#ppt_x"/>
                                          </p:val>
                                        </p:tav>
                                        <p:tav tm="100000">
                                          <p:val>
                                            <p:strVal val="#ppt_x"/>
                                          </p:val>
                                        </p:tav>
                                      </p:tavLst>
                                    </p:anim>
                                    <p:anim calcmode="lin" valueType="num">
                                      <p:cBhvr additive="base">
                                        <p:cTn dur="500" fill="hold" id="8"/>
                                        <p:tgtEl>
                                          <p:spTgt spid="2097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1" showMasterSp="1">
  <p:cSld>
    <p:spTree>
      <p:nvGrpSpPr>
        <p:cNvPr id="248" name=""/>
        <p:cNvGrpSpPr/>
        <p:nvPr/>
      </p:nvGrpSpPr>
      <p:grpSpPr>
        <a:xfrm rot="0">
          <a:off x="0" y="0"/>
          <a:ext cx="0" cy="0"/>
          <a:chOff x="0" y="0"/>
          <a:chExt cx="0" cy="0"/>
        </a:xfrm>
      </p:grpSpPr>
      <p:sp>
        <p:nvSpPr>
          <p:cNvPr id="1048993" name="Text Box 2"/>
          <p:cNvSpPr txBox="1"/>
          <p:nvPr/>
        </p:nvSpPr>
        <p:spPr>
          <a:xfrm rot="0">
            <a:off x="517525" y="1044575"/>
            <a:ext cx="8169275"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集电极开路门</a:t>
            </a:r>
            <a:r>
              <a:rPr altLang="zh-CN" sz="2400" lang="en-US">
                <a:latin typeface="Times New Roman" pitchFamily="18" charset="0"/>
              </a:rPr>
              <a:t>(Open Collector Gate</a:t>
            </a:r>
            <a:r>
              <a:rPr altLang="en-US" sz="2400" lang="zh-CN">
                <a:latin typeface="Times New Roman" pitchFamily="18" charset="0"/>
              </a:rPr>
              <a:t>）是一种输出端可以直接相互连接的特殊逻辑门，简称</a:t>
            </a:r>
            <a:r>
              <a:rPr altLang="zh-CN" sz="2400" lang="en-US">
                <a:latin typeface="Times New Roman" pitchFamily="18" charset="0"/>
              </a:rPr>
              <a:t>OC</a:t>
            </a:r>
            <a:r>
              <a:rPr altLang="en-US" sz="2400" lang="zh-CN">
                <a:latin typeface="Times New Roman" pitchFamily="18" charset="0"/>
              </a:rPr>
              <a:t>门。下图给出了一个集电极开路与非门的电路结构图和逻辑符号。</a:t>
            </a:r>
          </a:p>
        </p:txBody>
      </p:sp>
      <p:pic>
        <p:nvPicPr>
          <p:cNvPr id="2097182" name="Picture 3" descr="Tu3-19x"/>
          <p:cNvPicPr>
            <a:picLocks/>
          </p:cNvPicPr>
          <p:nvPr/>
        </p:nvPicPr>
        <p:blipFill>
          <a:blip xmlns:r="http://schemas.openxmlformats.org/officeDocument/2006/relationships" r:embed="rId1">
            <a:lum bright="-100000"/>
          </a:blip>
          <a:srcRect l="0" t="0" r="0" b="0"/>
          <a:stretch>
            <a:fillRect/>
          </a:stretch>
        </p:blipFill>
        <p:spPr>
          <a:xfrm rot="0">
            <a:off x="1511300" y="2709862"/>
            <a:ext cx="6165850" cy="3689350"/>
          </a:xfrm>
          <a:prstGeom prst="rect"/>
          <a:noFill/>
          <a:ln>
            <a:noFill/>
          </a:ln>
        </p:spPr>
      </p:pic>
      <p:sp>
        <p:nvSpPr>
          <p:cNvPr id="104899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9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99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82"/>
                                        </p:tgtEl>
                                        <p:attrNameLst>
                                          <p:attrName>style.visibility</p:attrName>
                                        </p:attrNameLst>
                                      </p:cBhvr>
                                      <p:to>
                                        <p:strVal val="visible"/>
                                      </p:to>
                                    </p:set>
                                    <p:anim calcmode="lin" valueType="num">
                                      <p:cBhvr additive="base">
                                        <p:cTn dur="500" fill="hold" id="7"/>
                                        <p:tgtEl>
                                          <p:spTgt spid="2097182"/>
                                        </p:tgtEl>
                                        <p:attrNameLst>
                                          <p:attrName>ppt_x</p:attrName>
                                        </p:attrNameLst>
                                      </p:cBhvr>
                                      <p:tavLst>
                                        <p:tav tm="0">
                                          <p:val>
                                            <p:strVal val="#ppt_x"/>
                                          </p:val>
                                        </p:tav>
                                        <p:tav tm="100000">
                                          <p:val>
                                            <p:strVal val="#ppt_x"/>
                                          </p:val>
                                        </p:tav>
                                      </p:tavLst>
                                    </p:anim>
                                    <p:anim calcmode="lin" valueType="num">
                                      <p:cBhvr additive="base">
                                        <p:cTn dur="500" fill="hold" id="8"/>
                                        <p:tgtEl>
                                          <p:spTgt spid="2097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1" showMasterSp="1">
  <p:cSld>
    <p:spTree>
      <p:nvGrpSpPr>
        <p:cNvPr id="249" name=""/>
        <p:cNvGrpSpPr/>
        <p:nvPr/>
      </p:nvGrpSpPr>
      <p:grpSpPr>
        <a:xfrm rot="0">
          <a:off x="0" y="0"/>
          <a:ext cx="0" cy="0"/>
          <a:chOff x="0" y="0"/>
          <a:chExt cx="0" cy="0"/>
        </a:xfrm>
      </p:grpSpPr>
      <p:pic>
        <p:nvPicPr>
          <p:cNvPr id="2097183" name="Picture 3" descr="009(2)"/>
          <p:cNvPicPr>
            <a:picLocks/>
          </p:cNvPicPr>
          <p:nvPr>
            <p:ph sz="full" idx="4294967295"/>
          </p:nvPr>
        </p:nvPicPr>
        <p:blipFill>
          <a:blip xmlns:r="http://schemas.openxmlformats.org/officeDocument/2006/relationships" r:embed="rId1"/>
          <a:srcRect l="0" t="0" r="0" b="0"/>
          <a:stretch>
            <a:fillRect/>
          </a:stretch>
        </p:blipFill>
        <p:spPr>
          <a:xfrm rot="0">
            <a:off x="1150937" y="1069975"/>
            <a:ext cx="6867525" cy="3270250"/>
          </a:xfrm>
          <a:prstGeom prst="rect"/>
          <a:noFill/>
          <a:ln>
            <a:noFill/>
          </a:ln>
        </p:spPr>
      </p:pic>
      <p:sp>
        <p:nvSpPr>
          <p:cNvPr id="1048997" name="Text Box 2"/>
          <p:cNvSpPr txBox="1"/>
          <p:nvPr/>
        </p:nvSpPr>
        <p:spPr>
          <a:xfrm rot="0">
            <a:off x="657225" y="4194175"/>
            <a:ext cx="8077200"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chemeClr val="hlink"/>
                </a:solidFill>
                <a:latin typeface="Times New Roman" pitchFamily="18" charset="0"/>
              </a:rPr>
              <a:t>        </a:t>
            </a:r>
            <a:r>
              <a:rPr altLang="en-US" b="1" sz="2400" lang="zh-CN">
                <a:latin typeface="Times New Roman" pitchFamily="18" charset="0"/>
              </a:rPr>
              <a:t>注意！</a:t>
            </a:r>
            <a:r>
              <a:rPr altLang="zh-CN" sz="2400" lang="en-US">
                <a:latin typeface="Times New Roman" pitchFamily="18" charset="0"/>
              </a:rPr>
              <a:t>集电极开路与非门只有在连接恰当的外接负载电阻R</a:t>
            </a:r>
            <a:r>
              <a:rPr altLang="zh-CN" baseline="-25000" sz="2400" lang="en-US">
                <a:latin typeface="Times New Roman" pitchFamily="18" charset="0"/>
              </a:rPr>
              <a:t>L</a:t>
            </a:r>
            <a:r>
              <a:rPr altLang="en-US" sz="2400" lang="zh-CN">
                <a:latin typeface="Times New Roman" pitchFamily="18" charset="0"/>
              </a:rPr>
              <a:t>和电源</a:t>
            </a:r>
            <a:r>
              <a:rPr altLang="zh-CN" sz="2400" lang="en-US">
                <a:latin typeface="Times New Roman" pitchFamily="18" charset="0"/>
              </a:rPr>
              <a:t>V</a:t>
            </a:r>
            <a:r>
              <a:rPr altLang="zh-CN" baseline="-25000" sz="2400" lang="en-US">
                <a:latin typeface="Times New Roman" pitchFamily="18" charset="0"/>
              </a:rPr>
              <a:t>CC</a:t>
            </a:r>
            <a:r>
              <a:rPr altLang="en-US" sz="2400" lang="zh-CN">
                <a:latin typeface="Times New Roman" pitchFamily="18" charset="0"/>
              </a:rPr>
              <a:t>后才能正常工作。</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集电极开路与非门在计算机中应用很广泛，可以用它实现“线与”逻辑、电平转换以及直接驱动发光二极管、干簧继电器等。</a:t>
            </a:r>
          </a:p>
        </p:txBody>
      </p:sp>
      <p:sp>
        <p:nvSpPr>
          <p:cNvPr id="104899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899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0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48</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3" presetSubtype="5">
                                  <p:stCondLst>
                                    <p:cond delay="0"/>
                                  </p:stCondLst>
                                  <p:childTnLst>
                                    <p:set>
                                      <p:cBhvr>
                                        <p:cTn dur="1" fill="hold" id="6">
                                          <p:stCondLst>
                                            <p:cond delay="0"/>
                                          </p:stCondLst>
                                        </p:cTn>
                                        <p:tgtEl>
                                          <p:spTgt spid="1048997"/>
                                        </p:tgtEl>
                                        <p:attrNameLst>
                                          <p:attrName>style.visibility</p:attrName>
                                        </p:attrNameLst>
                                      </p:cBhvr>
                                      <p:to>
                                        <p:strVal val="visible"/>
                                      </p:to>
                                    </p:set>
                                    <p:animEffect transition="in" filter="blinds(vertical)">
                                      <p:cBhvr>
                                        <p:cTn dur="500" id="7"/>
                                        <p:tgtEl>
                                          <p:spTgt spid="1048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97" grpId="0" uiExpand="0" build="whole"/>
    </p:bldLst>
  </p:timing>
</p:sld>
</file>

<file path=ppt/slides/slide49.xml><?xml version="1.0" encoding="utf-8"?>
<p:sld xmlns:a="http://schemas.openxmlformats.org/drawingml/2006/main" xmlns:r="http://schemas.openxmlformats.org/officeDocument/2006/relationships" xmlns:p="http://schemas.openxmlformats.org/presentationml/2006/main" show="1" showMasterSp="1">
  <p:cSld>
    <p:spTree>
      <p:nvGrpSpPr>
        <p:cNvPr id="252" name=""/>
        <p:cNvGrpSpPr/>
        <p:nvPr/>
      </p:nvGrpSpPr>
      <p:grpSpPr>
        <a:xfrm rot="0">
          <a:off x="0" y="0"/>
          <a:ext cx="0" cy="0"/>
          <a:chOff x="0" y="0"/>
          <a:chExt cx="0" cy="0"/>
        </a:xfrm>
      </p:grpSpPr>
      <p:sp>
        <p:nvSpPr>
          <p:cNvPr id="1049003" name="Text Box 2"/>
          <p:cNvSpPr txBox="1"/>
          <p:nvPr/>
        </p:nvSpPr>
        <p:spPr>
          <a:xfrm rot="0">
            <a:off x="611187" y="998537"/>
            <a:ext cx="8001000"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(7)   </a:t>
            </a:r>
            <a:r>
              <a:rPr altLang="en-US" sz="2400" lang="zh-CN">
                <a:latin typeface="Times New Roman" pitchFamily="18" charset="0"/>
              </a:rPr>
              <a:t>三态输出门</a:t>
            </a:r>
            <a:r>
              <a:rPr altLang="zh-CN" sz="2400" lang="en-US">
                <a:latin typeface="Times New Roman" pitchFamily="18" charset="0"/>
              </a:rPr>
              <a:t>(TS</a:t>
            </a:r>
            <a:r>
              <a:rPr altLang="en-US" sz="2400" lang="zh-CN">
                <a:latin typeface="Times New Roman" pitchFamily="18" charset="0"/>
              </a:rPr>
              <a:t>门</a:t>
            </a:r>
            <a:r>
              <a:rPr altLang="zh-CN" sz="2400" lang="en-US">
                <a:latin typeface="Times New Roman" pitchFamily="18" charset="0"/>
              </a:rPr>
              <a:t>)</a:t>
            </a:r>
            <a:br>
              <a:rPr altLang="zh-CN" sz="2400" lang="en-US">
                <a:latin typeface="Times New Roman" pitchFamily="18" charset="0"/>
              </a:rPr>
            </a:br>
            <a:r>
              <a:rPr altLang="en-US" sz="2400" lang="zh-CN">
                <a:solidFill>
                  <a:srgbClr val="0066CC"/>
                </a:solidFill>
                <a:latin typeface="Times New Roman" pitchFamily="18" charset="0"/>
              </a:rPr>
              <a:t>　</a:t>
            </a:r>
            <a:r>
              <a:rPr altLang="zh-CN" sz="2400" lang="en-US">
                <a:latin typeface="Times New Roman" pitchFamily="18" charset="0"/>
              </a:rPr>
              <a:t>　三态输出门有三种输出状态：输出高电平、输出低电平和高阻状态，前两种状态为工作状态，后一种状态为禁止状态。简称三态门(Three state Gate)</a:t>
            </a:r>
            <a:r>
              <a:rPr altLang="en-US" sz="2400" lang="zh-CN">
                <a:latin typeface="Times New Roman" pitchFamily="18" charset="0"/>
              </a:rPr>
              <a:t>、</a:t>
            </a:r>
            <a:r>
              <a:rPr altLang="zh-CN" sz="2400" lang="en-US">
                <a:latin typeface="Times New Roman" pitchFamily="18" charset="0"/>
              </a:rPr>
              <a:t>TS</a:t>
            </a:r>
            <a:r>
              <a:rPr altLang="en-US" sz="2400" lang="zh-CN">
                <a:latin typeface="Times New Roman" pitchFamily="18" charset="0"/>
              </a:rPr>
              <a:t>门等。</a:t>
            </a:r>
            <a:br>
              <a:rPr altLang="en-US" sz="2400" lang="zh-CN">
                <a:latin typeface="Times New Roman" pitchFamily="18" charset="0"/>
              </a:rPr>
            </a:br>
            <a:r>
              <a:rPr altLang="en-US" sz="2400" lang="zh-CN">
                <a:latin typeface="Times New Roman" pitchFamily="18" charset="0"/>
              </a:rPr>
              <a:t>　　注意 </a:t>
            </a:r>
            <a:r>
              <a:rPr altLang="zh-CN" sz="2400" lang="en-US">
                <a:latin typeface="Times New Roman" pitchFamily="18" charset="0"/>
              </a:rPr>
              <a:t>!  </a:t>
            </a:r>
            <a:r>
              <a:rPr altLang="en-US" sz="2400" lang="zh-CN">
                <a:latin typeface="Times New Roman" pitchFamily="18" charset="0"/>
              </a:rPr>
              <a:t>三态门不是指具有三种逻辑值。</a:t>
            </a:r>
          </a:p>
        </p:txBody>
      </p:sp>
      <p:graphicFrame>
        <p:nvGraphicFramePr>
          <p:cNvPr id="4194308" name=""/>
          <p:cNvGraphicFramePr>
            <a:graphicFrameLocks/>
          </p:cNvGraphicFramePr>
          <p:nvPr/>
        </p:nvGraphicFramePr>
        <p:xfrm rot="0">
          <a:off x="1601787" y="3203575"/>
          <a:ext cx="6030912" cy="3230562"/>
        </p:xfrm>
        <a:graphic>
          <a:graphicData uri="http://schemas.openxmlformats.org/presentationml/2006/ole">
            <mc:AlternateContent xmlns:mc="http://schemas.openxmlformats.org/markup-compatibility/2006">
              <mc:Choice xmlns:v="urn:schemas-microsoft-com:vml" Requires="v">
                <p:oleObj name="位图图像" r:id="rId1" spid="" imgH="3230562" imgW="6030912" showAsIcon="0" progId="Paint.Picture">
                  <p:embed followColorScheme="full"/>
                  <p:pic>
                    <p:nvPicPr>
                      <p:cNvPr id="2097184" name="Object 3"/>
                      <p:cNvPicPr>
                        <a:picLocks/>
                      </p:cNvPicPr>
                      <p:nvPr>
                        <p:ph sz="full" idx="4294967295"/>
                      </p:nvPr>
                    </p:nvPicPr>
                    <p:blipFill>
                      <a:blip xmlns:r="http://schemas.openxmlformats.org/officeDocument/2006/relationships" r:embed="rId2"/>
                      <a:srcRect l="0" t="0" r="0" b="0"/>
                      <a:stretch>
                        <a:fillRect/>
                      </a:stretch>
                    </p:blipFill>
                    <p:spPr bwMode="auto">
                      <a:xfrm rot="0">
                        <a:off x="1601787" y="3203575"/>
                        <a:ext cx="6030912" cy="3230562"/>
                      </a:xfrm>
                      <a:prstGeom prst="rect"/>
                      <a:noFill/>
                      <a:ln>
                        <a:noFill/>
                      </a:ln>
                    </p:spPr>
                  </p:pic>
                </p:oleObj>
              </mc:Choice>
              <mc:Fallback>
                <p:oleObj name="位图图像" r:id="rId1" spid="" imgH="3230562" imgW="6030912" showAsIcon="0" progId="Paint.Picture">
                  <p:embed followColorScheme="full"/>
                  <p:pic>
                    <p:nvPicPr>
                      <p:cNvPr id="2097184" name="Object 3"/>
                      <p:cNvPicPr>
                        <a:picLocks/>
                      </p:cNvPicPr>
                      <p:nvPr>
                        <p:ph sz="full" idx="4294967295"/>
                      </p:nvPr>
                    </p:nvPicPr>
                    <p:blipFill>
                      <a:blip xmlns:r="http://schemas.openxmlformats.org/officeDocument/2006/relationships" r:embed="rId2"/>
                      <a:srcRect l="0" t="0" r="0" b="0"/>
                      <a:stretch>
                        <a:fillRect/>
                      </a:stretch>
                    </p:blipFill>
                    <p:spPr bwMode="auto">
                      <a:xfrm rot="0">
                        <a:off x="1601787" y="3203575"/>
                        <a:ext cx="6030912" cy="3230562"/>
                      </a:xfrm>
                      <a:prstGeom prst="rect"/>
                      <a:noFill/>
                      <a:ln>
                        <a:noFill/>
                      </a:ln>
                    </p:spPr>
                  </p:pic>
                </p:oleObj>
              </mc:Fallback>
            </mc:AlternateContent>
          </a:graphicData>
        </a:graphic>
      </p:graphicFrame>
      <p:sp>
        <p:nvSpPr>
          <p:cNvPr id="104900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0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0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49</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4194308"/>
                                        </p:tgtEl>
                                        <p:attrNameLst>
                                          <p:attrName>style.visibility</p:attrName>
                                        </p:attrNameLst>
                                      </p:cBhvr>
                                      <p:to>
                                        <p:strVal val="visible"/>
                                      </p:to>
                                    </p:set>
                                    <p:anim calcmode="lin" valueType="num">
                                      <p:cBhvr additive="base">
                                        <p:cTn dur="500" fill="hold" id="7"/>
                                        <p:tgtEl>
                                          <p:spTgt spid="4194308"/>
                                        </p:tgtEl>
                                        <p:attrNameLst>
                                          <p:attrName>ppt_x</p:attrName>
                                        </p:attrNameLst>
                                      </p:cBhvr>
                                      <p:tavLst>
                                        <p:tav tm="0">
                                          <p:val>
                                            <p:strVal val="#ppt_x"/>
                                          </p:val>
                                        </p:tav>
                                        <p:tav tm="100000">
                                          <p:val>
                                            <p:strVal val="#ppt_x"/>
                                          </p:val>
                                        </p:tav>
                                      </p:tavLst>
                                    </p:anim>
                                    <p:anim calcmode="lin" valueType="num">
                                      <p:cBhvr additive="base">
                                        <p:cTn dur="500" fill="hold" id="8"/>
                                        <p:tgtEl>
                                          <p:spTgt spid="4194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p:cSld>
    <p:spTree>
      <p:nvGrpSpPr>
        <p:cNvPr id="136" name=""/>
        <p:cNvGrpSpPr/>
        <p:nvPr/>
      </p:nvGrpSpPr>
      <p:grpSpPr>
        <a:xfrm rot="0">
          <a:off x="0" y="0"/>
          <a:ext cx="0" cy="0"/>
          <a:chOff x="0" y="0"/>
          <a:chExt cx="0" cy="0"/>
        </a:xfrm>
      </p:grpSpPr>
      <p:sp>
        <p:nvSpPr>
          <p:cNvPr id="1048623"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222268"/>
                </a:solidFill>
                <a:latin typeface="微软雅黑" pitchFamily="34" charset="-122"/>
                <a:ea typeface="微软雅黑" pitchFamily="34" charset="-122"/>
              </a:rPr>
              <a:t>数字集成电路的分类</a:t>
            </a:r>
          </a:p>
        </p:txBody>
      </p:sp>
      <p:sp>
        <p:nvSpPr>
          <p:cNvPr id="104862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a:t>
            </a:fld>
            <a:endParaRPr altLang="en-US" sz="1400" lang="zh-CN">
              <a:solidFill>
                <a:srgbClr val="656565"/>
              </a:solidFill>
            </a:endParaRPr>
          </a:p>
        </p:txBody>
      </p:sp>
      <p:sp>
        <p:nvSpPr>
          <p:cNvPr id="104862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26" name="图片 3"/>
          <p:cNvSpPr/>
          <p:nvPr/>
        </p:nvSpPr>
        <p:spPr>
          <a:xfrm rot="0">
            <a:off x="341312" y="1268412"/>
            <a:ext cx="8482012" cy="4492625"/>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pic>
        <p:nvPicPr>
          <p:cNvPr id="2097155" name="图片 1"/>
          <p:cNvPicPr>
            <a:picLocks/>
          </p:cNvPicPr>
          <p:nvPr/>
        </p:nvPicPr>
        <p:blipFill>
          <a:blip xmlns:r="http://schemas.openxmlformats.org/officeDocument/2006/relationships" r:embed="rId1"/>
          <a:srcRect l="0" t="0" r="0" b="0"/>
          <a:stretch>
            <a:fillRect/>
          </a:stretch>
        </p:blipFill>
        <p:spPr>
          <a:xfrm rot="0">
            <a:off x="341312" y="1268412"/>
            <a:ext cx="8501062" cy="4532312"/>
          </a:xfrm>
          <a:prstGeom prst="rect"/>
          <a:noFill/>
          <a:ln>
            <a:noFill/>
          </a:ln>
        </p:spPr>
      </p:pic>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show="1" showMasterSp="1">
  <p:cSld>
    <p:spTree>
      <p:nvGrpSpPr>
        <p:cNvPr id="255" name=""/>
        <p:cNvGrpSpPr/>
        <p:nvPr/>
      </p:nvGrpSpPr>
      <p:grpSpPr>
        <a:xfrm rot="0">
          <a:off x="0" y="0"/>
          <a:ext cx="0" cy="0"/>
          <a:chOff x="0" y="0"/>
          <a:chExt cx="0" cy="0"/>
        </a:xfrm>
      </p:grpSpPr>
      <p:grpSp>
        <p:nvGrpSpPr>
          <p:cNvPr id="256" name=""/>
          <p:cNvGrpSpPr/>
          <p:nvPr/>
        </p:nvGrpSpPr>
        <p:grpSpPr>
          <a:xfrm rot="0">
            <a:off x="658812" y="4160837"/>
            <a:ext cx="8188325" cy="2282825"/>
            <a:chOff x="415" y="2621"/>
            <a:chExt cx="5158" cy="1438"/>
          </a:xfrm>
        </p:grpSpPr>
        <p:graphicFrame>
          <p:nvGraphicFramePr>
            <p:cNvPr id="4194309" name=""/>
            <p:cNvGraphicFramePr>
              <a:graphicFrameLocks/>
            </p:cNvGraphicFramePr>
            <p:nvPr/>
          </p:nvGraphicFramePr>
          <p:xfrm rot="0">
            <a:off x="1353" y="2921"/>
            <a:ext cx="733" cy="288"/>
          </p:xfrm>
          <a:graphic>
            <a:graphicData uri="http://schemas.openxmlformats.org/presentationml/2006/ole">
              <mc:AlternateContent xmlns:mc="http://schemas.openxmlformats.org/markup-compatibility/2006">
                <mc:Choice xmlns:v="urn:schemas-microsoft-com:vml" Requires="v">
                  <p:oleObj name="Microsoft 公式 3.0" r:id="rId1" spid="" imgH="288" imgW="733" showAsIcon="0" progId="Equation.3">
                    <p:embed followColorScheme="full"/>
                    <p:pic>
                      <p:nvPicPr>
                        <p:cNvPr id="2097185" name="Object 3"/>
                        <p:cNvPicPr>
                          <a:picLocks/>
                        </p:cNvPicPr>
                        <p:nvPr/>
                      </p:nvPicPr>
                      <p:blipFill>
                        <a:blip xmlns:r="http://schemas.openxmlformats.org/officeDocument/2006/relationships" r:embed="rId2">
                          <a:lum bright="-100000"/>
                        </a:blip>
                        <a:srcRect l="0" t="0" r="0" b="0"/>
                        <a:stretch>
                          <a:fillRect/>
                        </a:stretch>
                      </p:blipFill>
                      <p:spPr>
                        <a:xfrm rot="0">
                          <a:off x="1353" y="2921"/>
                          <a:ext cx="733" cy="288"/>
                        </a:xfrm>
                        <a:prstGeom prst="rect"/>
                        <a:noFill/>
                        <a:ln>
                          <a:noFill/>
                        </a:ln>
                      </p:spPr>
                    </p:pic>
                  </p:oleObj>
                </mc:Choice>
                <mc:Fallback>
                  <p:oleObj name="Microsoft 公式 3.0" r:id="rId1" spid="" imgH="288" imgW="733" showAsIcon="0" progId="Equation.3">
                    <p:embed followColorScheme="full"/>
                    <p:pic>
                      <p:nvPicPr>
                        <p:cNvPr id="2097185" name="Object 3"/>
                        <p:cNvPicPr>
                          <a:picLocks/>
                        </p:cNvPicPr>
                        <p:nvPr/>
                      </p:nvPicPr>
                      <p:blipFill>
                        <a:blip xmlns:r="http://schemas.openxmlformats.org/officeDocument/2006/relationships" r:embed="rId2">
                          <a:lum bright="-100000"/>
                        </a:blip>
                        <a:srcRect l="0" t="0" r="0" b="0"/>
                        <a:stretch>
                          <a:fillRect/>
                        </a:stretch>
                      </p:blipFill>
                      <p:spPr>
                        <a:xfrm rot="0">
                          <a:off x="1353" y="2921"/>
                          <a:ext cx="733" cy="288"/>
                        </a:xfrm>
                        <a:prstGeom prst="rect"/>
                        <a:noFill/>
                        <a:ln>
                          <a:noFill/>
                        </a:ln>
                      </p:spPr>
                    </p:pic>
                  </p:oleObj>
                </mc:Fallback>
              </mc:AlternateContent>
            </a:graphicData>
          </a:graphic>
        </p:graphicFrame>
        <p:sp>
          <p:nvSpPr>
            <p:cNvPr id="1049009" name="Text Box 4"/>
            <p:cNvSpPr txBox="1"/>
            <p:nvPr/>
          </p:nvSpPr>
          <p:spPr>
            <a:xfrm rot="0">
              <a:off x="415" y="2621"/>
              <a:ext cx="5158" cy="143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EN=1</a:t>
              </a:r>
              <a:r>
                <a:rPr altLang="en-US" sz="2400" lang="zh-CN">
                  <a:latin typeface="Times New Roman" pitchFamily="18" charset="0"/>
                </a:rPr>
                <a:t>：二极管</a:t>
              </a:r>
              <a:r>
                <a:rPr altLang="zh-CN" sz="2400" lang="en-US">
                  <a:latin typeface="Times New Roman" pitchFamily="18" charset="0"/>
                </a:rPr>
                <a:t>D</a:t>
              </a:r>
              <a:r>
                <a:rPr altLang="en-US" sz="2400" lang="zh-CN">
                  <a:latin typeface="Times New Roman" pitchFamily="18" charset="0"/>
                </a:rPr>
                <a:t>反偏，此时电路功能与一般与非门无区</a:t>
              </a:r>
            </a:p>
            <a:p>
              <a:pPr algn="just" eaLnBrk="1" hangingPunct="1" indent="0" lvl="0" marL="0">
                <a:lnSpc>
                  <a:spcPct val="120000"/>
                </a:lnSpc>
                <a:spcBef>
                  <a:spcPct val="0"/>
                </a:spcBef>
                <a:buFontTx/>
                <a:buNone/>
              </a:pPr>
              <a:r>
                <a:rPr altLang="en-US" sz="2400" lang="zh-CN">
                  <a:latin typeface="Times New Roman" pitchFamily="18" charset="0"/>
                </a:rPr>
                <a:t>别，输出</a:t>
              </a:r>
              <a:r>
                <a:rPr altLang="en-US" sz="2400" lang="zh-CN"/>
                <a:t>：</a:t>
              </a:r>
            </a:p>
            <a:p>
              <a:pPr algn="just" eaLnBrk="1" hangingPunct="1" indent="0" lvl="0" marL="0">
                <a:lnSpc>
                  <a:spcPct val="120000"/>
                </a:lnSpc>
                <a:spcBef>
                  <a:spcPct val="0"/>
                </a:spcBef>
                <a:buFontTx/>
                <a:buNone/>
              </a:pPr>
              <a:r>
                <a:rPr altLang="zh-CN" sz="2400" lang="en-US">
                  <a:latin typeface="Times New Roman" pitchFamily="18" charset="0"/>
                </a:rPr>
                <a:t>　　EN=0</a:t>
              </a:r>
              <a:r>
                <a:rPr altLang="en-US" sz="2400" lang="zh-CN">
                  <a:latin typeface="Times New Roman" pitchFamily="18" charset="0"/>
                </a:rPr>
                <a:t>：一方面因为</a:t>
              </a:r>
              <a:r>
                <a:rPr altLang="zh-CN" sz="2400" lang="en-US">
                  <a:latin typeface="Times New Roman" pitchFamily="18" charset="0"/>
                </a:rPr>
                <a:t>T</a:t>
              </a:r>
              <a:r>
                <a:rPr altLang="zh-CN" baseline="-25000" sz="2400" lang="en-US">
                  <a:latin typeface="Times New Roman" pitchFamily="18" charset="0"/>
                </a:rPr>
                <a:t>1</a:t>
              </a:r>
              <a:r>
                <a:rPr altLang="en-US" sz="2400" lang="zh-CN">
                  <a:latin typeface="Times New Roman" pitchFamily="18" charset="0"/>
                </a:rPr>
                <a:t>有一个输入端为低，使</a:t>
              </a:r>
              <a:r>
                <a:rPr altLang="zh-CN" sz="2400" lang="en-US">
                  <a:latin typeface="Times New Roman" pitchFamily="18" charset="0"/>
                </a:rPr>
                <a:t>T</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T</a:t>
              </a:r>
              <a:r>
                <a:rPr altLang="zh-CN" baseline="-25000" sz="2400" lang="en-US">
                  <a:latin typeface="Times New Roman" pitchFamily="18" charset="0"/>
                </a:rPr>
                <a:t>4</a:t>
              </a:r>
              <a:r>
                <a:rPr altLang="en-US" sz="2400" lang="zh-CN">
                  <a:latin typeface="Times New Roman" pitchFamily="18" charset="0"/>
                </a:rPr>
                <a:t>截</a:t>
              </a:r>
            </a:p>
            <a:p>
              <a:pPr algn="just" eaLnBrk="1" hangingPunct="1" indent="0" lvl="0" marL="0">
                <a:lnSpc>
                  <a:spcPct val="120000"/>
                </a:lnSpc>
                <a:spcBef>
                  <a:spcPct val="0"/>
                </a:spcBef>
                <a:buFontTx/>
                <a:buNone/>
              </a:pPr>
              <a:r>
                <a:rPr altLang="en-US" sz="2400" lang="zh-CN">
                  <a:latin typeface="Times New Roman" pitchFamily="18" charset="0"/>
                </a:rPr>
                <a:t>止。另一方面由于二极管导通，迫使</a:t>
              </a:r>
              <a:r>
                <a:rPr altLang="zh-CN" sz="2400" lang="en-US">
                  <a:latin typeface="Times New Roman" pitchFamily="18" charset="0"/>
                </a:rPr>
                <a:t>T</a:t>
              </a:r>
              <a:r>
                <a:rPr altLang="zh-CN" baseline="-25000" sz="2400" lang="en-US">
                  <a:latin typeface="Times New Roman" pitchFamily="18" charset="0"/>
                </a:rPr>
                <a:t>3</a:t>
              </a:r>
              <a:r>
                <a:rPr altLang="en-US" sz="2400" lang="zh-CN">
                  <a:latin typeface="Times New Roman" pitchFamily="18" charset="0"/>
                </a:rPr>
                <a:t>的基极电位变低，致</a:t>
              </a:r>
            </a:p>
            <a:p>
              <a:pPr algn="just" eaLnBrk="1" hangingPunct="1" indent="0" lvl="0" marL="0">
                <a:lnSpc>
                  <a:spcPct val="120000"/>
                </a:lnSpc>
                <a:spcBef>
                  <a:spcPct val="0"/>
                </a:spcBef>
                <a:buFontTx/>
                <a:buNone/>
              </a:pPr>
              <a:r>
                <a:rPr altLang="en-US" sz="2400" lang="zh-CN">
                  <a:latin typeface="Times New Roman" pitchFamily="18" charset="0"/>
                </a:rPr>
                <a:t>使</a:t>
              </a:r>
              <a:r>
                <a:rPr altLang="zh-CN" sz="2400" lang="en-US">
                  <a:latin typeface="Times New Roman" pitchFamily="18" charset="0"/>
                </a:rPr>
                <a:t>T</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D</a:t>
              </a:r>
              <a:r>
                <a:rPr altLang="zh-CN" baseline="-25000" sz="2400" lang="en-US">
                  <a:latin typeface="Times New Roman" pitchFamily="18" charset="0"/>
                </a:rPr>
                <a:t>4</a:t>
              </a:r>
              <a:r>
                <a:rPr altLang="en-US" sz="2400" lang="zh-CN">
                  <a:latin typeface="Times New Roman" pitchFamily="18" charset="0"/>
                </a:rPr>
                <a:t>也截止。输出</a:t>
              </a:r>
              <a:r>
                <a:rPr altLang="zh-CN" sz="2400" lang="en-US">
                  <a:latin typeface="Times New Roman" pitchFamily="18" charset="0"/>
                </a:rPr>
                <a:t>F</a:t>
              </a:r>
              <a:r>
                <a:rPr altLang="en-US" sz="2400" lang="zh-CN">
                  <a:latin typeface="Times New Roman" pitchFamily="18" charset="0"/>
                </a:rPr>
                <a:t>便被悬空，即处于高阻状态。</a:t>
              </a:r>
            </a:p>
          </p:txBody>
        </p:sp>
      </p:grpSp>
      <p:pic>
        <p:nvPicPr>
          <p:cNvPr id="2097186" name="Picture 5"/>
          <p:cNvPicPr>
            <a:picLocks/>
          </p:cNvPicPr>
          <p:nvPr>
            <p:ph sz="full" idx="4294967295"/>
          </p:nvPr>
        </p:nvPicPr>
        <p:blipFill>
          <a:blip xmlns:r="http://schemas.openxmlformats.org/officeDocument/2006/relationships" r:embed="rId3"/>
          <a:srcRect l="0" t="0" r="0" b="0"/>
          <a:stretch>
            <a:fillRect/>
          </a:stretch>
        </p:blipFill>
        <p:spPr>
          <a:xfrm rot="0">
            <a:off x="1692275" y="1063625"/>
            <a:ext cx="5761037" cy="3221037"/>
          </a:xfrm>
          <a:prstGeom prst="rect"/>
          <a:noFill/>
          <a:ln>
            <a:noFill/>
          </a:ln>
        </p:spPr>
      </p:pic>
      <p:sp>
        <p:nvSpPr>
          <p:cNvPr id="104901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1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1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50</a:t>
            </a:fld>
            <a:endParaRPr altLang="en-US" sz="1400" lang="zh-CN">
              <a:solidFill>
                <a:srgbClr val="656565"/>
              </a:solidFill>
            </a:endParaRPr>
          </a:p>
        </p:txBody>
      </p:sp>
    </p:spTree>
  </p:cSld>
  <p:clrMapOvr>
    <a:masterClrMapping/>
  </p:clrMapOvr>
  <p:transition spd="fast" advClick="1"/>
  <p:timing/>
</p:sld>
</file>

<file path=ppt/slides/slide51.xml><?xml version="1.0" encoding="utf-8"?>
<p:sld xmlns:a="http://schemas.openxmlformats.org/drawingml/2006/main" xmlns:r="http://schemas.openxmlformats.org/officeDocument/2006/relationships" xmlns:p="http://schemas.openxmlformats.org/presentationml/2006/main" show="1" showMasterSp="1">
  <p:cSld>
    <p:spTree>
      <p:nvGrpSpPr>
        <p:cNvPr id="259" name=""/>
        <p:cNvGrpSpPr/>
        <p:nvPr/>
      </p:nvGrpSpPr>
      <p:grpSpPr>
        <a:xfrm rot="0">
          <a:off x="0" y="0"/>
          <a:ext cx="0" cy="0"/>
          <a:chOff x="0" y="0"/>
          <a:chExt cx="0" cy="0"/>
        </a:xfrm>
      </p:grpSpPr>
      <p:sp>
        <p:nvSpPr>
          <p:cNvPr id="1049015" name="Text Box 2"/>
          <p:cNvSpPr txBox="1"/>
          <p:nvPr/>
        </p:nvSpPr>
        <p:spPr>
          <a:xfrm rot="0">
            <a:off x="463550" y="1238250"/>
            <a:ext cx="809307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三态门常用于总线传输控制。如下图所示，用两种不同控制输入的三态门可构成的双向总线。</a:t>
            </a:r>
          </a:p>
        </p:txBody>
      </p:sp>
      <p:sp>
        <p:nvSpPr>
          <p:cNvPr id="1049016" name="Text Box 3"/>
          <p:cNvSpPr txBox="1"/>
          <p:nvPr/>
        </p:nvSpPr>
        <p:spPr>
          <a:xfrm rot="0">
            <a:off x="4010025" y="2597150"/>
            <a:ext cx="4567237" cy="32575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图中：</a:t>
            </a:r>
          </a:p>
          <a:p>
            <a:pPr algn="just" eaLnBrk="1" hangingPunct="1" indent="0" lvl="0" marL="0">
              <a:spcBef>
                <a:spcPct val="0"/>
              </a:spcBef>
              <a:buFontTx/>
              <a:buNone/>
            </a:pPr>
            <a:r>
              <a:rPr altLang="en-US" sz="2400" lang="zh-CN">
                <a:latin typeface="Times New Roman" pitchFamily="18" charset="0"/>
              </a:rPr>
              <a:t>　　</a:t>
            </a:r>
            <a:r>
              <a:rPr altLang="zh-CN" b="1" sz="2400" lang="en-US">
                <a:solidFill>
                  <a:srgbClr val="A50021"/>
                </a:solidFill>
                <a:latin typeface="Times New Roman" pitchFamily="18" charset="0"/>
              </a:rPr>
              <a:t>EN=1</a:t>
            </a:r>
            <a:r>
              <a:rPr altLang="en-US" b="1" sz="2400" lang="zh-CN">
                <a:solidFill>
                  <a:srgbClr val="A50021"/>
                </a:solidFill>
                <a:latin typeface="Times New Roman" pitchFamily="18" charset="0"/>
              </a:rPr>
              <a:t>时</a:t>
            </a:r>
            <a:r>
              <a:rPr altLang="zh-CN" b="1" sz="2400" lang="en-US">
                <a:solidFill>
                  <a:srgbClr val="A50021"/>
                </a:solidFill>
                <a:latin typeface="Times New Roman" pitchFamily="18" charset="0"/>
              </a:rPr>
              <a:t>: </a:t>
            </a:r>
            <a:r>
              <a:rPr altLang="zh-CN" sz="2400" lang="en-US">
                <a:latin typeface="Times New Roman" pitchFamily="18" charset="0"/>
              </a:rPr>
              <a:t>G</a:t>
            </a:r>
            <a:r>
              <a:rPr altLang="zh-CN" baseline="-25000" sz="2400" lang="en-US">
                <a:latin typeface="Times New Roman" pitchFamily="18" charset="0"/>
              </a:rPr>
              <a:t>1</a:t>
            </a:r>
            <a:r>
              <a:rPr altLang="en-US" sz="2400" lang="zh-CN">
                <a:latin typeface="Times New Roman" pitchFamily="18" charset="0"/>
              </a:rPr>
              <a:t>工作，</a:t>
            </a:r>
            <a:r>
              <a:rPr altLang="zh-CN" sz="2400" lang="en-US">
                <a:latin typeface="Times New Roman" pitchFamily="18" charset="0"/>
              </a:rPr>
              <a:t>G</a:t>
            </a:r>
            <a:r>
              <a:rPr altLang="zh-CN" baseline="-25000" sz="2400" lang="en-US">
                <a:latin typeface="Times New Roman" pitchFamily="18" charset="0"/>
              </a:rPr>
              <a:t>2</a:t>
            </a:r>
            <a:r>
              <a:rPr altLang="en-US" sz="2400" lang="zh-CN">
                <a:latin typeface="Times New Roman" pitchFamily="18" charset="0"/>
              </a:rPr>
              <a:t>处于高阻状态，数据</a:t>
            </a:r>
            <a:r>
              <a:rPr altLang="zh-CN" sz="2400" lang="en-US">
                <a:latin typeface="Times New Roman" pitchFamily="18" charset="0"/>
              </a:rPr>
              <a:t>D</a:t>
            </a:r>
            <a:r>
              <a:rPr altLang="zh-CN" baseline="-25000" sz="2400" lang="en-US">
                <a:latin typeface="Times New Roman" pitchFamily="18" charset="0"/>
              </a:rPr>
              <a:t>1</a:t>
            </a:r>
            <a:r>
              <a:rPr altLang="en-US" sz="2400" lang="zh-CN">
                <a:latin typeface="Times New Roman" pitchFamily="18" charset="0"/>
              </a:rPr>
              <a:t>被取反后送至总线；</a:t>
            </a:r>
          </a:p>
          <a:p>
            <a:pPr algn="just" eaLnBrk="1" hangingPunct="1" indent="0" lvl="0" marL="0">
              <a:spcBef>
                <a:spcPct val="0"/>
              </a:spcBef>
              <a:buFontTx/>
              <a:buNone/>
            </a:pPr>
            <a:r>
              <a:rPr altLang="en-US" sz="2400" lang="zh-CN">
                <a:latin typeface="Times New Roman" pitchFamily="18" charset="0"/>
              </a:rPr>
              <a:t>　　</a:t>
            </a:r>
            <a:r>
              <a:rPr altLang="zh-CN" b="1" sz="2400" lang="en-US">
                <a:solidFill>
                  <a:srgbClr val="A50021"/>
                </a:solidFill>
                <a:latin typeface="Times New Roman" pitchFamily="18" charset="0"/>
              </a:rPr>
              <a:t>EN=0</a:t>
            </a:r>
            <a:r>
              <a:rPr altLang="en-US" b="1" sz="2400" lang="zh-CN">
                <a:solidFill>
                  <a:srgbClr val="A50021"/>
                </a:solidFill>
                <a:latin typeface="Times New Roman" pitchFamily="18" charset="0"/>
              </a:rPr>
              <a:t>时</a:t>
            </a:r>
            <a:r>
              <a:rPr altLang="zh-CN" b="1" sz="2400" lang="en-US">
                <a:solidFill>
                  <a:srgbClr val="A50021"/>
                </a:solidFill>
                <a:latin typeface="Times New Roman" pitchFamily="18" charset="0"/>
              </a:rPr>
              <a:t>: </a:t>
            </a:r>
            <a:r>
              <a:rPr altLang="zh-CN" sz="2400" lang="en-US">
                <a:latin typeface="Times New Roman" pitchFamily="18" charset="0"/>
              </a:rPr>
              <a:t>G</a:t>
            </a:r>
            <a:r>
              <a:rPr altLang="zh-CN" baseline="-25000" sz="2400" lang="en-US">
                <a:latin typeface="Times New Roman" pitchFamily="18" charset="0"/>
              </a:rPr>
              <a:t>2</a:t>
            </a:r>
            <a:r>
              <a:rPr altLang="en-US" sz="2400" lang="zh-CN">
                <a:latin typeface="Times New Roman" pitchFamily="18" charset="0"/>
              </a:rPr>
              <a:t>工作，</a:t>
            </a:r>
            <a:r>
              <a:rPr altLang="zh-CN" sz="2400" lang="en-US">
                <a:latin typeface="Times New Roman" pitchFamily="18" charset="0"/>
              </a:rPr>
              <a:t>G</a:t>
            </a:r>
            <a:r>
              <a:rPr altLang="zh-CN" baseline="-25000" sz="2400" lang="en-US">
                <a:latin typeface="Times New Roman" pitchFamily="18" charset="0"/>
              </a:rPr>
              <a:t>1</a:t>
            </a:r>
            <a:r>
              <a:rPr altLang="en-US" sz="2400" lang="zh-CN">
                <a:latin typeface="Times New Roman" pitchFamily="18" charset="0"/>
              </a:rPr>
              <a:t>处于高阻状态，总线上的数据被取反后送到数据端</a:t>
            </a:r>
            <a:r>
              <a:rPr altLang="zh-CN" sz="2400" lang="en-US">
                <a:latin typeface="Times New Roman" pitchFamily="18" charset="0"/>
              </a:rPr>
              <a:t>D</a:t>
            </a:r>
            <a:r>
              <a:rPr altLang="en-US" baseline="-25000" sz="2400" lang="zh-CN">
                <a:latin typeface="Times New Roman" pitchFamily="18" charset="0"/>
              </a:rPr>
              <a:t>2。</a:t>
            </a:r>
          </a:p>
          <a:p>
            <a:pPr algn="just" eaLnBrk="1" hangingPunct="1" indent="0" lvl="0" marL="0">
              <a:spcBef>
                <a:spcPct val="0"/>
              </a:spcBef>
              <a:buFontTx/>
              <a:buNone/>
            </a:pPr>
            <a:endParaRPr altLang="en-US" baseline="-25000" sz="2400" lang="zh-CN">
              <a:latin typeface="Times New Roman" pitchFamily="18" charset="0"/>
            </a:endParaRPr>
          </a:p>
          <a:p>
            <a:pPr algn="just" eaLnBrk="1" hangingPunct="1" indent="0" lvl="0" marL="0">
              <a:spcBef>
                <a:spcPct val="0"/>
              </a:spcBef>
              <a:buFontTx/>
              <a:buNone/>
            </a:pPr>
            <a:r>
              <a:rPr altLang="en-US" baseline="-25000" sz="2400" lang="zh-CN">
                <a:latin typeface="Times New Roman" pitchFamily="18" charset="0"/>
              </a:rPr>
              <a:t>　　</a:t>
            </a:r>
            <a:r>
              <a:rPr altLang="en-US" sz="2400" lang="zh-CN">
                <a:latin typeface="Times New Roman" pitchFamily="18" charset="0"/>
              </a:rPr>
              <a:t>实现了数据的分时双向传送。</a:t>
            </a:r>
          </a:p>
        </p:txBody>
      </p:sp>
      <p:pic>
        <p:nvPicPr>
          <p:cNvPr id="2097187" name="Picture 4" descr="Tu3-23X"/>
          <p:cNvPicPr>
            <a:picLocks/>
          </p:cNvPicPr>
          <p:nvPr/>
        </p:nvPicPr>
        <p:blipFill>
          <a:blip xmlns:r="http://schemas.openxmlformats.org/officeDocument/2006/relationships" r:embed="rId1">
            <a:lum bright="-100000"/>
          </a:blip>
          <a:srcRect l="0" t="0" r="0" b="0"/>
          <a:stretch>
            <a:fillRect/>
          </a:stretch>
        </p:blipFill>
        <p:spPr>
          <a:xfrm rot="0">
            <a:off x="657225" y="2381250"/>
            <a:ext cx="3154362" cy="3657600"/>
          </a:xfrm>
          <a:prstGeom prst="rect"/>
          <a:noFill/>
          <a:ln>
            <a:noFill/>
          </a:ln>
        </p:spPr>
      </p:pic>
      <p:sp>
        <p:nvSpPr>
          <p:cNvPr id="104901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1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1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51</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2" presetSubtype="8">
                                  <p:stCondLst>
                                    <p:cond delay="0"/>
                                  </p:stCondLst>
                                  <p:childTnLst>
                                    <p:set>
                                      <p:cBhvr>
                                        <p:cTn dur="1" fill="hold" id="7">
                                          <p:stCondLst>
                                            <p:cond delay="0"/>
                                          </p:stCondLst>
                                        </p:cTn>
                                        <p:tgtEl>
                                          <p:spTgt spid="2097187"/>
                                        </p:tgtEl>
                                        <p:attrNameLst>
                                          <p:attrName>style.visibility</p:attrName>
                                        </p:attrNameLst>
                                      </p:cBhvr>
                                      <p:to>
                                        <p:strVal val="visible"/>
                                      </p:to>
                                    </p:set>
                                    <p:anim calcmode="lin" valueType="num">
                                      <p:cBhvr additive="base">
                                        <p:cTn dur="500" fill="hold" id="8"/>
                                        <p:tgtEl>
                                          <p:spTgt spid="2097187"/>
                                        </p:tgtEl>
                                        <p:attrNameLst>
                                          <p:attrName>ppt_x</p:attrName>
                                        </p:attrNameLst>
                                      </p:cBhvr>
                                      <p:tavLst>
                                        <p:tav tm="0">
                                          <p:val>
                                            <p:strVal val="0-#ppt_w/2"/>
                                          </p:val>
                                        </p:tav>
                                        <p:tav tm="100000">
                                          <p:val>
                                            <p:strVal val="#ppt_x"/>
                                          </p:val>
                                        </p:tav>
                                      </p:tavLst>
                                    </p:anim>
                                    <p:anim calcmode="lin" valueType="num">
                                      <p:cBhvr additive="base">
                                        <p:cTn dur="500" fill="hold" id="9"/>
                                        <p:tgtEl>
                                          <p:spTgt spid="2097187"/>
                                        </p:tgtEl>
                                        <p:attrNameLst>
                                          <p:attrName>ppt_y</p:attrName>
                                        </p:attrNameLst>
                                      </p:cBhvr>
                                      <p:tavLst>
                                        <p:tav tm="0">
                                          <p:val>
                                            <p:strVal val="#ppt_y"/>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par>
                          <p:cTn fill="hold" id="10" nodeType="afterGroup">
                            <p:stCondLst>
                              <p:cond delay="500"/>
                            </p:stCondLst>
                            <p:childTnLst>
                              <p:par>
                                <p:cTn fill="hold" grpId="0" id="11" nodeType="afterEffect" presetClass="entr" presetID="2" presetSubtype="2">
                                  <p:stCondLst>
                                    <p:cond delay="0"/>
                                  </p:stCondLst>
                                  <p:childTnLst>
                                    <p:set>
                                      <p:cBhvr>
                                        <p:cTn dur="1" fill="hold" id="12">
                                          <p:stCondLst>
                                            <p:cond delay="0"/>
                                          </p:stCondLst>
                                        </p:cTn>
                                        <p:tgtEl>
                                          <p:spTgt spid="1049016"/>
                                        </p:tgtEl>
                                        <p:attrNameLst>
                                          <p:attrName>style.visibility</p:attrName>
                                        </p:attrNameLst>
                                      </p:cBhvr>
                                      <p:to>
                                        <p:strVal val="visible"/>
                                      </p:to>
                                    </p:set>
                                    <p:anim calcmode="lin" valueType="num">
                                      <p:cBhvr additive="base">
                                        <p:cTn dur="500" fill="hold" id="13"/>
                                        <p:tgtEl>
                                          <p:spTgt spid="1049016"/>
                                        </p:tgtEl>
                                        <p:attrNameLst>
                                          <p:attrName>ppt_x</p:attrName>
                                        </p:attrNameLst>
                                      </p:cBhvr>
                                      <p:tavLst>
                                        <p:tav tm="0">
                                          <p:val>
                                            <p:strVal val="1+#ppt_w/2"/>
                                          </p:val>
                                        </p:tav>
                                        <p:tav tm="100000">
                                          <p:val>
                                            <p:strVal val="#ppt_x"/>
                                          </p:val>
                                        </p:tav>
                                      </p:tavLst>
                                    </p:anim>
                                    <p:anim calcmode="lin" valueType="num">
                                      <p:cBhvr additive="base">
                                        <p:cTn dur="500" fill="hold" id="14"/>
                                        <p:tgtEl>
                                          <p:spTgt spid="10490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6" grpId="0" uiExpand="0" build="whole"/>
    </p:bldLst>
  </p:timing>
</p:sld>
</file>

<file path=ppt/slides/slide52.xml><?xml version="1.0" encoding="utf-8"?>
<p:sld xmlns:a="http://schemas.openxmlformats.org/drawingml/2006/main" xmlns:r="http://schemas.openxmlformats.org/officeDocument/2006/relationships" xmlns:p="http://schemas.openxmlformats.org/presentationml/2006/main" show="1" showMasterSp="1">
  <p:cSld>
    <p:spTree>
      <p:nvGrpSpPr>
        <p:cNvPr id="262" name=""/>
        <p:cNvGrpSpPr/>
        <p:nvPr/>
      </p:nvGrpSpPr>
      <p:grpSpPr>
        <a:xfrm rot="0">
          <a:off x="0" y="0"/>
          <a:ext cx="0" cy="0"/>
          <a:chOff x="0" y="0"/>
          <a:chExt cx="0" cy="0"/>
        </a:xfrm>
      </p:grpSpPr>
      <p:sp>
        <p:nvSpPr>
          <p:cNvPr id="1049022" name="Text Box 2"/>
          <p:cNvSpPr txBox="1"/>
          <p:nvPr/>
        </p:nvSpPr>
        <p:spPr>
          <a:xfrm rot="0">
            <a:off x="522287" y="1241425"/>
            <a:ext cx="4572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3.3.3  CMOS</a:t>
            </a:r>
            <a:r>
              <a:rPr altLang="en-US" b="1" sz="2400" lang="zh-CN">
                <a:latin typeface="Times New Roman" pitchFamily="18" charset="0"/>
              </a:rPr>
              <a:t>集成逻辑门电路</a:t>
            </a:r>
          </a:p>
        </p:txBody>
      </p:sp>
      <p:sp>
        <p:nvSpPr>
          <p:cNvPr id="1049023" name="Text Box 3"/>
          <p:cNvSpPr txBox="1"/>
          <p:nvPr/>
        </p:nvSpPr>
        <p:spPr>
          <a:xfrm rot="0">
            <a:off x="533400" y="1906587"/>
            <a:ext cx="830580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MOS</a:t>
            </a:r>
            <a:r>
              <a:rPr altLang="en-US" sz="2400" lang="zh-CN">
                <a:latin typeface="Times New Roman" pitchFamily="18" charset="0"/>
              </a:rPr>
              <a:t>型集成门电路的主要优点：制造工艺简单、集成度高、功耗小、抗干扰能力强等；主要缺点：速度相对</a:t>
            </a:r>
            <a:r>
              <a:rPr altLang="zh-CN" sz="2400" lang="en-US">
                <a:latin typeface="Times New Roman" pitchFamily="18" charset="0"/>
              </a:rPr>
              <a:t>TTL</a:t>
            </a:r>
            <a:r>
              <a:rPr altLang="en-US" sz="2400" lang="zh-CN">
                <a:latin typeface="Times New Roman" pitchFamily="18" charset="0"/>
              </a:rPr>
              <a:t>电路较低。</a:t>
            </a:r>
            <a:r>
              <a:rPr altLang="en-US" sz="2400" lang="zh-CN">
                <a:solidFill>
                  <a:srgbClr val="A60000"/>
                </a:solidFill>
                <a:latin typeface="Times New Roman" pitchFamily="18" charset="0"/>
              </a:rPr>
              <a:t>        </a:t>
            </a:r>
          </a:p>
        </p:txBody>
      </p:sp>
      <p:sp>
        <p:nvSpPr>
          <p:cNvPr id="1049024" name="Text Box 4"/>
          <p:cNvSpPr txBox="1"/>
          <p:nvPr/>
        </p:nvSpPr>
        <p:spPr>
          <a:xfrm rot="0">
            <a:off x="539750" y="3363912"/>
            <a:ext cx="8305800"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MOS</a:t>
            </a:r>
            <a:r>
              <a:rPr altLang="en-US" sz="2400" lang="zh-CN">
                <a:latin typeface="Times New Roman" pitchFamily="18" charset="0"/>
              </a:rPr>
              <a:t>门电路有三种类型：</a:t>
            </a:r>
          </a:p>
          <a:p>
            <a:pPr algn="just" eaLnBrk="1" hangingPunct="1" indent="0" lvl="0" marL="0">
              <a:lnSpc>
                <a:spcPct val="120000"/>
              </a:lnSpc>
              <a:spcBef>
                <a:spcPct val="0"/>
              </a:spcBef>
              <a:buFontTx/>
              <a:buNone/>
            </a:pPr>
            <a:r>
              <a:rPr altLang="en-US" sz="2400" lang="zh-CN">
                <a:latin typeface="Times New Roman" pitchFamily="18" charset="0"/>
              </a:rPr>
              <a:t>　　   使用</a:t>
            </a:r>
            <a:r>
              <a:rPr altLang="zh-CN" sz="2400" lang="en-US">
                <a:latin typeface="Times New Roman" pitchFamily="18" charset="0"/>
              </a:rPr>
              <a:t>P</a:t>
            </a:r>
            <a:r>
              <a:rPr altLang="en-US" sz="2400" lang="zh-CN">
                <a:latin typeface="Times New Roman" pitchFamily="18" charset="0"/>
              </a:rPr>
              <a:t>沟道管的</a:t>
            </a:r>
            <a:r>
              <a:rPr altLang="zh-CN" sz="2400" lang="en-US">
                <a:latin typeface="Times New Roman" pitchFamily="18" charset="0"/>
              </a:rPr>
              <a:t>PMOS</a:t>
            </a:r>
            <a:r>
              <a:rPr altLang="en-US" sz="2400" lang="zh-CN">
                <a:latin typeface="Times New Roman" pitchFamily="18" charset="0"/>
              </a:rPr>
              <a:t>电路；</a:t>
            </a:r>
          </a:p>
          <a:p>
            <a:pPr algn="just" eaLnBrk="1" hangingPunct="1" indent="0" lvl="0" marL="0">
              <a:lnSpc>
                <a:spcPct val="120000"/>
              </a:lnSpc>
              <a:spcBef>
                <a:spcPct val="0"/>
              </a:spcBef>
              <a:buFontTx/>
              <a:buNone/>
            </a:pPr>
            <a:r>
              <a:rPr altLang="en-US" sz="2400" lang="zh-CN">
                <a:latin typeface="Times New Roman" pitchFamily="18" charset="0"/>
              </a:rPr>
              <a:t>　　   使用</a:t>
            </a:r>
            <a:r>
              <a:rPr altLang="zh-CN" sz="2400" lang="en-US">
                <a:latin typeface="Times New Roman" pitchFamily="18" charset="0"/>
              </a:rPr>
              <a:t>N</a:t>
            </a:r>
            <a:r>
              <a:rPr altLang="en-US" sz="2400" lang="zh-CN">
                <a:latin typeface="Times New Roman" pitchFamily="18" charset="0"/>
              </a:rPr>
              <a:t>沟道管的</a:t>
            </a:r>
            <a:r>
              <a:rPr altLang="zh-CN" sz="2400" lang="en-US">
                <a:latin typeface="Times New Roman" pitchFamily="18" charset="0"/>
              </a:rPr>
              <a:t>NMOS</a:t>
            </a:r>
            <a:r>
              <a:rPr altLang="en-US" sz="2400" lang="zh-CN">
                <a:latin typeface="Times New Roman" pitchFamily="18" charset="0"/>
              </a:rPr>
              <a:t>电路；</a:t>
            </a:r>
          </a:p>
          <a:p>
            <a:pPr algn="just" eaLnBrk="1" hangingPunct="1" indent="0" lvl="0" marL="0">
              <a:lnSpc>
                <a:spcPct val="120000"/>
              </a:lnSpc>
              <a:spcBef>
                <a:spcPct val="0"/>
              </a:spcBef>
              <a:buFontTx/>
              <a:buNone/>
            </a:pPr>
            <a:r>
              <a:rPr altLang="en-US" sz="2400" lang="zh-CN">
                <a:latin typeface="Times New Roman" pitchFamily="18" charset="0"/>
              </a:rPr>
              <a:t>　　   同时使用</a:t>
            </a:r>
            <a:r>
              <a:rPr altLang="zh-CN" sz="2400" lang="en-US">
                <a:latin typeface="Times New Roman" pitchFamily="18" charset="0"/>
              </a:rPr>
              <a:t>PMOS</a:t>
            </a:r>
            <a:r>
              <a:rPr altLang="en-US" sz="2400" lang="zh-CN">
                <a:latin typeface="Times New Roman" pitchFamily="18" charset="0"/>
              </a:rPr>
              <a:t>管和</a:t>
            </a:r>
            <a:r>
              <a:rPr altLang="zh-CN" sz="2400" lang="en-US">
                <a:latin typeface="Times New Roman" pitchFamily="18" charset="0"/>
              </a:rPr>
              <a:t>NMOS</a:t>
            </a:r>
            <a:r>
              <a:rPr altLang="en-US" sz="2400" lang="zh-CN">
                <a:latin typeface="Times New Roman" pitchFamily="18" charset="0"/>
              </a:rPr>
              <a:t>管的</a:t>
            </a:r>
            <a:r>
              <a:rPr altLang="zh-CN" sz="2400" lang="en-US">
                <a:latin typeface="Times New Roman" pitchFamily="18" charset="0"/>
              </a:rPr>
              <a:t>CMOS</a:t>
            </a:r>
            <a:r>
              <a:rPr altLang="en-US" sz="2400" lang="zh-CN">
                <a:latin typeface="Times New Roman" pitchFamily="18" charset="0"/>
              </a:rPr>
              <a:t>电路。</a:t>
            </a:r>
          </a:p>
          <a:p>
            <a:pPr algn="just" eaLnBrk="1" hangingPunct="1" indent="0" lvl="0" marL="0">
              <a:lnSpc>
                <a:spcPct val="120000"/>
              </a:lnSpc>
              <a:spcBef>
                <a:spcPct val="0"/>
              </a:spcBef>
              <a:buFontTx/>
              <a:buNone/>
            </a:pPr>
            <a:r>
              <a:rPr altLang="en-US" sz="2400" lang="zh-CN">
                <a:latin typeface="Times New Roman" pitchFamily="18" charset="0"/>
              </a:rPr>
              <a:t>　　相比之下，</a:t>
            </a:r>
            <a:r>
              <a:rPr altLang="zh-CN" sz="2400" lang="en-US">
                <a:latin typeface="Times New Roman" pitchFamily="18" charset="0"/>
              </a:rPr>
              <a:t>CMOS</a:t>
            </a:r>
            <a:r>
              <a:rPr altLang="en-US" sz="2400" lang="zh-CN">
                <a:latin typeface="Times New Roman" pitchFamily="18" charset="0"/>
              </a:rPr>
              <a:t>电路性能更优，是当前应用较普遍的逻辑电路之一。下面，仅讨论</a:t>
            </a:r>
            <a:r>
              <a:rPr altLang="zh-CN" sz="2400" lang="en-US">
                <a:latin typeface="Times New Roman" pitchFamily="18" charset="0"/>
              </a:rPr>
              <a:t>CMOS</a:t>
            </a:r>
            <a:r>
              <a:rPr altLang="en-US" sz="2400" lang="zh-CN">
                <a:latin typeface="Times New Roman" pitchFamily="18" charset="0"/>
              </a:rPr>
              <a:t>集成逻辑门。</a:t>
            </a:r>
          </a:p>
        </p:txBody>
      </p:sp>
      <p:sp>
        <p:nvSpPr>
          <p:cNvPr id="104902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2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2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52</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8">
                                  <p:stCondLst>
                                    <p:cond delay="0"/>
                                  </p:stCondLst>
                                  <p:childTnLst>
                                    <p:set>
                                      <p:cBhvr>
                                        <p:cTn dur="1" fill="hold" id="6">
                                          <p:stCondLst>
                                            <p:cond delay="0"/>
                                          </p:stCondLst>
                                        </p:cTn>
                                        <p:tgtEl>
                                          <p:spTgt spid="1049023"/>
                                        </p:tgtEl>
                                        <p:attrNameLst>
                                          <p:attrName>style.visibility</p:attrName>
                                        </p:attrNameLst>
                                      </p:cBhvr>
                                      <p:to>
                                        <p:strVal val="visible"/>
                                      </p:to>
                                    </p:set>
                                    <p:animEffect transition="in" filter="slide(fromLeft)">
                                      <p:cBhvr>
                                        <p:cTn dur="500" id="7"/>
                                        <p:tgtEl>
                                          <p:spTgt spid="1049023"/>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 presetSubtype="4">
                                  <p:stCondLst>
                                    <p:cond delay="0"/>
                                  </p:stCondLst>
                                  <p:childTnLst>
                                    <p:set>
                                      <p:cBhvr>
                                        <p:cTn dur="1" fill="hold" id="11">
                                          <p:stCondLst>
                                            <p:cond delay="0"/>
                                          </p:stCondLst>
                                        </p:cTn>
                                        <p:tgtEl>
                                          <p:spTgt spid="1049024"/>
                                        </p:tgtEl>
                                        <p:attrNameLst>
                                          <p:attrName>style.visibility</p:attrName>
                                        </p:attrNameLst>
                                      </p:cBhvr>
                                      <p:to>
                                        <p:strVal val="visible"/>
                                      </p:to>
                                    </p:set>
                                    <p:anim calcmode="lin" valueType="num">
                                      <p:cBhvr additive="base">
                                        <p:cTn dur="500" fill="hold" id="12"/>
                                        <p:tgtEl>
                                          <p:spTgt spid="1049024"/>
                                        </p:tgtEl>
                                        <p:attrNameLst>
                                          <p:attrName>ppt_x</p:attrName>
                                        </p:attrNameLst>
                                      </p:cBhvr>
                                      <p:tavLst>
                                        <p:tav tm="0">
                                          <p:val>
                                            <p:strVal val="#ppt_x"/>
                                          </p:val>
                                        </p:tav>
                                        <p:tav tm="100000">
                                          <p:val>
                                            <p:strVal val="#ppt_x"/>
                                          </p:val>
                                        </p:tav>
                                      </p:tavLst>
                                    </p:anim>
                                    <p:anim calcmode="lin" valueType="num">
                                      <p:cBhvr additive="base">
                                        <p:cTn dur="500" fill="hold" id="13"/>
                                        <p:tgtEl>
                                          <p:spTgt spid="10490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3" grpId="0" uiExpand="0" build="whole"/>
      <p:bldP spid="1049024" grpId="0" uiExpand="0" build="whole"/>
    </p:bldLst>
  </p:timing>
</p:sld>
</file>

<file path=ppt/slides/slide53.xml><?xml version="1.0" encoding="utf-8"?>
<p:sld xmlns:a="http://schemas.openxmlformats.org/drawingml/2006/main" xmlns:r="http://schemas.openxmlformats.org/officeDocument/2006/relationships" xmlns:p="http://schemas.openxmlformats.org/presentationml/2006/main" show="1" showMasterSp="1">
  <p:cSld>
    <p:spTree>
      <p:nvGrpSpPr>
        <p:cNvPr id="265" name=""/>
        <p:cNvGrpSpPr/>
        <p:nvPr/>
      </p:nvGrpSpPr>
      <p:grpSpPr>
        <a:xfrm rot="0">
          <a:off x="0" y="0"/>
          <a:ext cx="0" cy="0"/>
          <a:chOff x="0" y="0"/>
          <a:chExt cx="0" cy="0"/>
        </a:xfrm>
      </p:grpSpPr>
      <p:sp>
        <p:nvSpPr>
          <p:cNvPr id="1049030" name="Text Box 2"/>
          <p:cNvSpPr txBox="1"/>
          <p:nvPr/>
        </p:nvSpPr>
        <p:spPr>
          <a:xfrm rot="0">
            <a:off x="476250" y="1081087"/>
            <a:ext cx="2971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一、 </a:t>
            </a:r>
            <a:r>
              <a:rPr altLang="zh-CN" b="1" sz="2400" lang="en-US">
                <a:latin typeface="Times New Roman" pitchFamily="18" charset="0"/>
              </a:rPr>
              <a:t>CMOS</a:t>
            </a:r>
            <a:r>
              <a:rPr altLang="en-US" b="1" sz="2400" lang="zh-CN">
                <a:latin typeface="Times New Roman" pitchFamily="18" charset="0"/>
              </a:rPr>
              <a:t>反相器 </a:t>
            </a:r>
          </a:p>
        </p:txBody>
      </p:sp>
      <p:sp>
        <p:nvSpPr>
          <p:cNvPr id="1049031" name="Text Box 3"/>
          <p:cNvSpPr txBox="1"/>
          <p:nvPr/>
        </p:nvSpPr>
        <p:spPr>
          <a:xfrm rot="0">
            <a:off x="476250" y="1563687"/>
            <a:ext cx="5257800"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由一个</a:t>
            </a:r>
            <a:r>
              <a:rPr altLang="zh-CN" sz="2400" lang="en-US">
                <a:latin typeface="Times New Roman" pitchFamily="18" charset="0"/>
              </a:rPr>
              <a:t>N</a:t>
            </a:r>
            <a:r>
              <a:rPr altLang="en-US" sz="2400" lang="zh-CN">
                <a:latin typeface="Times New Roman" pitchFamily="18" charset="0"/>
              </a:rPr>
              <a:t>沟道增强型</a:t>
            </a:r>
            <a:r>
              <a:rPr altLang="zh-CN" sz="2400" lang="en-US">
                <a:latin typeface="Times New Roman" pitchFamily="18" charset="0"/>
              </a:rPr>
              <a:t>MOS</a:t>
            </a:r>
            <a:r>
              <a:rPr altLang="en-US" sz="2400" lang="zh-CN">
                <a:latin typeface="Times New Roman" pitchFamily="18" charset="0"/>
              </a:rPr>
              <a:t>管</a:t>
            </a:r>
            <a:r>
              <a:rPr altLang="zh-CN" sz="2400" lang="en-US">
                <a:latin typeface="Times New Roman" pitchFamily="18" charset="0"/>
              </a:rPr>
              <a:t>T</a:t>
            </a:r>
            <a:r>
              <a:rPr altLang="zh-CN" baseline="-25000" sz="2400" lang="en-US">
                <a:latin typeface="Times New Roman" pitchFamily="18" charset="0"/>
              </a:rPr>
              <a:t>N</a:t>
            </a:r>
            <a:r>
              <a:rPr altLang="en-US" sz="2400" lang="zh-CN">
                <a:latin typeface="Times New Roman" pitchFamily="18" charset="0"/>
              </a:rPr>
              <a:t>和一个</a:t>
            </a:r>
            <a:r>
              <a:rPr altLang="zh-CN" sz="2400" lang="en-US">
                <a:latin typeface="Times New Roman" pitchFamily="18" charset="0"/>
              </a:rPr>
              <a:t>P</a:t>
            </a:r>
            <a:r>
              <a:rPr altLang="en-US" sz="2400" lang="zh-CN">
                <a:latin typeface="Times New Roman" pitchFamily="18" charset="0"/>
              </a:rPr>
              <a:t>沟道增强型</a:t>
            </a:r>
            <a:r>
              <a:rPr altLang="zh-CN" sz="2400" lang="en-US">
                <a:latin typeface="Times New Roman" pitchFamily="18" charset="0"/>
              </a:rPr>
              <a:t>MOS</a:t>
            </a:r>
            <a:r>
              <a:rPr altLang="en-US" sz="2400" lang="zh-CN">
                <a:latin typeface="Times New Roman" pitchFamily="18" charset="0"/>
              </a:rPr>
              <a:t>管</a:t>
            </a:r>
            <a:r>
              <a:rPr altLang="zh-CN" sz="2400" lang="en-US">
                <a:latin typeface="Times New Roman" pitchFamily="18" charset="0"/>
              </a:rPr>
              <a:t>T</a:t>
            </a:r>
            <a:r>
              <a:rPr altLang="zh-CN" baseline="-25000" sz="2400" lang="en-US">
                <a:latin typeface="Times New Roman" pitchFamily="18" charset="0"/>
              </a:rPr>
              <a:t>P</a:t>
            </a:r>
            <a:r>
              <a:rPr altLang="en-US" sz="2400" lang="zh-CN">
                <a:latin typeface="Times New Roman" pitchFamily="18" charset="0"/>
              </a:rPr>
              <a:t>组成的</a:t>
            </a:r>
            <a:r>
              <a:rPr altLang="zh-CN" sz="2400" lang="en-US">
                <a:latin typeface="Times New Roman" pitchFamily="18" charset="0"/>
              </a:rPr>
              <a:t>CMOS</a:t>
            </a:r>
            <a:r>
              <a:rPr altLang="en-US" sz="2400" lang="zh-CN">
                <a:latin typeface="Times New Roman" pitchFamily="18" charset="0"/>
              </a:rPr>
              <a:t>反相器如下图所示。        </a:t>
            </a:r>
            <a:br>
              <a:rPr altLang="en-US" sz="2400" lang="zh-CN">
                <a:latin typeface="Times New Roman" pitchFamily="18" charset="0"/>
              </a:rPr>
            </a:br>
            <a:r>
              <a:rPr altLang="en-US" sz="2400" lang="zh-CN">
                <a:latin typeface="Times New Roman" pitchFamily="18" charset="0"/>
              </a:rPr>
              <a:t>　　电路正常工作条件：</a:t>
            </a:r>
            <a:r>
              <a:rPr altLang="zh-CN" sz="2400" lang="en-US">
                <a:latin typeface="Times New Roman" pitchFamily="18" charset="0"/>
              </a:rPr>
              <a:t>V</a:t>
            </a:r>
            <a:r>
              <a:rPr altLang="zh-CN" baseline="-25000" sz="2400" lang="en-US">
                <a:latin typeface="Times New Roman" pitchFamily="18" charset="0"/>
              </a:rPr>
              <a:t>DD</a:t>
            </a:r>
            <a:r>
              <a:rPr altLang="en-US" sz="2400" lang="zh-CN">
                <a:latin typeface="Times New Roman" pitchFamily="18" charset="0"/>
              </a:rPr>
              <a:t>大于</a:t>
            </a:r>
            <a:r>
              <a:rPr altLang="zh-CN" sz="2400" lang="en-US">
                <a:latin typeface="Times New Roman" pitchFamily="18" charset="0"/>
              </a:rPr>
              <a:t>T</a:t>
            </a:r>
            <a:r>
              <a:rPr altLang="zh-CN" baseline="-25000" sz="2400" lang="en-US">
                <a:latin typeface="Times New Roman" pitchFamily="18" charset="0"/>
              </a:rPr>
              <a:t>N</a:t>
            </a:r>
            <a:r>
              <a:rPr altLang="en-US" sz="2400" lang="zh-CN">
                <a:latin typeface="Times New Roman" pitchFamily="18" charset="0"/>
              </a:rPr>
              <a:t>管开启电压</a:t>
            </a:r>
            <a:r>
              <a:rPr altLang="zh-CN" sz="2400" lang="en-US">
                <a:latin typeface="Times New Roman" pitchFamily="18" charset="0"/>
              </a:rPr>
              <a:t>V</a:t>
            </a:r>
            <a:r>
              <a:rPr altLang="zh-CN" baseline="-25000" sz="2400" lang="en-US">
                <a:latin typeface="Times New Roman" pitchFamily="18" charset="0"/>
              </a:rPr>
              <a:t>TN</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P</a:t>
            </a:r>
            <a:r>
              <a:rPr altLang="en-US" sz="2400" lang="zh-CN">
                <a:latin typeface="Times New Roman" pitchFamily="18" charset="0"/>
              </a:rPr>
              <a:t>管开启电压</a:t>
            </a:r>
            <a:r>
              <a:rPr altLang="zh-CN" sz="2400" lang="en-US">
                <a:latin typeface="Times New Roman" pitchFamily="18" charset="0"/>
              </a:rPr>
              <a:t>V</a:t>
            </a:r>
            <a:r>
              <a:rPr altLang="zh-CN" baseline="-25000" sz="2400" lang="en-US">
                <a:latin typeface="Times New Roman" pitchFamily="18" charset="0"/>
              </a:rPr>
              <a:t>TP</a:t>
            </a:r>
            <a:r>
              <a:rPr altLang="en-US" sz="2400" lang="zh-CN">
                <a:latin typeface="Times New Roman" pitchFamily="18" charset="0"/>
              </a:rPr>
              <a:t>的绝对值之和，即：</a:t>
            </a:r>
            <a:r>
              <a:rPr altLang="zh-CN" sz="2400" lang="en-US">
                <a:latin typeface="Times New Roman" pitchFamily="18" charset="0"/>
              </a:rPr>
              <a:t>V</a:t>
            </a:r>
            <a:r>
              <a:rPr altLang="zh-CN" baseline="-25000" sz="2400" lang="en-US">
                <a:latin typeface="Times New Roman" pitchFamily="18" charset="0"/>
              </a:rPr>
              <a:t>DD</a:t>
            </a:r>
            <a:r>
              <a:rPr altLang="en-US" sz="2400" lang="zh-CN">
                <a:latin typeface="Times New Roman" pitchFamily="18" charset="0"/>
              </a:rPr>
              <a:t>＞</a:t>
            </a:r>
            <a:r>
              <a:rPr altLang="zh-CN" sz="2400" lang="en-US">
                <a:latin typeface="Times New Roman" pitchFamily="18" charset="0"/>
              </a:rPr>
              <a:t>V</a:t>
            </a:r>
            <a:r>
              <a:rPr altLang="zh-CN" baseline="-25000" sz="2400" lang="en-US">
                <a:latin typeface="Times New Roman" pitchFamily="18" charset="0"/>
              </a:rPr>
              <a:t>TN</a:t>
            </a:r>
            <a:r>
              <a:rPr altLang="zh-CN" sz="2400" lang="en-US">
                <a:latin typeface="Times New Roman" pitchFamily="18" charset="0"/>
              </a:rPr>
              <a:t> +|V</a:t>
            </a:r>
            <a:r>
              <a:rPr altLang="zh-CN" baseline="-25000" sz="2400" lang="en-US">
                <a:latin typeface="Times New Roman" pitchFamily="18" charset="0"/>
              </a:rPr>
              <a:t>TP</a:t>
            </a:r>
            <a:r>
              <a:rPr altLang="en-US" sz="2400" lang="zh-CN">
                <a:latin typeface="Times New Roman" pitchFamily="18" charset="0"/>
              </a:rPr>
              <a:t>|。</a:t>
            </a:r>
          </a:p>
        </p:txBody>
      </p:sp>
      <p:sp>
        <p:nvSpPr>
          <p:cNvPr id="1049032" name="Text Box 4"/>
          <p:cNvSpPr txBox="1"/>
          <p:nvPr/>
        </p:nvSpPr>
        <p:spPr>
          <a:xfrm rot="0">
            <a:off x="465137" y="4464050"/>
            <a:ext cx="5097462"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000" lang="zh-CN">
                <a:solidFill>
                  <a:srgbClr val="0041C4"/>
                </a:solidFill>
                <a:latin typeface="Times New Roman" pitchFamily="18" charset="0"/>
              </a:rPr>
              <a:t>　　</a:t>
            </a:r>
            <a:r>
              <a:rPr altLang="zh-CN" sz="2400" lang="en-US">
                <a:latin typeface="Times New Roman" pitchFamily="18" charset="0"/>
              </a:rPr>
              <a:t>工作原理：v</a:t>
            </a:r>
            <a:r>
              <a:rPr altLang="zh-CN" baseline="-25000" sz="2400" lang="en-US">
                <a:latin typeface="Times New Roman" pitchFamily="18" charset="0"/>
              </a:rPr>
              <a:t>i</a:t>
            </a:r>
            <a:r>
              <a:rPr altLang="en-US" sz="2400" lang="zh-CN">
                <a:latin typeface="Times New Roman" pitchFamily="18" charset="0"/>
              </a:rPr>
              <a:t>=0V，</a:t>
            </a:r>
            <a:r>
              <a:rPr altLang="zh-CN" sz="2400" lang="en-US">
                <a:latin typeface="Times New Roman" pitchFamily="18" charset="0"/>
              </a:rPr>
              <a:t>T</a:t>
            </a:r>
            <a:r>
              <a:rPr altLang="zh-CN" baseline="-25000" sz="2400" lang="en-US">
                <a:latin typeface="Times New Roman" pitchFamily="18" charset="0"/>
              </a:rPr>
              <a:t>N</a:t>
            </a:r>
            <a:r>
              <a:rPr altLang="en-US" sz="2400" lang="zh-CN">
                <a:latin typeface="Times New Roman" pitchFamily="18" charset="0"/>
              </a:rPr>
              <a:t>截止，</a:t>
            </a:r>
            <a:r>
              <a:rPr altLang="zh-CN" sz="2400" lang="en-US">
                <a:latin typeface="Times New Roman" pitchFamily="18" charset="0"/>
              </a:rPr>
              <a:t>T</a:t>
            </a:r>
            <a:r>
              <a:rPr altLang="zh-CN" baseline="-25000" sz="2400" lang="en-US">
                <a:latin typeface="Times New Roman" pitchFamily="18" charset="0"/>
              </a:rPr>
              <a:t>P</a:t>
            </a:r>
            <a:r>
              <a:rPr altLang="en-US" sz="2400" lang="zh-CN">
                <a:latin typeface="Times New Roman" pitchFamily="18" charset="0"/>
              </a:rPr>
              <a:t>导通，</a:t>
            </a:r>
            <a:r>
              <a:rPr altLang="zh-CN" sz="2400" lang="en-US">
                <a:latin typeface="Times New Roman" pitchFamily="18" charset="0"/>
              </a:rPr>
              <a:t>v</a:t>
            </a:r>
            <a:r>
              <a:rPr altLang="zh-CN" baseline="-25000" sz="2400" lang="en-US">
                <a:latin typeface="Times New Roman" pitchFamily="18" charset="0"/>
              </a:rPr>
              <a:t>O</a:t>
            </a:r>
            <a:r>
              <a:rPr altLang="zh-CN" sz="2400" lang="en-US">
                <a:latin typeface="Times New Roman" pitchFamily="18" charset="0"/>
              </a:rPr>
              <a:t>≈V</a:t>
            </a:r>
            <a:r>
              <a:rPr altLang="zh-CN" baseline="-25000" sz="2400" lang="en-US">
                <a:latin typeface="Times New Roman" pitchFamily="18" charset="0"/>
              </a:rPr>
              <a:t>DD</a:t>
            </a:r>
            <a:r>
              <a:rPr altLang="en-US" sz="2400" lang="zh-CN">
                <a:latin typeface="Times New Roman" pitchFamily="18" charset="0"/>
              </a:rPr>
              <a:t>为高电平；</a:t>
            </a:r>
            <a:r>
              <a:rPr altLang="zh-CN" sz="2400" lang="en-US">
                <a:latin typeface="Times New Roman" pitchFamily="18" charset="0"/>
              </a:rPr>
              <a:t>v</a:t>
            </a:r>
            <a:r>
              <a:rPr altLang="zh-CN" baseline="-25000" sz="2400" lang="en-US">
                <a:latin typeface="Times New Roman" pitchFamily="18" charset="0"/>
              </a:rPr>
              <a:t>i</a:t>
            </a:r>
            <a:r>
              <a:rPr altLang="zh-CN" sz="2400" lang="en-US">
                <a:latin typeface="Times New Roman" pitchFamily="18" charset="0"/>
              </a:rPr>
              <a:t> = V</a:t>
            </a:r>
            <a:r>
              <a:rPr altLang="zh-CN" baseline="-25000" sz="2400" lang="en-US">
                <a:latin typeface="Times New Roman" pitchFamily="18" charset="0"/>
              </a:rPr>
              <a:t>DD</a:t>
            </a:r>
            <a:r>
              <a:rPr altLang="en-US" sz="2400" lang="zh-CN">
                <a:latin typeface="Times New Roman" pitchFamily="18" charset="0"/>
              </a:rPr>
              <a:t>，</a:t>
            </a:r>
            <a:r>
              <a:rPr altLang="zh-CN" sz="2400" lang="en-US">
                <a:latin typeface="Times New Roman" pitchFamily="18" charset="0"/>
              </a:rPr>
              <a:t>T</a:t>
            </a:r>
            <a:r>
              <a:rPr altLang="zh-CN" baseline="-25000" sz="2400" lang="en-US">
                <a:latin typeface="Times New Roman" pitchFamily="18" charset="0"/>
              </a:rPr>
              <a:t>N</a:t>
            </a:r>
            <a:r>
              <a:rPr altLang="en-US" sz="2400" lang="zh-CN">
                <a:latin typeface="Times New Roman" pitchFamily="18" charset="0"/>
              </a:rPr>
              <a:t>导通，</a:t>
            </a:r>
            <a:r>
              <a:rPr altLang="zh-CN" sz="2400" lang="en-US">
                <a:latin typeface="Times New Roman" pitchFamily="18" charset="0"/>
              </a:rPr>
              <a:t>T</a:t>
            </a:r>
            <a:r>
              <a:rPr altLang="zh-CN" baseline="-25000" sz="2400" lang="en-US">
                <a:latin typeface="Times New Roman" pitchFamily="18" charset="0"/>
              </a:rPr>
              <a:t>P</a:t>
            </a:r>
            <a:r>
              <a:rPr altLang="en-US" sz="2400" lang="zh-CN">
                <a:latin typeface="Times New Roman" pitchFamily="18" charset="0"/>
              </a:rPr>
              <a:t>截止，</a:t>
            </a:r>
            <a:r>
              <a:rPr altLang="zh-CN" sz="2400" lang="en-US">
                <a:latin typeface="Times New Roman" pitchFamily="18" charset="0"/>
              </a:rPr>
              <a:t>v</a:t>
            </a:r>
            <a:r>
              <a:rPr altLang="zh-CN" baseline="-25000" sz="2400" lang="en-US">
                <a:latin typeface="Times New Roman" pitchFamily="18" charset="0"/>
              </a:rPr>
              <a:t>O</a:t>
            </a:r>
            <a:r>
              <a:rPr altLang="en-US" sz="2400" lang="zh-CN">
                <a:latin typeface="Times New Roman" pitchFamily="18" charset="0"/>
              </a:rPr>
              <a:t>≈0V。这样就实现了逻辑“非”的逻辑功能。</a:t>
            </a:r>
          </a:p>
        </p:txBody>
      </p:sp>
      <p:pic>
        <p:nvPicPr>
          <p:cNvPr id="2097188" name="Picture 5" descr="SZ330"/>
          <p:cNvPicPr>
            <a:picLocks/>
          </p:cNvPicPr>
          <p:nvPr/>
        </p:nvPicPr>
        <p:blipFill>
          <a:blip xmlns:r="http://schemas.openxmlformats.org/officeDocument/2006/relationships" r:embed="rId1"/>
          <a:srcRect l="0" t="0" r="0" b="0"/>
          <a:stretch>
            <a:fillRect/>
          </a:stretch>
        </p:blipFill>
        <p:spPr>
          <a:xfrm rot="0">
            <a:off x="5562600" y="1395412"/>
            <a:ext cx="3270250" cy="4545012"/>
          </a:xfrm>
          <a:prstGeom prst="rect"/>
          <a:noFill/>
          <a:ln>
            <a:noFill/>
          </a:ln>
        </p:spPr>
      </p:pic>
      <p:sp>
        <p:nvSpPr>
          <p:cNvPr id="104903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3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3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53</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5">
                                  <p:stCondLst>
                                    <p:cond delay="0"/>
                                  </p:stCondLst>
                                  <p:childTnLst>
                                    <p:set>
                                      <p:cBhvr>
                                        <p:cTn dur="1" fill="hold" id="6">
                                          <p:stCondLst>
                                            <p:cond delay="0"/>
                                          </p:stCondLst>
                                        </p:cTn>
                                        <p:tgtEl>
                                          <p:spTgt spid="1049031"/>
                                        </p:tgtEl>
                                        <p:attrNameLst>
                                          <p:attrName>style.visibility</p:attrName>
                                        </p:attrNameLst>
                                      </p:cBhvr>
                                      <p:to>
                                        <p:strVal val="visible"/>
                                      </p:to>
                                    </p:set>
                                    <p:animEffect transition="in" filter="randombar(vertical)">
                                      <p:cBhvr>
                                        <p:cTn dur="500" id="7"/>
                                        <p:tgtEl>
                                          <p:spTgt spid="1049031"/>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 presetSubtype="4">
                                  <p:stCondLst>
                                    <p:cond delay="0"/>
                                  </p:stCondLst>
                                  <p:childTnLst>
                                    <p:set>
                                      <p:cBhvr>
                                        <p:cTn dur="1" fill="hold" id="11">
                                          <p:stCondLst>
                                            <p:cond delay="0"/>
                                          </p:stCondLst>
                                        </p:cTn>
                                        <p:tgtEl>
                                          <p:spTgt spid="1049032"/>
                                        </p:tgtEl>
                                        <p:attrNameLst>
                                          <p:attrName>style.visibility</p:attrName>
                                        </p:attrNameLst>
                                      </p:cBhvr>
                                      <p:to>
                                        <p:strVal val="visible"/>
                                      </p:to>
                                    </p:set>
                                    <p:anim calcmode="lin" valueType="num">
                                      <p:cBhvr additive="base">
                                        <p:cTn dur="500" fill="hold" id="12"/>
                                        <p:tgtEl>
                                          <p:spTgt spid="1049032"/>
                                        </p:tgtEl>
                                        <p:attrNameLst>
                                          <p:attrName>ppt_x</p:attrName>
                                        </p:attrNameLst>
                                      </p:cBhvr>
                                      <p:tavLst>
                                        <p:tav tm="0">
                                          <p:val>
                                            <p:strVal val="#ppt_x"/>
                                          </p:val>
                                        </p:tav>
                                        <p:tav tm="100000">
                                          <p:val>
                                            <p:strVal val="#ppt_x"/>
                                          </p:val>
                                        </p:tav>
                                      </p:tavLst>
                                    </p:anim>
                                    <p:anim calcmode="lin" valueType="num">
                                      <p:cBhvr additive="base">
                                        <p:cTn dur="500" fill="hold" id="13"/>
                                        <p:tgtEl>
                                          <p:spTgt spid="1049032"/>
                                        </p:tgtEl>
                                        <p:attrNameLst>
                                          <p:attrName>ppt_y</p:attrName>
                                        </p:attrNameLst>
                                      </p:cBhvr>
                                      <p:tavLst>
                                        <p:tav tm="0">
                                          <p:val>
                                            <p:strVal val="1+#ppt_h/2"/>
                                          </p:val>
                                        </p:tav>
                                        <p:tav tm="100000">
                                          <p:val>
                                            <p:strVal val="#ppt_y"/>
                                          </p:val>
                                        </p:tav>
                                      </p:tavLst>
                                    </p:anim>
                                  </p:childTnLst>
                                </p:cTn>
                              </p:par>
                            </p:childTnLst>
                          </p:cTn>
                        </p:par>
                      </p:childTnLst>
                    </p:cTn>
                  </p:par>
                  <p:par>
                    <p:cTn fill="hold" id="14" nodeType="clickPar">
                      <p:stCondLst>
                        <p:cond delay="indefinite"/>
                      </p:stCondLst>
                      <p:childTnLst>
                        <p:par>
                          <p:cTn fill="hold" id="15" nodeType="withGroup">
                            <p:stCondLst>
                              <p:cond delay="0"/>
                            </p:stCondLst>
                            <p:childTnLst>
                              <p:par>
                                <p:cTn fill="hold" id="16" nodeType="clickEffect" presetClass="entr" presetID="2" presetSubtype="4">
                                  <p:stCondLst>
                                    <p:cond delay="0"/>
                                  </p:stCondLst>
                                  <p:childTnLst>
                                    <p:set>
                                      <p:cBhvr>
                                        <p:cTn dur="1" fill="hold" id="17">
                                          <p:stCondLst>
                                            <p:cond delay="0"/>
                                          </p:stCondLst>
                                        </p:cTn>
                                        <p:tgtEl>
                                          <p:spTgt spid="2097188"/>
                                        </p:tgtEl>
                                        <p:attrNameLst>
                                          <p:attrName>style.visibility</p:attrName>
                                        </p:attrNameLst>
                                      </p:cBhvr>
                                      <p:to>
                                        <p:strVal val="visible"/>
                                      </p:to>
                                    </p:set>
                                    <p:anim calcmode="lin" valueType="num">
                                      <p:cBhvr additive="base">
                                        <p:cTn dur="500" fill="hold" id="18"/>
                                        <p:tgtEl>
                                          <p:spTgt spid="2097188"/>
                                        </p:tgtEl>
                                        <p:attrNameLst>
                                          <p:attrName>ppt_x</p:attrName>
                                        </p:attrNameLst>
                                      </p:cBhvr>
                                      <p:tavLst>
                                        <p:tav tm="0">
                                          <p:val>
                                            <p:strVal val="#ppt_x"/>
                                          </p:val>
                                        </p:tav>
                                        <p:tav tm="100000">
                                          <p:val>
                                            <p:strVal val="#ppt_x"/>
                                          </p:val>
                                        </p:tav>
                                      </p:tavLst>
                                    </p:anim>
                                    <p:anim calcmode="lin" valueType="num">
                                      <p:cBhvr additive="base">
                                        <p:cTn dur="500" fill="hold" id="19"/>
                                        <p:tgtEl>
                                          <p:spTgt spid="2097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31" grpId="0" uiExpand="0" build="whole"/>
      <p:bldP spid="1049032" grpId="0" uiExpand="0" build="whole"/>
    </p:bldLst>
  </p:timing>
</p:sld>
</file>

<file path=ppt/slides/slide54.xml><?xml version="1.0" encoding="utf-8"?>
<p:sld xmlns:a="http://schemas.openxmlformats.org/drawingml/2006/main" xmlns:r="http://schemas.openxmlformats.org/officeDocument/2006/relationships" xmlns:p="http://schemas.openxmlformats.org/presentationml/2006/main" show="1" showMasterSp="1">
  <p:cSld>
    <p:spTree>
      <p:nvGrpSpPr>
        <p:cNvPr id="268" name=""/>
        <p:cNvGrpSpPr/>
        <p:nvPr/>
      </p:nvGrpSpPr>
      <p:grpSpPr>
        <a:xfrm rot="0">
          <a:off x="0" y="0"/>
          <a:ext cx="0" cy="0"/>
          <a:chOff x="0" y="0"/>
          <a:chExt cx="0" cy="0"/>
        </a:xfrm>
      </p:grpSpPr>
      <p:sp>
        <p:nvSpPr>
          <p:cNvPr id="1049038" name="Text Box 2"/>
          <p:cNvSpPr txBox="1"/>
          <p:nvPr/>
        </p:nvSpPr>
        <p:spPr>
          <a:xfrm rot="0">
            <a:off x="584200" y="1063625"/>
            <a:ext cx="31321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二、</a:t>
            </a:r>
            <a:r>
              <a:rPr altLang="zh-CN" b="1" sz="2400" lang="en-US">
                <a:latin typeface="Times New Roman" pitchFamily="18" charset="0"/>
              </a:rPr>
              <a:t>CMOS</a:t>
            </a:r>
            <a:r>
              <a:rPr altLang="en-US" b="1" sz="2400" lang="zh-CN">
                <a:latin typeface="Times New Roman" pitchFamily="18" charset="0"/>
              </a:rPr>
              <a:t>与非门</a:t>
            </a:r>
          </a:p>
        </p:txBody>
      </p:sp>
      <p:sp>
        <p:nvSpPr>
          <p:cNvPr id="1049039" name="Text Box 3"/>
          <p:cNvSpPr txBox="1"/>
          <p:nvPr/>
        </p:nvSpPr>
        <p:spPr>
          <a:xfrm rot="0">
            <a:off x="546100" y="1520825"/>
            <a:ext cx="82296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由两个串联的</a:t>
            </a:r>
            <a:r>
              <a:rPr altLang="zh-CN" sz="2400" lang="en-US">
                <a:latin typeface="Times New Roman" pitchFamily="18" charset="0"/>
              </a:rPr>
              <a:t>NMOS</a:t>
            </a:r>
            <a:r>
              <a:rPr altLang="en-US" sz="2400" lang="zh-CN">
                <a:latin typeface="Times New Roman" pitchFamily="18" charset="0"/>
              </a:rPr>
              <a:t>管和两个并联的</a:t>
            </a:r>
            <a:r>
              <a:rPr altLang="zh-CN" sz="2400" lang="en-US">
                <a:latin typeface="Times New Roman" pitchFamily="18" charset="0"/>
              </a:rPr>
              <a:t>PMOS</a:t>
            </a:r>
            <a:r>
              <a:rPr altLang="en-US" sz="2400" lang="zh-CN">
                <a:latin typeface="Times New Roman" pitchFamily="18" charset="0"/>
              </a:rPr>
              <a:t>管构成的两输入端的</a:t>
            </a:r>
            <a:r>
              <a:rPr altLang="zh-CN" sz="2400" lang="en-US">
                <a:latin typeface="Times New Roman" pitchFamily="18" charset="0"/>
              </a:rPr>
              <a:t>CMOS</a:t>
            </a:r>
            <a:r>
              <a:rPr altLang="en-US" sz="2400" lang="zh-CN">
                <a:latin typeface="Times New Roman" pitchFamily="18" charset="0"/>
              </a:rPr>
              <a:t>与非门电路如下图所示。</a:t>
            </a:r>
          </a:p>
        </p:txBody>
      </p:sp>
      <p:sp>
        <p:nvSpPr>
          <p:cNvPr id="1049040" name="Text Box 4"/>
          <p:cNvSpPr txBox="1"/>
          <p:nvPr/>
        </p:nvSpPr>
        <p:spPr>
          <a:xfrm rot="0">
            <a:off x="4067175" y="2711450"/>
            <a:ext cx="4826000" cy="3597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t>工作原理：</a:t>
            </a:r>
            <a:r>
              <a:rPr altLang="zh-CN" sz="2400" lang="en-US">
                <a:latin typeface="Times New Roman" pitchFamily="18" charset="0"/>
              </a:rPr>
              <a:t>当输入A</a:t>
            </a:r>
            <a:r>
              <a:rPr altLang="en-US" sz="2400" lang="zh-CN">
                <a:latin typeface="Times New Roman" pitchFamily="18" charset="0"/>
              </a:rPr>
              <a:t>、</a:t>
            </a:r>
            <a:r>
              <a:rPr altLang="zh-CN" sz="2400" lang="en-US">
                <a:latin typeface="Times New Roman" pitchFamily="18" charset="0"/>
              </a:rPr>
              <a:t>B</a:t>
            </a:r>
            <a:r>
              <a:rPr altLang="en-US" sz="2400" lang="zh-CN">
                <a:latin typeface="Times New Roman" pitchFamily="18" charset="0"/>
              </a:rPr>
              <a:t>均为高电平时，</a:t>
            </a:r>
            <a:r>
              <a:rPr altLang="zh-CN" sz="2400" lang="en-US">
                <a:latin typeface="Times New Roman" pitchFamily="18" charset="0"/>
              </a:rPr>
              <a:t>T</a:t>
            </a:r>
            <a:r>
              <a:rPr altLang="zh-CN" baseline="-25000" sz="2400" lang="en-US">
                <a:latin typeface="Times New Roman" pitchFamily="18" charset="0"/>
              </a:rPr>
              <a:t>N1</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N2</a:t>
            </a:r>
            <a:r>
              <a:rPr altLang="en-US" sz="2400" lang="zh-CN">
                <a:latin typeface="Times New Roman" pitchFamily="18" charset="0"/>
              </a:rPr>
              <a:t>导通，</a:t>
            </a:r>
            <a:r>
              <a:rPr altLang="zh-CN" sz="2400" lang="en-US">
                <a:latin typeface="Times New Roman" pitchFamily="18" charset="0"/>
              </a:rPr>
              <a:t>T</a:t>
            </a:r>
            <a:r>
              <a:rPr altLang="zh-CN" baseline="-25000" sz="2400" lang="en-US">
                <a:latin typeface="Times New Roman" pitchFamily="18" charset="0"/>
              </a:rPr>
              <a:t>P1</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P2</a:t>
            </a:r>
            <a:r>
              <a:rPr altLang="en-US" sz="2400" lang="zh-CN">
                <a:latin typeface="Times New Roman" pitchFamily="18" charset="0"/>
              </a:rPr>
              <a:t>截止，输出端</a:t>
            </a:r>
            <a:r>
              <a:rPr altLang="zh-CN" sz="2400" lang="en-US">
                <a:latin typeface="Times New Roman" pitchFamily="18" charset="0"/>
              </a:rPr>
              <a:t>F</a:t>
            </a:r>
            <a:r>
              <a:rPr altLang="en-US" sz="2400" lang="zh-CN">
                <a:latin typeface="Times New Roman" pitchFamily="18" charset="0"/>
              </a:rPr>
              <a:t>为低电平；</a:t>
            </a:r>
          </a:p>
          <a:p>
            <a:pPr algn="just" eaLnBrk="1" hangingPunct="1" indent="0" lvl="0" marL="0">
              <a:lnSpc>
                <a:spcPct val="120000"/>
              </a:lnSpc>
              <a:spcBef>
                <a:spcPct val="0"/>
              </a:spcBef>
              <a:buFontTx/>
              <a:buNone/>
            </a:pPr>
            <a:r>
              <a:rPr altLang="en-US" sz="2400" lang="zh-CN">
                <a:latin typeface="Times New Roman" pitchFamily="18" charset="0"/>
              </a:rPr>
              <a:t>　　当输入</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B</a:t>
            </a:r>
            <a:r>
              <a:rPr altLang="en-US" sz="2400" lang="zh-CN">
                <a:latin typeface="Times New Roman" pitchFamily="18" charset="0"/>
              </a:rPr>
              <a:t>中至少有一个为低电平时，对应的</a:t>
            </a:r>
            <a:r>
              <a:rPr altLang="zh-CN" sz="2400" lang="en-US">
                <a:latin typeface="Times New Roman" pitchFamily="18" charset="0"/>
              </a:rPr>
              <a:t>T</a:t>
            </a:r>
            <a:r>
              <a:rPr altLang="zh-CN" baseline="-25000" sz="2400" lang="en-US">
                <a:latin typeface="Times New Roman" pitchFamily="18" charset="0"/>
              </a:rPr>
              <a:t>N1</a:t>
            </a:r>
            <a:r>
              <a:rPr altLang="en-US" sz="2400" lang="zh-CN">
                <a:latin typeface="Times New Roman" pitchFamily="18" charset="0"/>
              </a:rPr>
              <a:t> 和</a:t>
            </a:r>
            <a:r>
              <a:rPr altLang="zh-CN" sz="2400" lang="en-US">
                <a:latin typeface="Times New Roman" pitchFamily="18" charset="0"/>
              </a:rPr>
              <a:t>T</a:t>
            </a:r>
            <a:r>
              <a:rPr altLang="zh-CN" baseline="-25000" sz="2400" lang="en-US">
                <a:latin typeface="Times New Roman" pitchFamily="18" charset="0"/>
              </a:rPr>
              <a:t>N2</a:t>
            </a:r>
            <a:r>
              <a:rPr altLang="en-US" sz="2400" lang="zh-CN">
                <a:latin typeface="Times New Roman" pitchFamily="18" charset="0"/>
              </a:rPr>
              <a:t>中至少有一个截止，</a:t>
            </a:r>
            <a:r>
              <a:rPr altLang="zh-CN" sz="2400" lang="en-US">
                <a:latin typeface="Times New Roman" pitchFamily="18" charset="0"/>
              </a:rPr>
              <a:t>T</a:t>
            </a:r>
            <a:r>
              <a:rPr altLang="zh-CN" baseline="-25000" sz="2400" lang="en-US">
                <a:latin typeface="Times New Roman" pitchFamily="18" charset="0"/>
              </a:rPr>
              <a:t>P1</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P2</a:t>
            </a:r>
            <a:r>
              <a:rPr altLang="en-US" sz="2400" lang="zh-CN">
                <a:latin typeface="Times New Roman" pitchFamily="18" charset="0"/>
              </a:rPr>
              <a:t>中至少有一个导通，输出</a:t>
            </a:r>
            <a:r>
              <a:rPr altLang="zh-CN" sz="2400" lang="en-US">
                <a:latin typeface="Times New Roman" pitchFamily="18" charset="0"/>
              </a:rPr>
              <a:t>F</a:t>
            </a:r>
            <a:r>
              <a:rPr altLang="en-US" sz="2400" lang="zh-CN">
                <a:latin typeface="Times New Roman" pitchFamily="18" charset="0"/>
              </a:rPr>
              <a:t>为高电平。 </a:t>
            </a:r>
          </a:p>
          <a:p>
            <a:pPr algn="just" eaLnBrk="1" hangingPunct="1" indent="0" lvl="0" marL="0">
              <a:lnSpc>
                <a:spcPct val="120000"/>
              </a:lnSpc>
              <a:spcBef>
                <a:spcPct val="0"/>
              </a:spcBef>
              <a:buFontTx/>
              <a:buNone/>
            </a:pPr>
            <a:r>
              <a:rPr altLang="en-US" sz="2400" lang="zh-CN">
                <a:latin typeface="Times New Roman" pitchFamily="18" charset="0"/>
              </a:rPr>
              <a:t>　　电路实现了“与非”逻辑功能。</a:t>
            </a:r>
          </a:p>
        </p:txBody>
      </p:sp>
      <p:pic>
        <p:nvPicPr>
          <p:cNvPr id="2097189" name="Picture 5" descr="Tu3-25X"/>
          <p:cNvPicPr>
            <a:picLocks/>
          </p:cNvPicPr>
          <p:nvPr/>
        </p:nvPicPr>
        <p:blipFill>
          <a:blip xmlns:r="http://schemas.openxmlformats.org/officeDocument/2006/relationships" r:embed="rId1">
            <a:lum bright="-100000"/>
          </a:blip>
          <a:srcRect l="0" t="0" r="0" b="0"/>
          <a:stretch>
            <a:fillRect/>
          </a:stretch>
        </p:blipFill>
        <p:spPr>
          <a:xfrm rot="0">
            <a:off x="465137" y="2740025"/>
            <a:ext cx="3657600" cy="3568700"/>
          </a:xfrm>
          <a:prstGeom prst="rect"/>
          <a:noFill/>
          <a:ln>
            <a:noFill/>
          </a:ln>
        </p:spPr>
      </p:pic>
      <p:sp>
        <p:nvSpPr>
          <p:cNvPr id="104904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4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4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54</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3" presetSubtype="10">
                                  <p:stCondLst>
                                    <p:cond delay="0"/>
                                  </p:stCondLst>
                                  <p:childTnLst>
                                    <p:set>
                                      <p:cBhvr>
                                        <p:cTn dur="1" fill="hold" id="6">
                                          <p:stCondLst>
                                            <p:cond delay="0"/>
                                          </p:stCondLst>
                                        </p:cTn>
                                        <p:tgtEl>
                                          <p:spTgt spid="1049039"/>
                                        </p:tgtEl>
                                        <p:attrNameLst>
                                          <p:attrName>style.visibility</p:attrName>
                                        </p:attrNameLst>
                                      </p:cBhvr>
                                      <p:to>
                                        <p:strVal val="visible"/>
                                      </p:to>
                                    </p:set>
                                    <p:animEffect transition="in" filter="blinds(horizontal)">
                                      <p:cBhvr>
                                        <p:cTn dur="500" id="7"/>
                                        <p:tgtEl>
                                          <p:spTgt spid="1049039"/>
                                        </p:tgtEl>
                                      </p:cBhvr>
                                    </p:animEffect>
                                  </p:childTnLst>
                                </p:cTn>
                              </p:par>
                            </p:childTnLst>
                          </p:cTn>
                        </p:par>
                        <p:par>
                          <p:cTn fill="hold" id="8" nodeType="afterGroup">
                            <p:stCondLst>
                              <p:cond delay="500"/>
                            </p:stCondLst>
                            <p:childTnLst>
                              <p:par>
                                <p:cTn fill="hold" id="9" nodeType="afterEffect" presetClass="entr" presetID="15" presetSubtype="0">
                                  <p:stCondLst>
                                    <p:cond delay="0"/>
                                  </p:stCondLst>
                                  <p:childTnLst>
                                    <p:set>
                                      <p:cBhvr>
                                        <p:cTn dur="1" fill="hold" id="11">
                                          <p:stCondLst>
                                            <p:cond delay="0"/>
                                          </p:stCondLst>
                                        </p:cTn>
                                        <p:tgtEl>
                                          <p:spTgt spid="2097189"/>
                                        </p:tgtEl>
                                        <p:attrNameLst>
                                          <p:attrName>style.visibility</p:attrName>
                                        </p:attrNameLst>
                                      </p:cBhvr>
                                      <p:to>
                                        <p:strVal val="visible"/>
                                      </p:to>
                                    </p:set>
                                    <p:anim calcmode="lin" valueType="num">
                                      <p:cBhvr>
                                        <p:cTn dur="1000" fill="hold" id="12"/>
                                        <p:tgtEl>
                                          <p:spTgt spid="2097189"/>
                                        </p:tgtEl>
                                        <p:attrNameLst>
                                          <p:attrName>ppt_w</p:attrName>
                                        </p:attrNameLst>
                                      </p:cBhvr>
                                      <p:tavLst>
                                        <p:tav tm="0">
                                          <p:val>
                                            <p:fltVal val="0.0"/>
                                          </p:val>
                                        </p:tav>
                                        <p:tav tm="100000">
                                          <p:val>
                                            <p:strVal val="#ppt_w"/>
                                          </p:val>
                                        </p:tav>
                                      </p:tavLst>
                                    </p:anim>
                                    <p:anim calcmode="lin" valueType="num">
                                      <p:cBhvr>
                                        <p:cTn dur="1000" fill="hold" id="13"/>
                                        <p:tgtEl>
                                          <p:spTgt spid="2097189"/>
                                        </p:tgtEl>
                                        <p:attrNameLst>
                                          <p:attrName>ppt_h</p:attrName>
                                        </p:attrNameLst>
                                      </p:cBhvr>
                                      <p:tavLst>
                                        <p:tav tm="0">
                                          <p:val>
                                            <p:fltVal val="0.0"/>
                                          </p:val>
                                        </p:tav>
                                        <p:tav tm="100000">
                                          <p:val>
                                            <p:strVal val="#ppt_h"/>
                                          </p:val>
                                        </p:tav>
                                      </p:tavLst>
                                    </p:anim>
                                    <p:anim calcmode="lin" valueType="num">
                                      <p:cBhvr>
                                        <p:cTn dur="1000" fill="hold" id="14"/>
                                        <p:tgtEl>
                                          <p:spTgt spid="2097189"/>
                                        </p:tgtEl>
                                        <p:attrNameLst>
                                          <p:attrName>ppt_x</p:attrName>
                                        </p:attrNameLst>
                                      </p:cBhvr>
                                      <p:tavLst>
                                        <p:tav fmla="#ppt_x+(cos(-2*pi*(1-$))*-#ppt_x-sin(-2*pi*(1-$))*(1-#ppt_y))*(1-$)" tm="0">
                                          <p:val>
                                            <p:fltVal val="0.0"/>
                                          </p:val>
                                        </p:tav>
                                        <p:tav tm="100000">
                                          <p:val>
                                            <p:fltVal val="1.0"/>
                                          </p:val>
                                        </p:tav>
                                      </p:tavLst>
                                    </p:anim>
                                    <p:anim calcmode="lin" valueType="num">
                                      <p:cBhvr>
                                        <p:cTn dur="1000" fill="hold" id="15"/>
                                        <p:tgtEl>
                                          <p:spTgt spid="2097189"/>
                                        </p:tgtEl>
                                        <p:attrNameLst>
                                          <p:attrName>ppt_y</p:attrName>
                                        </p:attrNameLst>
                                      </p:cBhvr>
                                      <p:tavLst>
                                        <p:tav fmla="#ppt_y+(sin(-2*pi*(1-$))*-#ppt_x+cos(-2*pi*(1-$))*(1-#ppt_y))*(1-$)" tm="0">
                                          <p:val>
                                            <p:fltVal val="0.0"/>
                                          </p:val>
                                        </p:tav>
                                        <p:tav tm="100000">
                                          <p:val>
                                            <p:fltVal val="1.0"/>
                                          </p:val>
                                        </p:tav>
                                      </p:tavLst>
                                    </p:anim>
                                  </p:childTnLst>
                                  <p:subTnLst>
                                    <p:audio>
                                      <p:cMediaNode mute="0" vol="50000">
                                        <p:cTn display="0" id="10" masterRel="sameClick" presetSubtype="1">
                                          <p:stCondLst>
                                            <p:cond evt="begin" delay="0">
                                              <p:tn val="9"/>
                                            </p:cond>
                                          </p:stCondLst>
                                          <p:endCondLst>
                                            <p:cond evt="onStopAudio" delay="0">
                                              <p:tgtEl>
                                                <p:sldTgt/>
                                              </p:tgtEl>
                                            </p:cond>
                                          </p:endCondLst>
                                        </p:cTn>
                                        <p:tgtEl>
                                          <p:sndTgt r:embed="rId2"/>
                                        </p:tgtEl>
                                      </p:cMediaNode>
                                    </p:audio>
                                  </p:subTnLst>
                                </p:cTn>
                              </p:par>
                            </p:childTnLst>
                          </p:cTn>
                        </p:par>
                        <p:par>
                          <p:cTn fill="hold" id="16" nodeType="afterGroup">
                            <p:stCondLst>
                              <p:cond delay="1500"/>
                            </p:stCondLst>
                            <p:childTnLst>
                              <p:par>
                                <p:cTn fill="hold" grpId="0" id="17" nodeType="afterEffect" presetClass="entr" presetID="22" presetSubtype="1">
                                  <p:stCondLst>
                                    <p:cond delay="0"/>
                                  </p:stCondLst>
                                  <p:childTnLst>
                                    <p:set>
                                      <p:cBhvr>
                                        <p:cTn dur="1" fill="hold" id="18">
                                          <p:stCondLst>
                                            <p:cond delay="0"/>
                                          </p:stCondLst>
                                        </p:cTn>
                                        <p:tgtEl>
                                          <p:spTgt spid="1049040"/>
                                        </p:tgtEl>
                                        <p:attrNameLst>
                                          <p:attrName>style.visibility</p:attrName>
                                        </p:attrNameLst>
                                      </p:cBhvr>
                                      <p:to>
                                        <p:strVal val="visible"/>
                                      </p:to>
                                    </p:set>
                                    <p:animEffect transition="in" filter="wipe(up)">
                                      <p:cBhvr>
                                        <p:cTn dur="500" id="19"/>
                                        <p:tgtEl>
                                          <p:spTgt spid="1049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39" grpId="0" uiExpand="0" build="whole"/>
      <p:bldP spid="1049040" grpId="0" uiExpand="0" build="whole"/>
    </p:bldLst>
  </p:timing>
</p:sld>
</file>

<file path=ppt/slides/slide55.xml><?xml version="1.0" encoding="utf-8"?>
<p:sld xmlns:a="http://schemas.openxmlformats.org/drawingml/2006/main" xmlns:r="http://schemas.openxmlformats.org/officeDocument/2006/relationships" xmlns:p="http://schemas.openxmlformats.org/presentationml/2006/main" show="1" showMasterSp="1">
  <p:cSld>
    <p:spTree>
      <p:nvGrpSpPr>
        <p:cNvPr id="271" name=""/>
        <p:cNvGrpSpPr/>
        <p:nvPr/>
      </p:nvGrpSpPr>
      <p:grpSpPr>
        <a:xfrm rot="0">
          <a:off x="0" y="0"/>
          <a:ext cx="0" cy="0"/>
          <a:chOff x="0" y="0"/>
          <a:chExt cx="0" cy="0"/>
        </a:xfrm>
      </p:grpSpPr>
      <p:sp>
        <p:nvSpPr>
          <p:cNvPr id="1049046" name="Text Box 2"/>
          <p:cNvSpPr txBox="1"/>
          <p:nvPr/>
        </p:nvSpPr>
        <p:spPr>
          <a:xfrm rot="0">
            <a:off x="522287" y="992187"/>
            <a:ext cx="3048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三、 </a:t>
            </a:r>
            <a:r>
              <a:rPr altLang="zh-CN" b="1" sz="2400" lang="en-US">
                <a:latin typeface="Times New Roman" pitchFamily="18" charset="0"/>
              </a:rPr>
              <a:t>CMOS</a:t>
            </a:r>
            <a:r>
              <a:rPr altLang="en-US" b="1" sz="2400" lang="zh-CN">
                <a:latin typeface="Times New Roman" pitchFamily="18" charset="0"/>
              </a:rPr>
              <a:t>或非门</a:t>
            </a:r>
          </a:p>
        </p:txBody>
      </p:sp>
      <p:sp>
        <p:nvSpPr>
          <p:cNvPr id="1049047" name="Text Box 3"/>
          <p:cNvSpPr txBox="1"/>
          <p:nvPr/>
        </p:nvSpPr>
        <p:spPr>
          <a:xfrm rot="0">
            <a:off x="522287" y="1446212"/>
            <a:ext cx="8347075"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由两个并联的</a:t>
            </a:r>
            <a:r>
              <a:rPr altLang="zh-CN" sz="2400" lang="en-US">
                <a:latin typeface="Times New Roman" pitchFamily="18" charset="0"/>
              </a:rPr>
              <a:t>NMOS</a:t>
            </a:r>
            <a:r>
              <a:rPr altLang="en-US" sz="2400" lang="zh-CN">
                <a:latin typeface="Times New Roman" pitchFamily="18" charset="0"/>
              </a:rPr>
              <a:t>管和两个串联的</a:t>
            </a:r>
            <a:r>
              <a:rPr altLang="zh-CN" sz="2400" lang="en-US">
                <a:latin typeface="Times New Roman" pitchFamily="18" charset="0"/>
              </a:rPr>
              <a:t>PMOS</a:t>
            </a:r>
            <a:r>
              <a:rPr altLang="en-US" sz="2400" lang="zh-CN">
                <a:latin typeface="Times New Roman" pitchFamily="18" charset="0"/>
              </a:rPr>
              <a:t>管构成一个两个输入端的</a:t>
            </a:r>
            <a:r>
              <a:rPr altLang="zh-CN" sz="2400" lang="en-US">
                <a:latin typeface="Times New Roman" pitchFamily="18" charset="0"/>
              </a:rPr>
              <a:t>CMOS</a:t>
            </a:r>
            <a:r>
              <a:rPr altLang="en-US" sz="2400" lang="zh-CN">
                <a:latin typeface="Times New Roman" pitchFamily="18" charset="0"/>
              </a:rPr>
              <a:t>或非门电路如下图所示。每个输入端连接到一个</a:t>
            </a:r>
            <a:r>
              <a:rPr altLang="zh-CN" sz="2400" lang="en-US">
                <a:latin typeface="Times New Roman" pitchFamily="18" charset="0"/>
              </a:rPr>
              <a:t>NMOS</a:t>
            </a:r>
            <a:r>
              <a:rPr altLang="en-US" sz="2400" lang="zh-CN">
                <a:latin typeface="Times New Roman" pitchFamily="18" charset="0"/>
              </a:rPr>
              <a:t>管和一个</a:t>
            </a:r>
            <a:r>
              <a:rPr altLang="zh-CN" sz="2400" lang="en-US">
                <a:latin typeface="Times New Roman" pitchFamily="18" charset="0"/>
              </a:rPr>
              <a:t>PMOS</a:t>
            </a:r>
            <a:r>
              <a:rPr altLang="en-US" sz="2400" lang="zh-CN">
                <a:latin typeface="Times New Roman" pitchFamily="18" charset="0"/>
              </a:rPr>
              <a:t>管的栅极。</a:t>
            </a:r>
          </a:p>
        </p:txBody>
      </p:sp>
      <p:sp>
        <p:nvSpPr>
          <p:cNvPr id="1049048" name="Text Box 4"/>
          <p:cNvSpPr txBox="1"/>
          <p:nvPr/>
        </p:nvSpPr>
        <p:spPr>
          <a:xfrm rot="0">
            <a:off x="4302125" y="2925762"/>
            <a:ext cx="4581525" cy="3378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latin typeface="Times New Roman" pitchFamily="18" charset="0"/>
              </a:rPr>
              <a:t>工作原理：</a:t>
            </a:r>
            <a:r>
              <a:rPr altLang="zh-CN" sz="2400" lang="en-US">
                <a:latin typeface="Times New Roman" pitchFamily="18" charset="0"/>
              </a:rPr>
              <a:t>当输入A</a:t>
            </a:r>
            <a:r>
              <a:rPr altLang="en-US" sz="2400" lang="zh-CN">
                <a:latin typeface="Times New Roman" pitchFamily="18" charset="0"/>
              </a:rPr>
              <a:t>、</a:t>
            </a:r>
            <a:r>
              <a:rPr altLang="zh-CN" sz="2400" lang="en-US">
                <a:latin typeface="Times New Roman" pitchFamily="18" charset="0"/>
              </a:rPr>
              <a:t>B</a:t>
            </a:r>
            <a:r>
              <a:rPr altLang="en-US" sz="2400" lang="zh-CN">
                <a:latin typeface="Times New Roman" pitchFamily="18" charset="0"/>
              </a:rPr>
              <a:t>均为低电平时，</a:t>
            </a:r>
            <a:r>
              <a:rPr altLang="zh-CN" sz="2400" lang="en-US">
                <a:latin typeface="Times New Roman" pitchFamily="18" charset="0"/>
              </a:rPr>
              <a:t>T</a:t>
            </a:r>
            <a:r>
              <a:rPr altLang="zh-CN" baseline="-25000" sz="2400" lang="en-US">
                <a:latin typeface="Times New Roman" pitchFamily="18" charset="0"/>
              </a:rPr>
              <a:t>N1</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N2</a:t>
            </a:r>
            <a:r>
              <a:rPr altLang="en-US" sz="2400" lang="zh-CN">
                <a:latin typeface="Times New Roman" pitchFamily="18" charset="0"/>
              </a:rPr>
              <a:t>截止，</a:t>
            </a:r>
            <a:r>
              <a:rPr altLang="zh-CN" sz="2400" lang="en-US">
                <a:latin typeface="Times New Roman" pitchFamily="18" charset="0"/>
              </a:rPr>
              <a:t>T</a:t>
            </a:r>
            <a:r>
              <a:rPr altLang="zh-CN" baseline="-25000" sz="2400" lang="en-US">
                <a:latin typeface="Times New Roman" pitchFamily="18" charset="0"/>
              </a:rPr>
              <a:t>P1</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P2</a:t>
            </a:r>
            <a:r>
              <a:rPr altLang="en-US" sz="2400" lang="zh-CN">
                <a:latin typeface="Times New Roman" pitchFamily="18" charset="0"/>
              </a:rPr>
              <a:t>导通，输出</a:t>
            </a:r>
            <a:r>
              <a:rPr altLang="zh-CN" sz="2400" lang="en-US">
                <a:latin typeface="Times New Roman" pitchFamily="18" charset="0"/>
              </a:rPr>
              <a:t>F</a:t>
            </a:r>
            <a:r>
              <a:rPr altLang="en-US" sz="2400" lang="zh-CN">
                <a:latin typeface="Times New Roman" pitchFamily="18" charset="0"/>
              </a:rPr>
              <a:t>为高电平；</a:t>
            </a:r>
          </a:p>
          <a:p>
            <a:pPr algn="just" eaLnBrk="1" hangingPunct="1" indent="0" lvl="0" marL="0">
              <a:spcBef>
                <a:spcPct val="0"/>
              </a:spcBef>
              <a:buFontTx/>
              <a:buNone/>
            </a:pPr>
            <a:r>
              <a:rPr altLang="en-US" sz="2400" lang="zh-CN">
                <a:latin typeface="Times New Roman" pitchFamily="18" charset="0"/>
              </a:rPr>
              <a:t>　 当输入端</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B </a:t>
            </a:r>
            <a:r>
              <a:rPr altLang="en-US" sz="2400" lang="zh-CN">
                <a:latin typeface="Times New Roman" pitchFamily="18" charset="0"/>
              </a:rPr>
              <a:t>中至少有一个为高电平时，则对应的</a:t>
            </a:r>
            <a:r>
              <a:rPr altLang="zh-CN" sz="2400" lang="en-US">
                <a:latin typeface="Times New Roman" pitchFamily="18" charset="0"/>
              </a:rPr>
              <a:t>T</a:t>
            </a:r>
            <a:r>
              <a:rPr altLang="zh-CN" baseline="-25000" sz="2400" lang="en-US">
                <a:latin typeface="Times New Roman" pitchFamily="18" charset="0"/>
              </a:rPr>
              <a:t>N1</a:t>
            </a:r>
            <a:r>
              <a:rPr altLang="en-US" sz="2400" lang="zh-CN">
                <a:latin typeface="Times New Roman" pitchFamily="18" charset="0"/>
              </a:rPr>
              <a:t>、</a:t>
            </a:r>
            <a:r>
              <a:rPr altLang="zh-CN" sz="2400" lang="en-US">
                <a:latin typeface="Times New Roman" pitchFamily="18" charset="0"/>
              </a:rPr>
              <a:t>T</a:t>
            </a:r>
            <a:r>
              <a:rPr altLang="zh-CN" baseline="-25000" sz="2400" lang="en-US">
                <a:latin typeface="Times New Roman" pitchFamily="18" charset="0"/>
              </a:rPr>
              <a:t>N2</a:t>
            </a:r>
            <a:r>
              <a:rPr altLang="en-US" sz="2400" lang="zh-CN">
                <a:latin typeface="Times New Roman" pitchFamily="18" charset="0"/>
              </a:rPr>
              <a:t>中便至少有一个导通，</a:t>
            </a:r>
            <a:r>
              <a:rPr altLang="zh-CN" sz="2400" lang="en-US">
                <a:latin typeface="Times New Roman" pitchFamily="18" charset="0"/>
              </a:rPr>
              <a:t>T</a:t>
            </a:r>
            <a:r>
              <a:rPr altLang="zh-CN" baseline="-25000" sz="2400" lang="en-US">
                <a:latin typeface="Times New Roman" pitchFamily="18" charset="0"/>
              </a:rPr>
              <a:t>P1</a:t>
            </a:r>
            <a:r>
              <a:rPr altLang="en-US" sz="2400" lang="zh-CN">
                <a:latin typeface="Times New Roman" pitchFamily="18" charset="0"/>
              </a:rPr>
              <a:t>、</a:t>
            </a:r>
            <a:r>
              <a:rPr altLang="zh-CN" sz="2400" lang="en-US">
                <a:latin typeface="Times New Roman" pitchFamily="18" charset="0"/>
              </a:rPr>
              <a:t>T</a:t>
            </a:r>
            <a:r>
              <a:rPr altLang="zh-CN" baseline="-25000" sz="2400" lang="en-US">
                <a:latin typeface="Times New Roman" pitchFamily="18" charset="0"/>
              </a:rPr>
              <a:t>P2</a:t>
            </a:r>
            <a:r>
              <a:rPr altLang="en-US" sz="2400" lang="zh-CN">
                <a:latin typeface="Times New Roman" pitchFamily="18" charset="0"/>
              </a:rPr>
              <a:t>中便至少有一个截止，使输出</a:t>
            </a:r>
            <a:r>
              <a:rPr altLang="zh-CN" sz="2400" lang="en-US">
                <a:latin typeface="Times New Roman" pitchFamily="18" charset="0"/>
              </a:rPr>
              <a:t>F</a:t>
            </a:r>
            <a:r>
              <a:rPr altLang="en-US" sz="2400" lang="zh-CN">
                <a:latin typeface="Times New Roman" pitchFamily="18" charset="0"/>
              </a:rPr>
              <a:t>为低电平。</a:t>
            </a:r>
          </a:p>
          <a:p>
            <a:pPr algn="just" eaLnBrk="1" hangingPunct="1" indent="0" lvl="0" marL="0">
              <a:spcBef>
                <a:spcPct val="0"/>
              </a:spcBef>
              <a:buFontTx/>
              <a:buNone/>
            </a:pPr>
            <a:r>
              <a:rPr altLang="en-US" b="1" sz="2400" lang="zh-CN">
                <a:latin typeface="Times New Roman" pitchFamily="18" charset="0"/>
              </a:rPr>
              <a:t>　 </a:t>
            </a:r>
            <a:r>
              <a:rPr altLang="en-US" sz="2400" lang="zh-CN">
                <a:latin typeface="Times New Roman" pitchFamily="18" charset="0"/>
              </a:rPr>
              <a:t>电路实现了“或非”逻辑功能。</a:t>
            </a:r>
          </a:p>
        </p:txBody>
      </p:sp>
      <p:pic>
        <p:nvPicPr>
          <p:cNvPr id="2097190" name="Picture 5" descr="Tu3-26X"/>
          <p:cNvPicPr>
            <a:picLocks/>
          </p:cNvPicPr>
          <p:nvPr/>
        </p:nvPicPr>
        <p:blipFill>
          <a:blip xmlns:r="http://schemas.openxmlformats.org/officeDocument/2006/relationships" r:embed="rId1">
            <a:lum bright="-100000"/>
          </a:blip>
          <a:srcRect l="0" t="0" r="0" b="0"/>
          <a:stretch>
            <a:fillRect/>
          </a:stretch>
        </p:blipFill>
        <p:spPr>
          <a:xfrm rot="0">
            <a:off x="685800" y="2855912"/>
            <a:ext cx="3514725" cy="3581400"/>
          </a:xfrm>
          <a:prstGeom prst="rect"/>
          <a:noFill/>
          <a:ln>
            <a:noFill/>
          </a:ln>
        </p:spPr>
      </p:pic>
      <p:sp>
        <p:nvSpPr>
          <p:cNvPr id="104904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5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5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55</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047"/>
                                        </p:tgtEl>
                                        <p:attrNameLst>
                                          <p:attrName>style.visibility</p:attrName>
                                        </p:attrNameLst>
                                      </p:cBhvr>
                                      <p:to>
                                        <p:strVal val="visible"/>
                                      </p:to>
                                    </p:set>
                                    <p:animEffect transition="in" filter="blinds(horizontal)">
                                      <p:cBhvr>
                                        <p:cTn dur="500" id="7"/>
                                        <p:tgtEl>
                                          <p:spTgt spid="1049047"/>
                                        </p:tgtEl>
                                      </p:cBhvr>
                                    </p:animEffect>
                                  </p:childTnLst>
                                </p:cTn>
                              </p:par>
                            </p:childTnLst>
                          </p:cTn>
                        </p:par>
                        <p:par>
                          <p:cTn fill="hold" id="8" nodeType="afterGroup">
                            <p:stCondLst>
                              <p:cond delay="500"/>
                            </p:stCondLst>
                            <p:childTnLst>
                              <p:par>
                                <p:cTn fill="hold" id="9" nodeType="afterEffect" presetClass="entr" presetID="2" presetSubtype="4">
                                  <p:stCondLst>
                                    <p:cond delay="0"/>
                                  </p:stCondLst>
                                  <p:childTnLst>
                                    <p:set>
                                      <p:cBhvr>
                                        <p:cTn dur="1" fill="hold" id="11">
                                          <p:stCondLst>
                                            <p:cond delay="0"/>
                                          </p:stCondLst>
                                        </p:cTn>
                                        <p:tgtEl>
                                          <p:spTgt spid="2097190"/>
                                        </p:tgtEl>
                                        <p:attrNameLst>
                                          <p:attrName>style.visibility</p:attrName>
                                        </p:attrNameLst>
                                      </p:cBhvr>
                                      <p:to>
                                        <p:strVal val="visible"/>
                                      </p:to>
                                    </p:set>
                                    <p:anim calcmode="lin" valueType="num">
                                      <p:cBhvr additive="base">
                                        <p:cTn dur="500" fill="hold" id="12"/>
                                        <p:tgtEl>
                                          <p:spTgt spid="2097190"/>
                                        </p:tgtEl>
                                        <p:attrNameLst>
                                          <p:attrName>ppt_x</p:attrName>
                                        </p:attrNameLst>
                                      </p:cBhvr>
                                      <p:tavLst>
                                        <p:tav tm="0">
                                          <p:val>
                                            <p:strVal val="#ppt_x"/>
                                          </p:val>
                                        </p:tav>
                                        <p:tav tm="100000">
                                          <p:val>
                                            <p:strVal val="#ppt_x"/>
                                          </p:val>
                                        </p:tav>
                                      </p:tavLst>
                                    </p:anim>
                                    <p:anim calcmode="lin" valueType="num">
                                      <p:cBhvr additive="base">
                                        <p:cTn dur="500" fill="hold" id="13"/>
                                        <p:tgtEl>
                                          <p:spTgt spid="2097190"/>
                                        </p:tgtEl>
                                        <p:attrNameLst>
                                          <p:attrName>ppt_y</p:attrName>
                                        </p:attrNameLst>
                                      </p:cBhvr>
                                      <p:tavLst>
                                        <p:tav tm="0">
                                          <p:val>
                                            <p:strVal val="1+#ppt_h/2"/>
                                          </p:val>
                                        </p:tav>
                                        <p:tav tm="100000">
                                          <p:val>
                                            <p:strVal val="#ppt_y"/>
                                          </p:val>
                                        </p:tav>
                                      </p:tavLst>
                                    </p:anim>
                                  </p:childTnLst>
                                  <p:subTnLst>
                                    <p:audio>
                                      <p:cMediaNode mute="0" vol="50000">
                                        <p:cTn display="0" id="10" masterRel="sameClick" presetSubtype="1">
                                          <p:stCondLst>
                                            <p:cond evt="begin" delay="0">
                                              <p:tn val="9"/>
                                            </p:cond>
                                          </p:stCondLst>
                                          <p:endCondLst>
                                            <p:cond evt="onStopAudio" delay="0">
                                              <p:tgtEl>
                                                <p:sldTgt/>
                                              </p:tgtEl>
                                            </p:cond>
                                          </p:endCondLst>
                                        </p:cTn>
                                        <p:tgtEl>
                                          <p:sndTgt r:embed="rId2"/>
                                        </p:tgtEl>
                                      </p:cMediaNode>
                                    </p:audio>
                                  </p:sub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12" presetSubtype="2">
                                  <p:stCondLst>
                                    <p:cond delay="0"/>
                                  </p:stCondLst>
                                  <p:childTnLst>
                                    <p:set>
                                      <p:cBhvr>
                                        <p:cTn dur="1" fill="hold" id="17">
                                          <p:stCondLst>
                                            <p:cond delay="0"/>
                                          </p:stCondLst>
                                        </p:cTn>
                                        <p:tgtEl>
                                          <p:spTgt spid="1049048"/>
                                        </p:tgtEl>
                                        <p:attrNameLst>
                                          <p:attrName>style.visibility</p:attrName>
                                        </p:attrNameLst>
                                      </p:cBhvr>
                                      <p:to>
                                        <p:strVal val="visible"/>
                                      </p:to>
                                    </p:set>
                                    <p:animEffect transition="in" filter="slide(fromRight)">
                                      <p:cBhvr>
                                        <p:cTn dur="500" id="18"/>
                                        <p:tgtEl>
                                          <p:spTgt spid="1049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47" grpId="0" uiExpand="0" build="whole"/>
      <p:bldP spid="1049048" grpId="0" uiExpand="0" build="whole"/>
    </p:bldLst>
  </p:timing>
</p:sld>
</file>

<file path=ppt/slides/slide56.xml><?xml version="1.0" encoding="utf-8"?>
<p:sld xmlns:a="http://schemas.openxmlformats.org/drawingml/2006/main" xmlns:r="http://schemas.openxmlformats.org/officeDocument/2006/relationships" xmlns:p="http://schemas.openxmlformats.org/presentationml/2006/main" show="1" showMasterSp="1">
  <p:cSld>
    <p:spTree>
      <p:nvGrpSpPr>
        <p:cNvPr id="274" name=""/>
        <p:cNvGrpSpPr/>
        <p:nvPr/>
      </p:nvGrpSpPr>
      <p:grpSpPr>
        <a:xfrm rot="0">
          <a:off x="0" y="0"/>
          <a:ext cx="0" cy="0"/>
          <a:chOff x="0" y="0"/>
          <a:chExt cx="0" cy="0"/>
        </a:xfrm>
      </p:grpSpPr>
      <p:sp>
        <p:nvSpPr>
          <p:cNvPr id="1049054" name="Text Box 2"/>
          <p:cNvSpPr txBox="1"/>
          <p:nvPr/>
        </p:nvSpPr>
        <p:spPr>
          <a:xfrm rot="0">
            <a:off x="622300" y="1266825"/>
            <a:ext cx="2819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四、 </a:t>
            </a:r>
            <a:r>
              <a:rPr altLang="zh-CN" b="1" sz="2400" lang="en-US">
                <a:latin typeface="Times New Roman" pitchFamily="18" charset="0"/>
              </a:rPr>
              <a:t>CMOS</a:t>
            </a:r>
            <a:r>
              <a:rPr altLang="en-US" b="1" sz="2400" lang="zh-CN">
                <a:latin typeface="Times New Roman" pitchFamily="18" charset="0"/>
              </a:rPr>
              <a:t>三态门</a:t>
            </a:r>
          </a:p>
        </p:txBody>
      </p:sp>
      <p:pic>
        <p:nvPicPr>
          <p:cNvPr id="2097191" name="Picture 3" descr="Tu3-27X"/>
          <p:cNvPicPr>
            <a:picLocks/>
          </p:cNvPicPr>
          <p:nvPr/>
        </p:nvPicPr>
        <p:blipFill>
          <a:blip xmlns:r="http://schemas.openxmlformats.org/officeDocument/2006/relationships" r:embed="rId1">
            <a:lum bright="-100000"/>
          </a:blip>
          <a:srcRect l="0" t="0" r="0" b="0"/>
          <a:stretch>
            <a:fillRect/>
          </a:stretch>
        </p:blipFill>
        <p:spPr>
          <a:xfrm rot="0">
            <a:off x="827087" y="2281237"/>
            <a:ext cx="2598737" cy="3352800"/>
          </a:xfrm>
          <a:prstGeom prst="rect"/>
          <a:noFill/>
          <a:ln>
            <a:noFill/>
          </a:ln>
        </p:spPr>
      </p:pic>
      <p:grpSp>
        <p:nvGrpSpPr>
          <p:cNvPr id="275" name=""/>
          <p:cNvGrpSpPr/>
          <p:nvPr/>
        </p:nvGrpSpPr>
        <p:grpSpPr>
          <a:xfrm rot="0">
            <a:off x="3770312" y="2803525"/>
            <a:ext cx="5257800" cy="2282825"/>
            <a:chOff x="2256" y="2330"/>
            <a:chExt cx="3312" cy="1438"/>
          </a:xfrm>
        </p:grpSpPr>
        <p:sp>
          <p:nvSpPr>
            <p:cNvPr id="1049055" name="Text Box 5"/>
            <p:cNvSpPr txBox="1"/>
            <p:nvPr/>
          </p:nvSpPr>
          <p:spPr>
            <a:xfrm rot="0">
              <a:off x="2256" y="2330"/>
              <a:ext cx="3312" cy="143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zh-CN" sz="2400" lang="en-US">
                  <a:latin typeface="Times New Roman" pitchFamily="18" charset="0"/>
                </a:rPr>
                <a:t>EN=1 </a:t>
              </a:r>
              <a:r>
                <a:rPr altLang="en-US" sz="2400" lang="zh-CN">
                  <a:latin typeface="Times New Roman" pitchFamily="18" charset="0"/>
                </a:rPr>
                <a:t>：</a:t>
              </a:r>
              <a:r>
                <a:rPr altLang="zh-CN" sz="2400" lang="en-US">
                  <a:latin typeface="Times New Roman" pitchFamily="18" charset="0"/>
                </a:rPr>
                <a:t>T’</a:t>
              </a:r>
              <a:r>
                <a:rPr altLang="zh-CN" baseline="-25000" sz="2400" lang="en-US">
                  <a:latin typeface="Times New Roman" pitchFamily="18" charset="0"/>
                </a:rPr>
                <a:t>N</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P</a:t>
              </a:r>
              <a:r>
                <a:rPr altLang="en-US" sz="2400" lang="zh-CN">
                  <a:latin typeface="Times New Roman" pitchFamily="18" charset="0"/>
                </a:rPr>
                <a:t>同时截止，输出</a:t>
              </a:r>
              <a:r>
                <a:rPr altLang="zh-CN" sz="2400" lang="en-US">
                  <a:latin typeface="Times New Roman" pitchFamily="18" charset="0"/>
                </a:rPr>
                <a:t>F</a:t>
              </a:r>
            </a:p>
            <a:p>
              <a:pPr algn="just" eaLnBrk="1" hangingPunct="1" indent="0" lvl="0" marL="0">
                <a:lnSpc>
                  <a:spcPct val="120000"/>
                </a:lnSpc>
                <a:spcBef>
                  <a:spcPct val="0"/>
                </a:spcBef>
                <a:buFontTx/>
                <a:buNone/>
              </a:pPr>
              <a:r>
                <a:rPr altLang="en-US" sz="2400" lang="zh-CN">
                  <a:latin typeface="Times New Roman" pitchFamily="18" charset="0"/>
                </a:rPr>
                <a:t>呈高阻状态；</a:t>
              </a:r>
            </a:p>
            <a:p>
              <a:pPr algn="just" eaLnBrk="1" hangingPunct="1" indent="0" lvl="0" marL="0">
                <a:lnSpc>
                  <a:spcPct val="120000"/>
                </a:lnSpc>
                <a:spcBef>
                  <a:spcPct val="0"/>
                </a:spcBef>
                <a:buFontTx/>
                <a:buNone/>
              </a:pPr>
              <a:endParaRPr altLang="en-US" sz="2400" lang="zh-CN">
                <a:latin typeface="Times New Roman" pitchFamily="18" charset="0"/>
              </a:endParaRPr>
            </a:p>
            <a:p>
              <a:pPr algn="just" eaLnBrk="1" hangingPunct="1" indent="0" lvl="0" marL="0">
                <a:lnSpc>
                  <a:spcPct val="120000"/>
                </a:lnSpc>
                <a:spcBef>
                  <a:spcPct val="0"/>
                </a:spcBef>
                <a:buFontTx/>
                <a:buNone/>
              </a:pPr>
              <a:r>
                <a:rPr altLang="zh-CN" sz="2400" lang="en-US">
                  <a:latin typeface="Times New Roman" pitchFamily="18" charset="0"/>
                </a:rPr>
                <a:t>EN =0 </a:t>
              </a:r>
              <a:r>
                <a:rPr altLang="en-US" sz="2400" lang="zh-CN">
                  <a:latin typeface="Times New Roman" pitchFamily="18" charset="0"/>
                </a:rPr>
                <a:t>：</a:t>
              </a:r>
              <a:r>
                <a:rPr altLang="zh-CN" sz="2400" lang="en-US">
                  <a:latin typeface="Times New Roman" pitchFamily="18" charset="0"/>
                </a:rPr>
                <a:t>T’</a:t>
              </a:r>
              <a:r>
                <a:rPr altLang="zh-CN" baseline="-25000" sz="2400" lang="en-US">
                  <a:latin typeface="Times New Roman" pitchFamily="18" charset="0"/>
                </a:rPr>
                <a:t>N</a:t>
              </a:r>
              <a:r>
                <a:rPr altLang="en-US" sz="2400" lang="zh-CN">
                  <a:latin typeface="Times New Roman" pitchFamily="18" charset="0"/>
                </a:rPr>
                <a:t>和</a:t>
              </a:r>
              <a:r>
                <a:rPr altLang="zh-CN" sz="2400" lang="en-US">
                  <a:latin typeface="Times New Roman" pitchFamily="18" charset="0"/>
                </a:rPr>
                <a:t>T’</a:t>
              </a:r>
              <a:r>
                <a:rPr altLang="zh-CN" baseline="-25000" sz="2400" lang="en-US">
                  <a:latin typeface="Times New Roman" pitchFamily="18" charset="0"/>
                </a:rPr>
                <a:t>P</a:t>
              </a:r>
              <a:r>
                <a:rPr altLang="en-US" sz="2400" lang="zh-CN">
                  <a:latin typeface="Times New Roman" pitchFamily="18" charset="0"/>
                </a:rPr>
                <a:t>同时导通，非门</a:t>
              </a:r>
            </a:p>
            <a:p>
              <a:pPr algn="just" eaLnBrk="1" hangingPunct="1" indent="0" lvl="0" marL="0">
                <a:lnSpc>
                  <a:spcPct val="120000"/>
                </a:lnSpc>
                <a:spcBef>
                  <a:spcPct val="0"/>
                </a:spcBef>
                <a:buFontTx/>
                <a:buNone/>
              </a:pPr>
              <a:r>
                <a:rPr altLang="en-US" sz="2400" lang="zh-CN">
                  <a:latin typeface="Times New Roman" pitchFamily="18" charset="0"/>
                </a:rPr>
                <a:t>正常工作，实现　　　的功能。</a:t>
              </a:r>
            </a:p>
          </p:txBody>
        </p:sp>
        <p:graphicFrame>
          <p:nvGraphicFramePr>
            <p:cNvPr id="4194310" name=""/>
            <p:cNvGraphicFramePr>
              <a:graphicFrameLocks/>
            </p:cNvGraphicFramePr>
            <p:nvPr/>
          </p:nvGraphicFramePr>
          <p:xfrm rot="0">
            <a:off x="3674" y="3475"/>
            <a:ext cx="576" cy="273"/>
          </p:xfrm>
          <a:graphic>
            <a:graphicData uri="http://schemas.openxmlformats.org/presentationml/2006/ole">
              <mc:AlternateContent xmlns:mc="http://schemas.openxmlformats.org/markup-compatibility/2006">
                <mc:Choice xmlns:v="urn:schemas-microsoft-com:vml" Requires="v">
                  <p:oleObj name="Microsoft 公式 3.0" r:id="rId2" spid="" imgH="273" imgW="576" showAsIcon="0" progId="Equation.3">
                    <p:embed followColorScheme="full"/>
                    <p:pic>
                      <p:nvPicPr>
                        <p:cNvPr id="2097192" name="Object 6"/>
                        <p:cNvPicPr>
                          <a:picLocks/>
                        </p:cNvPicPr>
                        <p:nvPr/>
                      </p:nvPicPr>
                      <p:blipFill>
                        <a:blip xmlns:r="http://schemas.openxmlformats.org/officeDocument/2006/relationships" r:embed="rId3">
                          <a:lum bright="-100000"/>
                        </a:blip>
                        <a:srcRect l="0" t="0" r="0" b="0"/>
                        <a:stretch>
                          <a:fillRect/>
                        </a:stretch>
                      </p:blipFill>
                      <p:spPr>
                        <a:xfrm rot="0">
                          <a:off x="3674" y="3475"/>
                          <a:ext cx="576" cy="273"/>
                        </a:xfrm>
                        <a:prstGeom prst="rect"/>
                        <a:noFill/>
                        <a:ln>
                          <a:noFill/>
                        </a:ln>
                      </p:spPr>
                    </p:pic>
                  </p:oleObj>
                </mc:Choice>
                <mc:Fallback>
                  <p:oleObj name="Microsoft 公式 3.0" r:id="rId2" spid="" imgH="273" imgW="576" showAsIcon="0" progId="Equation.3">
                    <p:embed followColorScheme="full"/>
                    <p:pic>
                      <p:nvPicPr>
                        <p:cNvPr id="2097192" name="Object 6"/>
                        <p:cNvPicPr>
                          <a:picLocks/>
                        </p:cNvPicPr>
                        <p:nvPr/>
                      </p:nvPicPr>
                      <p:blipFill>
                        <a:blip xmlns:r="http://schemas.openxmlformats.org/officeDocument/2006/relationships" r:embed="rId3">
                          <a:lum bright="-100000"/>
                        </a:blip>
                        <a:srcRect l="0" t="0" r="0" b="0"/>
                        <a:stretch>
                          <a:fillRect/>
                        </a:stretch>
                      </p:blipFill>
                      <p:spPr>
                        <a:xfrm rot="0">
                          <a:off x="3674" y="3475"/>
                          <a:ext cx="576" cy="273"/>
                        </a:xfrm>
                        <a:prstGeom prst="rect"/>
                        <a:noFill/>
                        <a:ln>
                          <a:noFill/>
                        </a:ln>
                      </p:spPr>
                    </p:pic>
                  </p:oleObj>
                </mc:Fallback>
              </mc:AlternateContent>
            </a:graphicData>
          </a:graphic>
        </p:graphicFrame>
        <p:sp>
          <p:nvSpPr>
            <p:cNvPr id="1049056" name="Line 7"/>
            <p:cNvSpPr/>
            <p:nvPr/>
          </p:nvSpPr>
          <p:spPr>
            <a:xfrm rot="0">
              <a:off x="2341" y="2415"/>
              <a:ext cx="192" cy="0"/>
            </a:xfrm>
            <a:prstGeom prst="line"/>
            <a:noFill/>
            <a:ln w="9525" cap="flat" cmpd="sng">
              <a:solidFill>
                <a:schemeClr val="dk1">
                  <a:alpha val="100000"/>
                </a:schemeClr>
              </a:solidFill>
              <a:prstDash val="solid"/>
              <a:round/>
            </a:ln>
          </p:spPr>
        </p:sp>
        <p:sp>
          <p:nvSpPr>
            <p:cNvPr id="1049057" name="Line 8"/>
            <p:cNvSpPr/>
            <p:nvPr/>
          </p:nvSpPr>
          <p:spPr>
            <a:xfrm rot="0">
              <a:off x="2348" y="3237"/>
              <a:ext cx="192" cy="0"/>
            </a:xfrm>
            <a:prstGeom prst="line"/>
            <a:noFill/>
            <a:ln w="9525" cap="flat" cmpd="sng">
              <a:solidFill>
                <a:schemeClr val="dk1">
                  <a:alpha val="100000"/>
                </a:schemeClr>
              </a:solidFill>
              <a:prstDash val="solid"/>
              <a:round/>
            </a:ln>
          </p:spPr>
        </p:sp>
      </p:grpSp>
      <p:sp>
        <p:nvSpPr>
          <p:cNvPr id="104905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5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6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56</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2" presetSubtype="8">
                                  <p:stCondLst>
                                    <p:cond delay="0"/>
                                  </p:stCondLst>
                                  <p:childTnLst>
                                    <p:set>
                                      <p:cBhvr>
                                        <p:cTn dur="1" fill="hold" id="7">
                                          <p:stCondLst>
                                            <p:cond delay="0"/>
                                          </p:stCondLst>
                                        </p:cTn>
                                        <p:tgtEl>
                                          <p:spTgt spid="2097191"/>
                                        </p:tgtEl>
                                        <p:attrNameLst>
                                          <p:attrName>style.visibility</p:attrName>
                                        </p:attrNameLst>
                                      </p:cBhvr>
                                      <p:to>
                                        <p:strVal val="visible"/>
                                      </p:to>
                                    </p:set>
                                    <p:anim calcmode="lin" valueType="num">
                                      <p:cBhvr additive="base">
                                        <p:cTn dur="500" fill="hold" id="8"/>
                                        <p:tgtEl>
                                          <p:spTgt spid="2097191"/>
                                        </p:tgtEl>
                                        <p:attrNameLst>
                                          <p:attrName>ppt_x</p:attrName>
                                        </p:attrNameLst>
                                      </p:cBhvr>
                                      <p:tavLst>
                                        <p:tav tm="0">
                                          <p:val>
                                            <p:strVal val="0-#ppt_w/2"/>
                                          </p:val>
                                        </p:tav>
                                        <p:tav tm="100000">
                                          <p:val>
                                            <p:strVal val="#ppt_x"/>
                                          </p:val>
                                        </p:tav>
                                      </p:tavLst>
                                    </p:anim>
                                    <p:anim calcmode="lin" valueType="num">
                                      <p:cBhvr additive="base">
                                        <p:cTn dur="500" fill="hold" id="9"/>
                                        <p:tgtEl>
                                          <p:spTgt spid="2097191"/>
                                        </p:tgtEl>
                                        <p:attrNameLst>
                                          <p:attrName>ppt_y</p:attrName>
                                        </p:attrNameLst>
                                      </p:cBhvr>
                                      <p:tavLst>
                                        <p:tav tm="0">
                                          <p:val>
                                            <p:strVal val="#ppt_y"/>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4"/>
                                        </p:tgtEl>
                                      </p:cMediaNode>
                                    </p:audio>
                                  </p:subTnLst>
                                </p:cTn>
                              </p:par>
                            </p:childTnLst>
                          </p:cTn>
                        </p:par>
                      </p:childTnLst>
                    </p:cTn>
                  </p:par>
                  <p:par>
                    <p:cTn fill="hold" id="10" nodeType="clickPar">
                      <p:stCondLst>
                        <p:cond delay="indefinite"/>
                      </p:stCondLst>
                      <p:childTnLst>
                        <p:par>
                          <p:cTn fill="hold" id="11" nodeType="withGroup">
                            <p:stCondLst>
                              <p:cond delay="0"/>
                            </p:stCondLst>
                            <p:childTnLst>
                              <p:par>
                                <p:cTn fill="hold" id="12" nodeType="clickEffect" presetClass="entr" presetID="2" presetSubtype="4">
                                  <p:stCondLst>
                                    <p:cond delay="0"/>
                                  </p:stCondLst>
                                  <p:childTnLst>
                                    <p:set>
                                      <p:cBhvr>
                                        <p:cTn dur="1" fill="hold" id="13">
                                          <p:stCondLst>
                                            <p:cond delay="0"/>
                                          </p:stCondLst>
                                        </p:cTn>
                                        <p:tgtEl>
                                          <p:spTgt spid="275"/>
                                        </p:tgtEl>
                                        <p:attrNameLst>
                                          <p:attrName>style.visibility</p:attrName>
                                        </p:attrNameLst>
                                      </p:cBhvr>
                                      <p:to>
                                        <p:strVal val="visible"/>
                                      </p:to>
                                    </p:set>
                                    <p:anim calcmode="lin" valueType="num">
                                      <p:cBhvr additive="base">
                                        <p:cTn dur="500" fill="hold" id="14"/>
                                        <p:tgtEl>
                                          <p:spTgt spid="275"/>
                                        </p:tgtEl>
                                        <p:attrNameLst>
                                          <p:attrName>ppt_x</p:attrName>
                                        </p:attrNameLst>
                                      </p:cBhvr>
                                      <p:tavLst>
                                        <p:tav tm="0">
                                          <p:val>
                                            <p:strVal val="#ppt_x"/>
                                          </p:val>
                                        </p:tav>
                                        <p:tav tm="100000">
                                          <p:val>
                                            <p:strVal val="#ppt_x"/>
                                          </p:val>
                                        </p:tav>
                                      </p:tavLst>
                                    </p:anim>
                                    <p:anim calcmode="lin" valueType="num">
                                      <p:cBhvr additive="base">
                                        <p:cTn dur="500" fill="hold" id="15"/>
                                        <p:tgtEl>
                                          <p:spTgt spid="2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1" showMasterSp="1">
  <p:cSld>
    <p:spTree>
      <p:nvGrpSpPr>
        <p:cNvPr id="278" name=""/>
        <p:cNvGrpSpPr/>
        <p:nvPr/>
      </p:nvGrpSpPr>
      <p:grpSpPr>
        <a:xfrm rot="0">
          <a:off x="0" y="0"/>
          <a:ext cx="0" cy="0"/>
          <a:chOff x="0" y="0"/>
          <a:chExt cx="0" cy="0"/>
        </a:xfrm>
      </p:grpSpPr>
      <p:sp>
        <p:nvSpPr>
          <p:cNvPr id="1049063" name="Text Box 2"/>
          <p:cNvSpPr txBox="1"/>
          <p:nvPr/>
        </p:nvSpPr>
        <p:spPr>
          <a:xfrm rot="0">
            <a:off x="622300" y="1069975"/>
            <a:ext cx="2819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五、 </a:t>
            </a:r>
            <a:r>
              <a:rPr altLang="zh-CN" b="1" sz="2400" lang="en-US">
                <a:latin typeface="Times New Roman" pitchFamily="18" charset="0"/>
              </a:rPr>
              <a:t>CMOS</a:t>
            </a:r>
            <a:r>
              <a:rPr altLang="en-US" b="1" sz="2400" lang="zh-CN">
                <a:latin typeface="Times New Roman" pitchFamily="18" charset="0"/>
              </a:rPr>
              <a:t>传输门</a:t>
            </a:r>
          </a:p>
        </p:txBody>
      </p:sp>
      <p:sp>
        <p:nvSpPr>
          <p:cNvPr id="1049064" name="Text Box 3"/>
          <p:cNvSpPr txBox="1"/>
          <p:nvPr/>
        </p:nvSpPr>
        <p:spPr>
          <a:xfrm rot="0">
            <a:off x="566737" y="1527175"/>
            <a:ext cx="818356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en-US" sz="2400" lang="zh-CN">
                <a:latin typeface="Times New Roman" pitchFamily="18" charset="0"/>
              </a:rPr>
              <a:t>        由一个</a:t>
            </a:r>
            <a:r>
              <a:rPr altLang="zh-CN" sz="2400" lang="en-US">
                <a:latin typeface="Times New Roman" pitchFamily="18" charset="0"/>
              </a:rPr>
              <a:t>NMOS</a:t>
            </a:r>
            <a:r>
              <a:rPr altLang="en-US" sz="2400" lang="zh-CN">
                <a:latin typeface="Times New Roman" pitchFamily="18" charset="0"/>
              </a:rPr>
              <a:t>管</a:t>
            </a:r>
            <a:r>
              <a:rPr altLang="zh-CN" sz="2400" lang="en-US">
                <a:latin typeface="Times New Roman" pitchFamily="18" charset="0"/>
              </a:rPr>
              <a:t>T</a:t>
            </a:r>
            <a:r>
              <a:rPr altLang="zh-CN" baseline="-25000" sz="2400" lang="en-US">
                <a:latin typeface="Times New Roman" pitchFamily="18" charset="0"/>
              </a:rPr>
              <a:t>N</a:t>
            </a:r>
            <a:r>
              <a:rPr altLang="en-US" sz="2400" lang="zh-CN">
                <a:latin typeface="Times New Roman" pitchFamily="18" charset="0"/>
              </a:rPr>
              <a:t>和一个</a:t>
            </a:r>
            <a:r>
              <a:rPr altLang="zh-CN" sz="2400" lang="en-US">
                <a:latin typeface="Times New Roman" pitchFamily="18" charset="0"/>
              </a:rPr>
              <a:t>PMOS</a:t>
            </a:r>
            <a:r>
              <a:rPr altLang="en-US" sz="2400" lang="zh-CN">
                <a:latin typeface="Times New Roman" pitchFamily="18" charset="0"/>
              </a:rPr>
              <a:t>管</a:t>
            </a:r>
            <a:r>
              <a:rPr altLang="zh-CN" sz="2400" lang="en-US">
                <a:latin typeface="Times New Roman" pitchFamily="18" charset="0"/>
              </a:rPr>
              <a:t>T</a:t>
            </a:r>
            <a:r>
              <a:rPr altLang="zh-CN" baseline="-25000" sz="2400" lang="en-US">
                <a:latin typeface="Times New Roman" pitchFamily="18" charset="0"/>
              </a:rPr>
              <a:t>P</a:t>
            </a:r>
            <a:r>
              <a:rPr altLang="en-US" sz="2400" lang="zh-CN">
                <a:latin typeface="Times New Roman" pitchFamily="18" charset="0"/>
              </a:rPr>
              <a:t>并接构成。传输门不仅能传输数字信号，而且能传输模拟信号。</a:t>
            </a:r>
          </a:p>
          <a:p>
            <a:pPr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CMOS</a:t>
            </a:r>
            <a:r>
              <a:rPr altLang="en-US" sz="2400" lang="zh-CN">
                <a:latin typeface="Times New Roman" pitchFamily="18" charset="0"/>
              </a:rPr>
              <a:t>传输门具有双向性，又称可控双向开关。</a:t>
            </a:r>
          </a:p>
        </p:txBody>
      </p:sp>
      <p:pic>
        <p:nvPicPr>
          <p:cNvPr id="2097193" name="Picture 4" descr="010"/>
          <p:cNvPicPr>
            <a:picLocks/>
          </p:cNvPicPr>
          <p:nvPr>
            <p:ph sz="full" idx="4294967295"/>
          </p:nvPr>
        </p:nvPicPr>
        <p:blipFill>
          <a:blip xmlns:r="http://schemas.openxmlformats.org/officeDocument/2006/relationships" r:embed="rId1"/>
          <a:srcRect l="0" t="0" r="0" b="0"/>
          <a:stretch>
            <a:fillRect/>
          </a:stretch>
        </p:blipFill>
        <p:spPr>
          <a:xfrm rot="0">
            <a:off x="1682750" y="3024187"/>
            <a:ext cx="5499100" cy="3378200"/>
          </a:xfrm>
          <a:prstGeom prst="rect"/>
          <a:noFill/>
          <a:ln>
            <a:noFill/>
          </a:ln>
        </p:spPr>
      </p:pic>
      <p:sp>
        <p:nvSpPr>
          <p:cNvPr id="104906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6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6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64"/>
                                        </p:tgtEl>
                                        <p:attrNameLst>
                                          <p:attrName>style.visibility</p:attrName>
                                        </p:attrNameLst>
                                      </p:cBhvr>
                                      <p:to>
                                        <p:strVal val="visible"/>
                                      </p:to>
                                    </p:set>
                                    <p:anim calcmode="lin" valueType="num">
                                      <p:cBhvr additive="base">
                                        <p:cTn dur="500" fill="hold" id="7"/>
                                        <p:tgtEl>
                                          <p:spTgt spid="1049064"/>
                                        </p:tgtEl>
                                        <p:attrNameLst>
                                          <p:attrName>ppt_x</p:attrName>
                                        </p:attrNameLst>
                                      </p:cBhvr>
                                      <p:tavLst>
                                        <p:tav tm="0">
                                          <p:val>
                                            <p:strVal val="#ppt_x"/>
                                          </p:val>
                                        </p:tav>
                                        <p:tav tm="100000">
                                          <p:val>
                                            <p:strVal val="#ppt_x"/>
                                          </p:val>
                                        </p:tav>
                                      </p:tavLst>
                                    </p:anim>
                                    <p:anim calcmode="lin" valueType="num">
                                      <p:cBhvr additive="base">
                                        <p:cTn dur="500" fill="hold" id="8"/>
                                        <p:tgtEl>
                                          <p:spTgt spid="1049064"/>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193"/>
                                        </p:tgtEl>
                                        <p:attrNameLst>
                                          <p:attrName>style.visibility</p:attrName>
                                        </p:attrNameLst>
                                      </p:cBhvr>
                                      <p:to>
                                        <p:strVal val="visible"/>
                                      </p:to>
                                    </p:set>
                                    <p:anim calcmode="lin" valueType="num">
                                      <p:cBhvr additive="base">
                                        <p:cTn dur="500" fill="hold" id="13"/>
                                        <p:tgtEl>
                                          <p:spTgt spid="2097193"/>
                                        </p:tgtEl>
                                        <p:attrNameLst>
                                          <p:attrName>ppt_x</p:attrName>
                                        </p:attrNameLst>
                                      </p:cBhvr>
                                      <p:tavLst>
                                        <p:tav tm="0">
                                          <p:val>
                                            <p:strVal val="#ppt_x"/>
                                          </p:val>
                                        </p:tav>
                                        <p:tav tm="100000">
                                          <p:val>
                                            <p:strVal val="#ppt_x"/>
                                          </p:val>
                                        </p:tav>
                                      </p:tavLst>
                                    </p:anim>
                                    <p:anim calcmode="lin" valueType="num">
                                      <p:cBhvr additive="base">
                                        <p:cTn dur="500" fill="hold" id="14"/>
                                        <p:tgtEl>
                                          <p:spTgt spid="2097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4" grpId="0" uiExpand="0" build="whole"/>
    </p:bldLst>
  </p:timing>
</p:sld>
</file>

<file path=ppt/slides/slide58.xml><?xml version="1.0" encoding="utf-8"?>
<p:sld xmlns:a="http://schemas.openxmlformats.org/drawingml/2006/main" xmlns:r="http://schemas.openxmlformats.org/officeDocument/2006/relationships" xmlns:p="http://schemas.openxmlformats.org/presentationml/2006/main" show="1" showMasterSp="1">
  <p:cSld>
    <p:spTree>
      <p:nvGrpSpPr>
        <p:cNvPr id="281" name=""/>
        <p:cNvGrpSpPr/>
        <p:nvPr/>
      </p:nvGrpSpPr>
      <p:grpSpPr>
        <a:xfrm rot="0">
          <a:off x="0" y="0"/>
          <a:ext cx="0" cy="0"/>
          <a:chOff x="0" y="0"/>
          <a:chExt cx="0" cy="0"/>
        </a:xfrm>
      </p:grpSpPr>
      <p:pic>
        <p:nvPicPr>
          <p:cNvPr id="2097194" name="Picture 3"/>
          <p:cNvPicPr>
            <a:picLocks/>
          </p:cNvPicPr>
          <p:nvPr/>
        </p:nvPicPr>
        <p:blipFill>
          <a:blip xmlns:r="http://schemas.openxmlformats.org/officeDocument/2006/relationships" r:embed="rId1"/>
          <a:srcRect l="0" t="0" r="0" b="0"/>
          <a:stretch>
            <a:fillRect/>
          </a:stretch>
        </p:blipFill>
        <p:spPr>
          <a:xfrm rot="0">
            <a:off x="522287" y="1268412"/>
            <a:ext cx="4697412" cy="5219700"/>
          </a:xfrm>
          <a:prstGeom prst="rect"/>
          <a:noFill/>
          <a:ln>
            <a:noFill/>
          </a:ln>
        </p:spPr>
      </p:pic>
      <p:sp>
        <p:nvSpPr>
          <p:cNvPr id="1049070" name="Text Box 2"/>
          <p:cNvSpPr txBox="1"/>
          <p:nvPr/>
        </p:nvSpPr>
        <p:spPr>
          <a:xfrm rot="0">
            <a:off x="635000" y="1044575"/>
            <a:ext cx="79867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FF3300"/>
                </a:solidFill>
                <a:latin typeface="Times New Roman" pitchFamily="18" charset="0"/>
              </a:rPr>
              <a:t>举例</a:t>
            </a:r>
            <a:r>
              <a:rPr altLang="zh-CN" b="1" sz="2400" lang="en-US">
                <a:latin typeface="Times New Roman" pitchFamily="18" charset="0"/>
              </a:rPr>
              <a:t>：分析以下CMOS</a:t>
            </a:r>
            <a:r>
              <a:rPr altLang="en-US" b="1" sz="2400" lang="zh-CN">
                <a:latin typeface="Times New Roman" pitchFamily="18" charset="0"/>
              </a:rPr>
              <a:t>逻辑电路功能，写出逻辑表达式。</a:t>
            </a:r>
          </a:p>
        </p:txBody>
      </p:sp>
      <p:graphicFrame>
        <p:nvGraphicFramePr>
          <p:cNvPr id="4194311" name=""/>
          <p:cNvGraphicFramePr>
            <a:graphicFrameLocks/>
          </p:cNvGraphicFramePr>
          <p:nvPr/>
        </p:nvGraphicFramePr>
        <p:xfrm rot="0">
          <a:off x="5807075" y="5273675"/>
          <a:ext cx="2455862" cy="542925"/>
        </p:xfrm>
        <a:graphic>
          <a:graphicData uri="http://schemas.openxmlformats.org/presentationml/2006/ole">
            <mc:AlternateContent xmlns:mc="http://schemas.openxmlformats.org/markup-compatibility/2006">
              <mc:Choice xmlns:v="urn:schemas-microsoft-com:vml" Requires="v">
                <p:oleObj name="公式" r:id="rId2" spid="" imgH="542925" imgW="2455862" showAsIcon="0" progId="Equation.3">
                  <p:embed followColorScheme="full"/>
                  <p:pic>
                    <p:nvPicPr>
                      <p:cNvPr id="2097195" name="Object 4"/>
                      <p:cNvPicPr>
                        <a:picLocks/>
                      </p:cNvPicPr>
                      <p:nvPr/>
                    </p:nvPicPr>
                    <p:blipFill>
                      <a:blip xmlns:r="http://schemas.openxmlformats.org/officeDocument/2006/relationships" r:embed="rId3">
                        <a:lum bright="-100000"/>
                      </a:blip>
                      <a:srcRect l="0" t="0" r="0" b="0"/>
                      <a:stretch>
                        <a:fillRect/>
                      </a:stretch>
                    </p:blipFill>
                    <p:spPr>
                      <a:xfrm rot="0">
                        <a:off x="5807075" y="5273675"/>
                        <a:ext cx="2455862" cy="542925"/>
                      </a:xfrm>
                      <a:prstGeom prst="rect"/>
                      <a:noFill/>
                      <a:ln>
                        <a:noFill/>
                      </a:ln>
                    </p:spPr>
                  </p:pic>
                </p:oleObj>
              </mc:Choice>
              <mc:Fallback>
                <p:oleObj name="公式" r:id="rId2" spid="" imgH="542925" imgW="2455862" showAsIcon="0" progId="Equation.3">
                  <p:embed followColorScheme="full"/>
                  <p:pic>
                    <p:nvPicPr>
                      <p:cNvPr id="2097195" name="Object 4"/>
                      <p:cNvPicPr>
                        <a:picLocks/>
                      </p:cNvPicPr>
                      <p:nvPr/>
                    </p:nvPicPr>
                    <p:blipFill>
                      <a:blip xmlns:r="http://schemas.openxmlformats.org/officeDocument/2006/relationships" r:embed="rId3">
                        <a:lum bright="-100000"/>
                      </a:blip>
                      <a:srcRect l="0" t="0" r="0" b="0"/>
                      <a:stretch>
                        <a:fillRect/>
                      </a:stretch>
                    </p:blipFill>
                    <p:spPr>
                      <a:xfrm rot="0">
                        <a:off x="5807075" y="5273675"/>
                        <a:ext cx="2455862" cy="542925"/>
                      </a:xfrm>
                      <a:prstGeom prst="rect"/>
                      <a:noFill/>
                      <a:ln>
                        <a:noFill/>
                      </a:ln>
                    </p:spPr>
                  </p:pic>
                </p:oleObj>
              </mc:Fallback>
            </mc:AlternateContent>
          </a:graphicData>
        </a:graphic>
      </p:graphicFrame>
      <p:sp>
        <p:nvSpPr>
          <p:cNvPr id="1049071" name="Text Box 5"/>
          <p:cNvSpPr txBox="1"/>
          <p:nvPr/>
        </p:nvSpPr>
        <p:spPr>
          <a:xfrm rot="0">
            <a:off x="5157787" y="2214562"/>
            <a:ext cx="3556000"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zh-CN" sz="2400" lang="en-US">
                <a:latin typeface="Times New Roman" pitchFamily="18" charset="0"/>
              </a:rPr>
              <a:t>1</a:t>
            </a:r>
            <a:r>
              <a:rPr altLang="en-US" sz="2400" lang="zh-CN">
                <a:latin typeface="Times New Roman" pitchFamily="18" charset="0"/>
              </a:rPr>
              <a:t>、当</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B</a:t>
            </a:r>
            <a:r>
              <a:rPr altLang="en-US" sz="2400" lang="zh-CN">
                <a:latin typeface="Times New Roman" pitchFamily="18" charset="0"/>
              </a:rPr>
              <a:t>中至少有一个为</a:t>
            </a:r>
            <a:r>
              <a:rPr altLang="zh-CN" sz="2400" lang="en-US">
                <a:latin typeface="Times New Roman" pitchFamily="18" charset="0"/>
              </a:rPr>
              <a:t>1</a:t>
            </a:r>
            <a:r>
              <a:rPr altLang="en-US" sz="2400" lang="zh-CN">
                <a:latin typeface="Times New Roman" pitchFamily="18" charset="0"/>
              </a:rPr>
              <a:t>，且</a:t>
            </a:r>
            <a:r>
              <a:rPr altLang="zh-CN" sz="2400" lang="en-US">
                <a:latin typeface="Times New Roman" pitchFamily="18" charset="0"/>
              </a:rPr>
              <a:t>C</a:t>
            </a:r>
            <a:r>
              <a:rPr altLang="en-US" sz="2400" lang="zh-CN">
                <a:latin typeface="Times New Roman" pitchFamily="18" charset="0"/>
              </a:rPr>
              <a:t>、</a:t>
            </a:r>
            <a:r>
              <a:rPr altLang="zh-CN" sz="2400" lang="en-US">
                <a:latin typeface="Times New Roman" pitchFamily="18" charset="0"/>
              </a:rPr>
              <a:t>D</a:t>
            </a:r>
            <a:r>
              <a:rPr altLang="en-US" sz="2400" lang="zh-CN">
                <a:latin typeface="Times New Roman" pitchFamily="18" charset="0"/>
              </a:rPr>
              <a:t>中至少有一个为</a:t>
            </a:r>
            <a:r>
              <a:rPr altLang="zh-CN" sz="2400" lang="en-US">
                <a:latin typeface="Times New Roman" pitchFamily="18" charset="0"/>
              </a:rPr>
              <a:t>1</a:t>
            </a:r>
            <a:r>
              <a:rPr altLang="en-US" sz="2400" lang="zh-CN">
                <a:latin typeface="Times New Roman" pitchFamily="18" charset="0"/>
              </a:rPr>
              <a:t>时，</a:t>
            </a:r>
            <a:r>
              <a:rPr altLang="zh-CN" sz="2400" lang="en-US">
                <a:latin typeface="Times New Roman" pitchFamily="18" charset="0"/>
              </a:rPr>
              <a:t>F=0</a:t>
            </a:r>
            <a:r>
              <a:rPr altLang="en-US" sz="2400" lang="zh-CN">
                <a:latin typeface="Times New Roman" pitchFamily="18" charset="0"/>
              </a:rPr>
              <a:t>；</a:t>
            </a:r>
          </a:p>
          <a:p>
            <a:pPr eaLnBrk="1" hangingPunct="1" indent="0" lvl="0" marL="0">
              <a:lnSpc>
                <a:spcPct val="120000"/>
              </a:lnSpc>
              <a:spcBef>
                <a:spcPct val="0"/>
              </a:spcBef>
              <a:buFontTx/>
              <a:buNone/>
            </a:pPr>
            <a:r>
              <a:rPr altLang="zh-CN" sz="2400" lang="en-US">
                <a:latin typeface="Times New Roman" pitchFamily="18" charset="0"/>
              </a:rPr>
              <a:t>2</a:t>
            </a:r>
            <a:r>
              <a:rPr altLang="en-US" sz="2400" lang="zh-CN">
                <a:latin typeface="Times New Roman" pitchFamily="18" charset="0"/>
              </a:rPr>
              <a:t>、当</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B</a:t>
            </a:r>
            <a:r>
              <a:rPr altLang="en-US" sz="2400" lang="zh-CN">
                <a:latin typeface="Times New Roman" pitchFamily="18" charset="0"/>
              </a:rPr>
              <a:t>同时为</a:t>
            </a:r>
            <a:r>
              <a:rPr altLang="zh-CN" sz="2400" lang="en-US">
                <a:latin typeface="Times New Roman" pitchFamily="18" charset="0"/>
              </a:rPr>
              <a:t>0</a:t>
            </a:r>
            <a:r>
              <a:rPr altLang="en-US" sz="2400" lang="zh-CN">
                <a:latin typeface="Times New Roman" pitchFamily="18" charset="0"/>
              </a:rPr>
              <a:t>，或者</a:t>
            </a:r>
            <a:r>
              <a:rPr altLang="zh-CN" sz="2400" lang="en-US">
                <a:latin typeface="Times New Roman" pitchFamily="18" charset="0"/>
              </a:rPr>
              <a:t>C</a:t>
            </a:r>
            <a:r>
              <a:rPr altLang="en-US" sz="2400" lang="zh-CN">
                <a:latin typeface="Times New Roman" pitchFamily="18" charset="0"/>
              </a:rPr>
              <a:t>、</a:t>
            </a:r>
            <a:r>
              <a:rPr altLang="zh-CN" sz="2400" lang="en-US">
                <a:latin typeface="Times New Roman" pitchFamily="18" charset="0"/>
              </a:rPr>
              <a:t>D</a:t>
            </a:r>
            <a:r>
              <a:rPr altLang="en-US" sz="2400" lang="zh-CN">
                <a:latin typeface="Times New Roman" pitchFamily="18" charset="0"/>
              </a:rPr>
              <a:t>同时为</a:t>
            </a:r>
            <a:r>
              <a:rPr altLang="zh-CN" sz="2400" lang="en-US">
                <a:latin typeface="Times New Roman" pitchFamily="18" charset="0"/>
              </a:rPr>
              <a:t>0</a:t>
            </a:r>
            <a:r>
              <a:rPr altLang="en-US" sz="2400" lang="zh-CN">
                <a:latin typeface="Times New Roman" pitchFamily="18" charset="0"/>
              </a:rPr>
              <a:t>时，</a:t>
            </a:r>
            <a:r>
              <a:rPr altLang="zh-CN" sz="2400" lang="en-US">
                <a:latin typeface="Times New Roman" pitchFamily="18" charset="0"/>
              </a:rPr>
              <a:t>F=1</a:t>
            </a:r>
            <a:r>
              <a:rPr altLang="en-US" sz="2400" lang="zh-CN">
                <a:latin typeface="Times New Roman" pitchFamily="18" charset="0"/>
              </a:rPr>
              <a:t>。</a:t>
            </a:r>
          </a:p>
          <a:p>
            <a:pPr eaLnBrk="1" hangingPunct="1" indent="0" lvl="0" marL="0">
              <a:lnSpc>
                <a:spcPct val="120000"/>
              </a:lnSpc>
              <a:spcBef>
                <a:spcPct val="0"/>
              </a:spcBef>
              <a:buFontTx/>
              <a:buNone/>
            </a:pPr>
            <a:r>
              <a:rPr altLang="en-US" sz="2400" lang="zh-CN">
                <a:latin typeface="Times New Roman" pitchFamily="18" charset="0"/>
              </a:rPr>
              <a:t>即：</a:t>
            </a:r>
          </a:p>
        </p:txBody>
      </p:sp>
      <p:sp>
        <p:nvSpPr>
          <p:cNvPr id="104907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7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7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58</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94"/>
                                        </p:tgtEl>
                                        <p:attrNameLst>
                                          <p:attrName>style.visibility</p:attrName>
                                        </p:attrNameLst>
                                      </p:cBhvr>
                                      <p:to>
                                        <p:strVal val="visible"/>
                                      </p:to>
                                    </p:set>
                                    <p:anim calcmode="lin" valueType="num">
                                      <p:cBhvr additive="base">
                                        <p:cTn dur="500" fill="hold" id="7"/>
                                        <p:tgtEl>
                                          <p:spTgt spid="2097194"/>
                                        </p:tgtEl>
                                        <p:attrNameLst>
                                          <p:attrName>ppt_x</p:attrName>
                                        </p:attrNameLst>
                                      </p:cBhvr>
                                      <p:tavLst>
                                        <p:tav tm="0">
                                          <p:val>
                                            <p:strVal val="#ppt_x"/>
                                          </p:val>
                                        </p:tav>
                                        <p:tav tm="100000">
                                          <p:val>
                                            <p:strVal val="#ppt_x"/>
                                          </p:val>
                                        </p:tav>
                                      </p:tavLst>
                                    </p:anim>
                                    <p:anim calcmode="lin" valueType="num">
                                      <p:cBhvr additive="base">
                                        <p:cTn dur="500" fill="hold" id="8"/>
                                        <p:tgtEl>
                                          <p:spTgt spid="2097194"/>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71"/>
                                        </p:tgtEl>
                                        <p:attrNameLst>
                                          <p:attrName>style.visibility</p:attrName>
                                        </p:attrNameLst>
                                      </p:cBhvr>
                                      <p:to>
                                        <p:strVal val="visible"/>
                                      </p:to>
                                    </p:set>
                                    <p:anim calcmode="lin" valueType="num">
                                      <p:cBhvr additive="base">
                                        <p:cTn dur="500" fill="hold" id="13"/>
                                        <p:tgtEl>
                                          <p:spTgt spid="1049071"/>
                                        </p:tgtEl>
                                        <p:attrNameLst>
                                          <p:attrName>ppt_x</p:attrName>
                                        </p:attrNameLst>
                                      </p:cBhvr>
                                      <p:tavLst>
                                        <p:tav tm="0">
                                          <p:val>
                                            <p:strVal val="#ppt_x"/>
                                          </p:val>
                                        </p:tav>
                                        <p:tav tm="100000">
                                          <p:val>
                                            <p:strVal val="#ppt_x"/>
                                          </p:val>
                                        </p:tav>
                                      </p:tavLst>
                                    </p:anim>
                                    <p:anim calcmode="lin" valueType="num">
                                      <p:cBhvr additive="base">
                                        <p:cTn dur="500" fill="hold" id="14"/>
                                        <p:tgtEl>
                                          <p:spTgt spid="1049071"/>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id="17" nodeType="clickEffect" presetClass="entr" presetID="2" presetSubtype="4">
                                  <p:stCondLst>
                                    <p:cond delay="0"/>
                                  </p:stCondLst>
                                  <p:childTnLst>
                                    <p:set>
                                      <p:cBhvr>
                                        <p:cTn dur="1" fill="hold" id="18">
                                          <p:stCondLst>
                                            <p:cond delay="0"/>
                                          </p:stCondLst>
                                        </p:cTn>
                                        <p:tgtEl>
                                          <p:spTgt spid="4194311"/>
                                        </p:tgtEl>
                                        <p:attrNameLst>
                                          <p:attrName>style.visibility</p:attrName>
                                        </p:attrNameLst>
                                      </p:cBhvr>
                                      <p:to>
                                        <p:strVal val="visible"/>
                                      </p:to>
                                    </p:set>
                                    <p:anim calcmode="lin" valueType="num">
                                      <p:cBhvr additive="base">
                                        <p:cTn dur="500" fill="hold" id="19"/>
                                        <p:tgtEl>
                                          <p:spTgt spid="4194311"/>
                                        </p:tgtEl>
                                        <p:attrNameLst>
                                          <p:attrName>ppt_x</p:attrName>
                                        </p:attrNameLst>
                                      </p:cBhvr>
                                      <p:tavLst>
                                        <p:tav tm="0">
                                          <p:val>
                                            <p:strVal val="#ppt_x"/>
                                          </p:val>
                                        </p:tav>
                                        <p:tav tm="100000">
                                          <p:val>
                                            <p:strVal val="#ppt_x"/>
                                          </p:val>
                                        </p:tav>
                                      </p:tavLst>
                                    </p:anim>
                                    <p:anim calcmode="lin" valueType="num">
                                      <p:cBhvr additive="base">
                                        <p:cTn dur="500" fill="hold" id="20"/>
                                        <p:tgtEl>
                                          <p:spTgt spid="4194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71" grpId="0" uiExpand="0" build="whole"/>
    </p:bldLst>
  </p:timing>
</p:sld>
</file>

<file path=ppt/slides/slide59.xml><?xml version="1.0" encoding="utf-8"?>
<p:sld xmlns:a="http://schemas.openxmlformats.org/drawingml/2006/main" xmlns:r="http://schemas.openxmlformats.org/officeDocument/2006/relationships" xmlns:p="http://schemas.openxmlformats.org/presentationml/2006/main" show="1" showMasterSp="1">
  <p:cSld>
    <p:spTree>
      <p:nvGrpSpPr>
        <p:cNvPr id="284" name=""/>
        <p:cNvGrpSpPr/>
        <p:nvPr/>
      </p:nvGrpSpPr>
      <p:grpSpPr>
        <a:xfrm rot="0">
          <a:off x="0" y="0"/>
          <a:ext cx="0" cy="0"/>
          <a:chOff x="0" y="0"/>
          <a:chExt cx="0" cy="0"/>
        </a:xfrm>
      </p:grpSpPr>
      <p:sp>
        <p:nvSpPr>
          <p:cNvPr id="1049077" name="Text Box 2"/>
          <p:cNvSpPr txBox="1"/>
          <p:nvPr/>
        </p:nvSpPr>
        <p:spPr>
          <a:xfrm rot="0">
            <a:off x="635000" y="995362"/>
            <a:ext cx="79867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FF3300"/>
                </a:solidFill>
                <a:latin typeface="Times New Roman" pitchFamily="18" charset="0"/>
              </a:rPr>
              <a:t>举例</a:t>
            </a:r>
            <a:r>
              <a:rPr altLang="zh-CN" b="1" sz="2400" lang="en-US">
                <a:latin typeface="Times New Roman" pitchFamily="18" charset="0"/>
              </a:rPr>
              <a:t>：分析以下CMOS</a:t>
            </a:r>
            <a:r>
              <a:rPr altLang="en-US" b="1" sz="2400" lang="zh-CN">
                <a:latin typeface="Times New Roman" pitchFamily="18" charset="0"/>
              </a:rPr>
              <a:t>逻辑电路功能，写出逻辑表达式。</a:t>
            </a:r>
          </a:p>
        </p:txBody>
      </p:sp>
      <p:graphicFrame>
        <p:nvGraphicFramePr>
          <p:cNvPr id="4194312" name=""/>
          <p:cNvGraphicFramePr>
            <a:graphicFrameLocks/>
          </p:cNvGraphicFramePr>
          <p:nvPr/>
        </p:nvGraphicFramePr>
        <p:xfrm rot="0">
          <a:off x="2951162" y="6035675"/>
          <a:ext cx="3179762" cy="542925"/>
        </p:xfrm>
        <a:graphic>
          <a:graphicData uri="http://schemas.openxmlformats.org/presentationml/2006/ole">
            <mc:AlternateContent xmlns:mc="http://schemas.openxmlformats.org/markup-compatibility/2006">
              <mc:Choice xmlns:v="urn:schemas-microsoft-com:vml" Requires="v">
                <p:oleObj name="Equation" r:id="rId1" spid="" imgH="542925" imgW="3179762" showAsIcon="0" progId="Equation.DSMT4">
                  <p:embed followColorScheme="full"/>
                  <p:pic>
                    <p:nvPicPr>
                      <p:cNvPr id="2097196" name="Object 3"/>
                      <p:cNvPicPr>
                        <a:picLocks/>
                      </p:cNvPicPr>
                      <p:nvPr/>
                    </p:nvPicPr>
                    <p:blipFill>
                      <a:blip xmlns:r="http://schemas.openxmlformats.org/officeDocument/2006/relationships" r:embed="rId2">
                        <a:lum bright="-100000"/>
                      </a:blip>
                      <a:srcRect l="0" t="0" r="0" b="0"/>
                      <a:stretch>
                        <a:fillRect/>
                      </a:stretch>
                    </p:blipFill>
                    <p:spPr>
                      <a:xfrm rot="0">
                        <a:off x="2951162" y="6035675"/>
                        <a:ext cx="3179762" cy="542925"/>
                      </a:xfrm>
                      <a:prstGeom prst="rect"/>
                      <a:noFill/>
                      <a:ln>
                        <a:noFill/>
                      </a:ln>
                    </p:spPr>
                  </p:pic>
                </p:oleObj>
              </mc:Choice>
              <mc:Fallback>
                <p:oleObj name="Equation" r:id="rId1" spid="" imgH="542925" imgW="3179762" showAsIcon="0" progId="Equation.DSMT4">
                  <p:embed followColorScheme="full"/>
                  <p:pic>
                    <p:nvPicPr>
                      <p:cNvPr id="2097196" name="Object 3"/>
                      <p:cNvPicPr>
                        <a:picLocks/>
                      </p:cNvPicPr>
                      <p:nvPr/>
                    </p:nvPicPr>
                    <p:blipFill>
                      <a:blip xmlns:r="http://schemas.openxmlformats.org/officeDocument/2006/relationships" r:embed="rId2">
                        <a:lum bright="-100000"/>
                      </a:blip>
                      <a:srcRect l="0" t="0" r="0" b="0"/>
                      <a:stretch>
                        <a:fillRect/>
                      </a:stretch>
                    </p:blipFill>
                    <p:spPr>
                      <a:xfrm rot="0">
                        <a:off x="2951162" y="6035675"/>
                        <a:ext cx="3179762" cy="542925"/>
                      </a:xfrm>
                      <a:prstGeom prst="rect"/>
                      <a:noFill/>
                      <a:ln>
                        <a:noFill/>
                      </a:ln>
                    </p:spPr>
                  </p:pic>
                </p:oleObj>
              </mc:Fallback>
            </mc:AlternateContent>
          </a:graphicData>
        </a:graphic>
      </p:graphicFrame>
      <p:pic>
        <p:nvPicPr>
          <p:cNvPr id="2097197" name="Picture 4" descr="xor"/>
          <p:cNvPicPr>
            <a:picLocks/>
          </p:cNvPicPr>
          <p:nvPr/>
        </p:nvPicPr>
        <p:blipFill>
          <a:blip xmlns:r="http://schemas.openxmlformats.org/officeDocument/2006/relationships" r:embed="rId3"/>
          <a:srcRect l="0" t="0" r="0" b="0"/>
          <a:stretch>
            <a:fillRect/>
          </a:stretch>
        </p:blipFill>
        <p:spPr>
          <a:xfrm rot="0">
            <a:off x="1781175" y="1416050"/>
            <a:ext cx="5895975" cy="4619625"/>
          </a:xfrm>
          <a:prstGeom prst="rect"/>
          <a:noFill/>
          <a:ln>
            <a:noFill/>
          </a:ln>
        </p:spPr>
      </p:pic>
      <p:sp>
        <p:nvSpPr>
          <p:cNvPr id="104907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7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8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59</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4194312"/>
                                        </p:tgtEl>
                                        <p:attrNameLst>
                                          <p:attrName>style.visibility</p:attrName>
                                        </p:attrNameLst>
                                      </p:cBhvr>
                                      <p:to>
                                        <p:strVal val="visible"/>
                                      </p:to>
                                    </p:set>
                                    <p:anim calcmode="lin" valueType="num">
                                      <p:cBhvr additive="base">
                                        <p:cTn dur="500" fill="hold" id="7"/>
                                        <p:tgtEl>
                                          <p:spTgt spid="4194312"/>
                                        </p:tgtEl>
                                        <p:attrNameLst>
                                          <p:attrName>ppt_x</p:attrName>
                                        </p:attrNameLst>
                                      </p:cBhvr>
                                      <p:tavLst>
                                        <p:tav tm="0">
                                          <p:val>
                                            <p:strVal val="#ppt_x"/>
                                          </p:val>
                                        </p:tav>
                                        <p:tav tm="100000">
                                          <p:val>
                                            <p:strVal val="#ppt_x"/>
                                          </p:val>
                                        </p:tav>
                                      </p:tavLst>
                                    </p:anim>
                                    <p:anim calcmode="lin" valueType="num">
                                      <p:cBhvr additive="base">
                                        <p:cTn dur="500" fill="hold" id="8"/>
                                        <p:tgtEl>
                                          <p:spTgt spid="41943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1" showMasterSp="1">
  <p:cSld>
    <p:spTree>
      <p:nvGrpSpPr>
        <p:cNvPr id="137" name=""/>
        <p:cNvGrpSpPr/>
        <p:nvPr/>
      </p:nvGrpSpPr>
      <p:grpSpPr>
        <a:xfrm rot="0">
          <a:off x="0" y="0"/>
          <a:ext cx="0" cy="0"/>
          <a:chOff x="0" y="0"/>
          <a:chExt cx="0" cy="0"/>
        </a:xfrm>
      </p:grpSpPr>
      <p:sp>
        <p:nvSpPr>
          <p:cNvPr id="1048627" name="Text Box 3"/>
          <p:cNvSpPr txBox="1"/>
          <p:nvPr/>
        </p:nvSpPr>
        <p:spPr>
          <a:xfrm rot="0">
            <a:off x="468312" y="1223962"/>
            <a:ext cx="78486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数字集成电路通常按照所用半导体器件的不同或者根据集成规模的大小进行分类。</a:t>
            </a:r>
          </a:p>
        </p:txBody>
      </p:sp>
      <p:sp>
        <p:nvSpPr>
          <p:cNvPr id="1048628" name="Text Box 4"/>
          <p:cNvSpPr txBox="1"/>
          <p:nvPr/>
        </p:nvSpPr>
        <p:spPr>
          <a:xfrm rot="0">
            <a:off x="468312" y="2124075"/>
            <a:ext cx="3630612"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宋体" pitchFamily="2" charset="-122"/>
              </a:rPr>
              <a:t>一、根据半导体器件分类</a:t>
            </a:r>
            <a:r>
              <a:rPr altLang="en-US" sz="2400" lang="zh-CN">
                <a:latin typeface="Times New Roman" pitchFamily="18" charset="0"/>
              </a:rPr>
              <a:t> </a:t>
            </a:r>
          </a:p>
        </p:txBody>
      </p:sp>
      <p:sp>
        <p:nvSpPr>
          <p:cNvPr id="1048629" name="Text Box 5"/>
          <p:cNvSpPr txBox="1"/>
          <p:nvPr/>
        </p:nvSpPr>
        <p:spPr>
          <a:xfrm rot="0">
            <a:off x="468312" y="2754312"/>
            <a:ext cx="8280400" cy="363696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根据所采用的半导体器件，数字集成电路可分为</a:t>
            </a:r>
            <a:r>
              <a:rPr altLang="en-US" sz="2400" lang="zh-CN">
                <a:latin typeface="宋体" pitchFamily="2" charset="-122"/>
              </a:rPr>
              <a:t>两大类：</a:t>
            </a:r>
          </a:p>
          <a:p>
            <a:pPr eaLnBrk="1" hangingPunct="1" indent="0" lvl="0" marL="0">
              <a:lnSpc>
                <a:spcPct val="120000"/>
              </a:lnSpc>
              <a:spcBef>
                <a:spcPct val="0"/>
              </a:spcBef>
              <a:buFontTx/>
              <a:buNone/>
            </a:pPr>
            <a:r>
              <a:rPr altLang="en-US" b="1" sz="2400" lang="zh-CN">
                <a:latin typeface="Times New Roman" pitchFamily="18" charset="0"/>
              </a:rPr>
              <a:t>　　</a:t>
            </a:r>
            <a:r>
              <a:rPr altLang="zh-CN" sz="2400" lang="en-US">
                <a:latin typeface="Times New Roman" pitchFamily="18" charset="0"/>
              </a:rPr>
              <a:t>1. </a:t>
            </a:r>
            <a:r>
              <a:rPr altLang="en-US" sz="2400" lang="zh-CN">
                <a:solidFill>
                  <a:srgbClr val="FF3300"/>
                </a:solidFill>
                <a:latin typeface="Times New Roman" pitchFamily="18" charset="0"/>
              </a:rPr>
              <a:t>双极型集成电路（</a:t>
            </a:r>
            <a:r>
              <a:rPr altLang="zh-CN" sz="2400" lang="en-US">
                <a:solidFill>
                  <a:srgbClr val="FF3300"/>
                </a:solidFill>
                <a:latin typeface="Times New Roman" pitchFamily="18" charset="0"/>
              </a:rPr>
              <a:t>Bipolar</a:t>
            </a:r>
            <a:r>
              <a:rPr altLang="en-US" sz="2400" lang="zh-CN">
                <a:solidFill>
                  <a:srgbClr val="FF3300"/>
                </a:solidFill>
                <a:latin typeface="Times New Roman" pitchFamily="18" charset="0"/>
              </a:rPr>
              <a:t>）</a:t>
            </a:r>
            <a:r>
              <a:rPr altLang="zh-CN" sz="2400" lang="en-US">
                <a:latin typeface="Times New Roman" pitchFamily="18" charset="0"/>
              </a:rPr>
              <a:t>：采用双极型半导体器件作为元件。</a:t>
            </a:r>
          </a:p>
          <a:p>
            <a:pPr eaLnBrk="1" hangingPunct="1" indent="0" lvl="0" marL="0">
              <a:lnSpc>
                <a:spcPct val="120000"/>
              </a:lnSpc>
              <a:spcBef>
                <a:spcPct val="0"/>
              </a:spcBef>
              <a:buFontTx/>
              <a:buNone/>
            </a:pPr>
            <a:r>
              <a:rPr altLang="zh-CN" sz="2400" lang="en-US">
                <a:latin typeface="Times New Roman" pitchFamily="18" charset="0"/>
              </a:rPr>
              <a:t>        速度快、负载能力强，但功耗较大、 集成度较低。</a:t>
            </a:r>
          </a:p>
          <a:p>
            <a:pPr eaLnBrk="1" hangingPunct="1" indent="0" lvl="0" marL="0">
              <a:lnSpc>
                <a:spcPct val="120000"/>
              </a:lnSpc>
              <a:spcBef>
                <a:spcPct val="0"/>
              </a:spcBef>
              <a:buFontTx/>
              <a:buNone/>
            </a:pPr>
            <a:r>
              <a:rPr altLang="zh-CN" sz="2400" lang="en-US">
                <a:latin typeface="Times New Roman" pitchFamily="18" charset="0"/>
              </a:rPr>
              <a:t>　　2. </a:t>
            </a:r>
            <a:r>
              <a:rPr altLang="en-US" sz="2400" lang="zh-CN">
                <a:solidFill>
                  <a:srgbClr val="FF3300"/>
                </a:solidFill>
                <a:latin typeface="Times New Roman" pitchFamily="18" charset="0"/>
              </a:rPr>
              <a:t>单极型集成电路</a:t>
            </a:r>
            <a:r>
              <a:rPr altLang="zh-CN" sz="2400" lang="en-US">
                <a:latin typeface="Times New Roman" pitchFamily="18" charset="0"/>
              </a:rPr>
              <a:t>(</a:t>
            </a:r>
            <a:r>
              <a:rPr altLang="en-US" sz="2400" lang="zh-CN">
                <a:latin typeface="Times New Roman" pitchFamily="18" charset="0"/>
              </a:rPr>
              <a:t>又称为</a:t>
            </a:r>
            <a:r>
              <a:rPr altLang="zh-CN" sz="2400" lang="en-US">
                <a:latin typeface="Times New Roman" pitchFamily="18" charset="0"/>
              </a:rPr>
              <a:t>MOS</a:t>
            </a:r>
            <a:r>
              <a:rPr altLang="en-US" sz="2400" lang="zh-CN">
                <a:latin typeface="Times New Roman" pitchFamily="18" charset="0"/>
              </a:rPr>
              <a:t>集成电路</a:t>
            </a:r>
            <a:r>
              <a:rPr altLang="zh-CN" sz="2400" lang="en-US">
                <a:latin typeface="Times New Roman" pitchFamily="18" charset="0"/>
              </a:rPr>
              <a:t>)</a:t>
            </a:r>
            <a:r>
              <a:rPr altLang="en-US" sz="2400" lang="zh-CN">
                <a:latin typeface="Times New Roman" pitchFamily="18" charset="0"/>
              </a:rPr>
              <a:t>：采用金属</a:t>
            </a:r>
            <a:r>
              <a:rPr altLang="zh-CN" sz="2400" lang="en-US">
                <a:latin typeface="Times New Roman" pitchFamily="18" charset="0"/>
              </a:rPr>
              <a:t>-</a:t>
            </a:r>
            <a:r>
              <a:rPr altLang="en-US" sz="2400" lang="zh-CN">
                <a:latin typeface="Times New Roman" pitchFamily="18" charset="0"/>
              </a:rPr>
              <a:t>氧化物</a:t>
            </a:r>
            <a:r>
              <a:rPr altLang="zh-CN" sz="2400" lang="en-US">
                <a:latin typeface="Times New Roman" pitchFamily="18" charset="0"/>
              </a:rPr>
              <a:t>-</a:t>
            </a:r>
            <a:r>
              <a:rPr altLang="en-US" sz="2400" lang="zh-CN">
                <a:latin typeface="Times New Roman" pitchFamily="18" charset="0"/>
              </a:rPr>
              <a:t>半导体场效应管</a:t>
            </a:r>
            <a:r>
              <a:rPr altLang="zh-CN" sz="2400" lang="en-US">
                <a:latin typeface="Times New Roman" pitchFamily="18" charset="0"/>
              </a:rPr>
              <a:t>(Metel Oxide Semiconductor Field  Effect Transistor</a:t>
            </a:r>
            <a:r>
              <a:rPr altLang="en-US" sz="2400" lang="zh-CN">
                <a:latin typeface="Times New Roman" pitchFamily="18" charset="0"/>
              </a:rPr>
              <a:t>，</a:t>
            </a:r>
            <a:r>
              <a:rPr altLang="zh-CN" sz="2400" lang="en-US">
                <a:latin typeface="Times New Roman" pitchFamily="18" charset="0"/>
              </a:rPr>
              <a:t> MOSFET)</a:t>
            </a:r>
            <a:r>
              <a:rPr altLang="en-US" sz="2400" lang="zh-CN">
                <a:latin typeface="Times New Roman" pitchFamily="18" charset="0"/>
              </a:rPr>
              <a:t>作为元件， </a:t>
            </a:r>
            <a:r>
              <a:rPr altLang="zh-CN" sz="2400" lang="en-US">
                <a:latin typeface="Times New Roman" pitchFamily="18" charset="0"/>
              </a:rPr>
              <a:t>1960</a:t>
            </a:r>
            <a:r>
              <a:rPr altLang="en-US" sz="2400" lang="zh-CN">
                <a:latin typeface="Times New Roman" pitchFamily="18" charset="0"/>
              </a:rPr>
              <a:t>年技术成熟 。</a:t>
            </a:r>
          </a:p>
          <a:p>
            <a:pPr eaLnBrk="1" hangingPunct="1" indent="0" lvl="0" marL="0">
              <a:lnSpc>
                <a:spcPct val="120000"/>
              </a:lnSpc>
              <a:spcBef>
                <a:spcPct val="0"/>
              </a:spcBef>
              <a:buFontTx/>
              <a:buNone/>
            </a:pPr>
            <a:r>
              <a:rPr altLang="en-US" sz="2400" lang="zh-CN">
                <a:latin typeface="Times New Roman" pitchFamily="18" charset="0"/>
              </a:rPr>
              <a:t>        结构简单、制造方便、集成度高、功耗低，但速度较慢。</a:t>
            </a:r>
          </a:p>
        </p:txBody>
      </p:sp>
      <p:sp>
        <p:nvSpPr>
          <p:cNvPr id="104863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数字集成电路的分类</a:t>
            </a:r>
          </a:p>
        </p:txBody>
      </p:sp>
      <p:sp>
        <p:nvSpPr>
          <p:cNvPr id="104863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3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8628"/>
                                        </p:tgtEl>
                                        <p:attrNameLst>
                                          <p:attrName>style.visibility</p:attrName>
                                        </p:attrNameLst>
                                      </p:cBhvr>
                                      <p:to>
                                        <p:strVal val="visible"/>
                                      </p:to>
                                    </p:set>
                                  </p:childTnLst>
                                </p:cTn>
                              </p:par>
                            </p:childTnLst>
                          </p:cTn>
                        </p:par>
                        <p:par>
                          <p:cTn fill="hold" id="7" nodeType="afterGroup">
                            <p:stCondLst>
                              <p:cond delay="500"/>
                            </p:stCondLst>
                            <p:childTnLst>
                              <p:par>
                                <p:cTn fill="hold" grpId="0" id="8" nodeType="afterEffect" presetClass="entr" presetID="14" presetSubtype="10">
                                  <p:stCondLst>
                                    <p:cond delay="0"/>
                                  </p:stCondLst>
                                  <p:childTnLst>
                                    <p:set>
                                      <p:cBhvr>
                                        <p:cTn dur="1" fill="hold" id="9">
                                          <p:stCondLst>
                                            <p:cond delay="0"/>
                                          </p:stCondLst>
                                        </p:cTn>
                                        <p:tgtEl>
                                          <p:spTgt spid="1048629"/>
                                        </p:tgtEl>
                                        <p:attrNameLst>
                                          <p:attrName>style.visibility</p:attrName>
                                        </p:attrNameLst>
                                      </p:cBhvr>
                                      <p:to>
                                        <p:strVal val="visible"/>
                                      </p:to>
                                    </p:set>
                                    <p:animEffect transition="in" filter="randombar(horizontal)">
                                      <p:cBhvr>
                                        <p:cTn dur="500" id="10"/>
                                        <p:tgtEl>
                                          <p:spTgt spid="1048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8" grpId="0" uiExpand="0" build="whole"/>
      <p:bldP spid="1048629" grpId="0" uiExpand="0" build="whole"/>
    </p:bldLst>
  </p:timing>
</p:sld>
</file>

<file path=ppt/slides/slide60.xml><?xml version="1.0" encoding="utf-8"?>
<p:sld xmlns:a="http://schemas.openxmlformats.org/drawingml/2006/main" xmlns:r="http://schemas.openxmlformats.org/officeDocument/2006/relationships" xmlns:p="http://schemas.openxmlformats.org/presentationml/2006/main" show="1" showMasterSp="1">
  <p:cSld>
    <p:spTree>
      <p:nvGrpSpPr>
        <p:cNvPr id="287" name=""/>
        <p:cNvGrpSpPr/>
        <p:nvPr/>
      </p:nvGrpSpPr>
      <p:grpSpPr>
        <a:xfrm rot="0">
          <a:off x="0" y="0"/>
          <a:ext cx="0" cy="0"/>
          <a:chOff x="0" y="0"/>
          <a:chExt cx="0" cy="0"/>
        </a:xfrm>
      </p:grpSpPr>
      <p:sp>
        <p:nvSpPr>
          <p:cNvPr id="1049083" name="Rectangle 2"/>
          <p:cNvSpPr/>
          <p:nvPr>
            <p:ph type="title" sz="full" idx="4294967295"/>
          </p:nvPr>
        </p:nvSpPr>
        <p:spPr>
          <a:xfrm rot="0">
            <a:off x="457200" y="274637"/>
            <a:ext cx="8229600" cy="1143000"/>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lvl="0"/>
            <a:r>
              <a:rPr altLang="en-US" b="1" sz="1800" lang="zh-CN">
                <a:latin typeface="宋体" pitchFamily="2" charset="-122"/>
              </a:rPr>
              <a:t> </a:t>
            </a:r>
          </a:p>
        </p:txBody>
      </p:sp>
      <p:sp>
        <p:nvSpPr>
          <p:cNvPr id="1049084" name="Text Box 3"/>
          <p:cNvSpPr txBox="1"/>
          <p:nvPr/>
        </p:nvSpPr>
        <p:spPr>
          <a:xfrm rot="0">
            <a:off x="611187" y="985837"/>
            <a:ext cx="4495800"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800" lang="en-US">
                <a:latin typeface="Times New Roman" pitchFamily="18" charset="0"/>
              </a:rPr>
              <a:t>3.3.4   </a:t>
            </a:r>
            <a:r>
              <a:rPr altLang="en-US" b="1" sz="2800" lang="zh-CN">
                <a:latin typeface="Times New Roman" pitchFamily="18" charset="0"/>
              </a:rPr>
              <a:t>正逻辑和负逻辑</a:t>
            </a:r>
          </a:p>
        </p:txBody>
      </p:sp>
      <p:pic>
        <p:nvPicPr>
          <p:cNvPr id="2097198" name="Picture 5" descr="011"/>
          <p:cNvPicPr>
            <a:picLocks/>
          </p:cNvPicPr>
          <p:nvPr>
            <p:ph sz="full" idx="4294967295"/>
          </p:nvPr>
        </p:nvPicPr>
        <p:blipFill>
          <a:blip xmlns:r="http://schemas.openxmlformats.org/officeDocument/2006/relationships" r:embed="rId1"/>
          <a:srcRect l="0" t="0" r="0" b="0"/>
          <a:stretch>
            <a:fillRect/>
          </a:stretch>
        </p:blipFill>
        <p:spPr>
          <a:xfrm rot="0">
            <a:off x="1803400" y="3608387"/>
            <a:ext cx="5738812" cy="3073400"/>
          </a:xfrm>
          <a:prstGeom prst="rect"/>
          <a:noFill/>
          <a:ln>
            <a:noFill/>
          </a:ln>
        </p:spPr>
      </p:pic>
      <p:sp>
        <p:nvSpPr>
          <p:cNvPr id="1049085" name="Text Box 4"/>
          <p:cNvSpPr txBox="1"/>
          <p:nvPr/>
        </p:nvSpPr>
        <p:spPr>
          <a:xfrm rot="0">
            <a:off x="611187" y="1460500"/>
            <a:ext cx="8229600"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既可以规定用高电平表示逻辑</a:t>
            </a:r>
            <a:r>
              <a:rPr altLang="zh-CN" sz="2400" lang="en-US">
                <a:latin typeface="Times New Roman" pitchFamily="18" charset="0"/>
              </a:rPr>
              <a:t>1</a:t>
            </a:r>
            <a:r>
              <a:rPr altLang="en-US" sz="2400" lang="zh-CN">
                <a:latin typeface="Times New Roman" pitchFamily="18" charset="0"/>
              </a:rPr>
              <a:t>、低电平表示逻辑</a:t>
            </a:r>
            <a:r>
              <a:rPr altLang="zh-CN" sz="2400" lang="en-US">
                <a:latin typeface="Times New Roman" pitchFamily="18" charset="0"/>
              </a:rPr>
              <a:t>0</a:t>
            </a:r>
            <a:r>
              <a:rPr altLang="en-US" sz="2400" lang="zh-CN">
                <a:latin typeface="Times New Roman" pitchFamily="18" charset="0"/>
              </a:rPr>
              <a:t>，也可以规定用高电平表示逻辑</a:t>
            </a:r>
            <a:r>
              <a:rPr altLang="zh-CN" sz="2400" lang="en-US">
                <a:latin typeface="Times New Roman" pitchFamily="18" charset="0"/>
              </a:rPr>
              <a:t>0</a:t>
            </a:r>
            <a:r>
              <a:rPr altLang="en-US" sz="2400" lang="zh-CN">
                <a:latin typeface="Times New Roman" pitchFamily="18" charset="0"/>
              </a:rPr>
              <a:t>，低电平表示逻辑</a:t>
            </a:r>
            <a:r>
              <a:rPr altLang="zh-CN" sz="2400" lang="en-US">
                <a:latin typeface="Times New Roman" pitchFamily="18" charset="0"/>
              </a:rPr>
              <a:t>1</a:t>
            </a:r>
            <a:r>
              <a:rPr altLang="en-US" sz="2400" lang="zh-CN">
                <a:latin typeface="Times New Roman" pitchFamily="18" charset="0"/>
              </a:rPr>
              <a:t>。这就引出了正逻辑和负逻辑的概念。</a:t>
            </a:r>
          </a:p>
          <a:p>
            <a:pPr algn="just" eaLnBrk="1" hangingPunct="1" indent="0" lvl="0" marL="0">
              <a:lnSpc>
                <a:spcPct val="120000"/>
              </a:lnSpc>
              <a:spcBef>
                <a:spcPct val="0"/>
              </a:spcBef>
              <a:buFontTx/>
              <a:buNone/>
            </a:pPr>
            <a:r>
              <a:rPr altLang="en-US" sz="2400" lang="zh-CN">
                <a:latin typeface="Times New Roman" pitchFamily="18" charset="0"/>
              </a:rPr>
              <a:t>　　正逻辑：用高电平表示逻辑</a:t>
            </a:r>
            <a:r>
              <a:rPr altLang="zh-CN" sz="2400" lang="en-US">
                <a:latin typeface="Times New Roman" pitchFamily="18" charset="0"/>
              </a:rPr>
              <a:t>1</a:t>
            </a:r>
            <a:r>
              <a:rPr altLang="en-US" sz="2400" lang="zh-CN">
                <a:latin typeface="Times New Roman" pitchFamily="18" charset="0"/>
              </a:rPr>
              <a:t>，低电平表示逻辑</a:t>
            </a:r>
            <a:r>
              <a:rPr altLang="zh-CN" sz="2400" lang="en-US">
                <a:latin typeface="Times New Roman" pitchFamily="18" charset="0"/>
              </a:rPr>
              <a:t>0</a:t>
            </a:r>
            <a:r>
              <a:rPr altLang="en-US" sz="2400" lang="zh-CN">
                <a:latin typeface="Times New Roman" pitchFamily="18" charset="0"/>
              </a:rPr>
              <a:t>。</a:t>
            </a:r>
          </a:p>
          <a:p>
            <a:pPr algn="just" eaLnBrk="1" hangingPunct="1" indent="0" lvl="0" marL="0">
              <a:lnSpc>
                <a:spcPct val="120000"/>
              </a:lnSpc>
              <a:spcBef>
                <a:spcPct val="0"/>
              </a:spcBef>
              <a:buFontTx/>
              <a:buNone/>
            </a:pPr>
            <a:r>
              <a:rPr altLang="en-US" sz="2400" lang="zh-CN">
                <a:latin typeface="Times New Roman" pitchFamily="18" charset="0"/>
              </a:rPr>
              <a:t>　　负逻辑：用高电平表示逻辑</a:t>
            </a:r>
            <a:r>
              <a:rPr altLang="zh-CN" sz="2400" lang="en-US">
                <a:latin typeface="Times New Roman" pitchFamily="18" charset="0"/>
              </a:rPr>
              <a:t>0</a:t>
            </a:r>
            <a:r>
              <a:rPr altLang="en-US" sz="2400" lang="zh-CN">
                <a:latin typeface="Times New Roman" pitchFamily="18" charset="0"/>
              </a:rPr>
              <a:t>，低电平表示逻辑</a:t>
            </a:r>
            <a:r>
              <a:rPr altLang="zh-CN" sz="2400" lang="en-US">
                <a:latin typeface="Times New Roman" pitchFamily="18" charset="0"/>
              </a:rPr>
              <a:t>1</a:t>
            </a:r>
            <a:r>
              <a:rPr altLang="en-US" sz="2400" lang="zh-CN">
                <a:latin typeface="Times New Roman" pitchFamily="18" charset="0"/>
              </a:rPr>
              <a:t>。</a:t>
            </a:r>
          </a:p>
        </p:txBody>
      </p:sp>
      <p:sp>
        <p:nvSpPr>
          <p:cNvPr id="104908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8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8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60</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9085"/>
                                        </p:tgtEl>
                                        <p:attrNameLst>
                                          <p:attrName>style.visibility</p:attrName>
                                        </p:attrNameLst>
                                      </p:cBhvr>
                                      <p:to>
                                        <p:strVal val="visible"/>
                                      </p:to>
                                    </p:set>
                                    <p:animEffect transition="in" filter="wipe(up)">
                                      <p:cBhvr>
                                        <p:cTn dur="500" id="7"/>
                                        <p:tgtEl>
                                          <p:spTgt spid="1049085"/>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198"/>
                                        </p:tgtEl>
                                        <p:attrNameLst>
                                          <p:attrName>style.visibility</p:attrName>
                                        </p:attrNameLst>
                                      </p:cBhvr>
                                      <p:to>
                                        <p:strVal val="visible"/>
                                      </p:to>
                                    </p:set>
                                    <p:anim calcmode="lin" valueType="num">
                                      <p:cBhvr additive="base">
                                        <p:cTn dur="500" fill="hold" id="12"/>
                                        <p:tgtEl>
                                          <p:spTgt spid="2097198"/>
                                        </p:tgtEl>
                                        <p:attrNameLst>
                                          <p:attrName>ppt_x</p:attrName>
                                        </p:attrNameLst>
                                      </p:cBhvr>
                                      <p:tavLst>
                                        <p:tav tm="0">
                                          <p:val>
                                            <p:strVal val="#ppt_x"/>
                                          </p:val>
                                        </p:tav>
                                        <p:tav tm="100000">
                                          <p:val>
                                            <p:strVal val="#ppt_x"/>
                                          </p:val>
                                        </p:tav>
                                      </p:tavLst>
                                    </p:anim>
                                    <p:anim calcmode="lin" valueType="num">
                                      <p:cBhvr additive="base">
                                        <p:cTn dur="500" fill="hold" id="13"/>
                                        <p:tgtEl>
                                          <p:spTgt spid="2097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85" grpId="0" uiExpand="0" build="whole"/>
    </p:bldLst>
  </p:timing>
</p:sld>
</file>

<file path=ppt/slides/slide61.xml><?xml version="1.0" encoding="utf-8"?>
<p:sld xmlns:a="http://schemas.openxmlformats.org/drawingml/2006/main" xmlns:r="http://schemas.openxmlformats.org/officeDocument/2006/relationships" xmlns:p="http://schemas.openxmlformats.org/presentationml/2006/main" show="1" showMasterSp="1">
  <p:cSld>
    <p:spTree>
      <p:nvGrpSpPr>
        <p:cNvPr id="290" name=""/>
        <p:cNvGrpSpPr/>
        <p:nvPr/>
      </p:nvGrpSpPr>
      <p:grpSpPr>
        <a:xfrm rot="0">
          <a:off x="0" y="0"/>
          <a:ext cx="0" cy="0"/>
          <a:chOff x="0" y="0"/>
          <a:chExt cx="0" cy="0"/>
        </a:xfrm>
      </p:grpSpPr>
      <p:graphicFrame>
        <p:nvGraphicFramePr>
          <p:cNvPr id="4194313" name=""/>
          <p:cNvGraphicFramePr>
            <a:graphicFrameLocks/>
          </p:cNvGraphicFramePr>
          <p:nvPr/>
        </p:nvGraphicFramePr>
        <p:xfrm rot="0">
          <a:off x="4370387" y="2601912"/>
          <a:ext cx="114300" cy="215900"/>
        </p:xfrm>
        <a:graphic>
          <a:graphicData uri="http://schemas.openxmlformats.org/presentationml/2006/ole">
            <mc:AlternateContent xmlns:mc="http://schemas.openxmlformats.org/markup-compatibility/2006">
              <mc:Choice xmlns:v="urn:schemas-microsoft-com:vml" Requires="v">
                <p:oleObj name="Equation" r:id="rId1" spid="" imgH="215900" imgW="114300" showAsIcon="0" progId="Equation.3">
                  <p:embed followColorScheme="full"/>
                  <p:pic>
                    <p:nvPicPr>
                      <p:cNvPr id="2097199" name="Object 2"/>
                      <p:cNvPicPr>
                        <a:picLocks/>
                      </p:cNvPicPr>
                      <p:nvPr/>
                    </p:nvPicPr>
                    <p:blipFill>
                      <a:blip xmlns:r="http://schemas.openxmlformats.org/officeDocument/2006/relationships" r:embed="rId2"/>
                      <a:srcRect l="0" t="0" r="0" b="0"/>
                      <a:stretch>
                        <a:fillRect/>
                      </a:stretch>
                    </p:blipFill>
                    <p:spPr>
                      <a:xfrm rot="0">
                        <a:off x="4370387" y="2601912"/>
                        <a:ext cx="114300" cy="215900"/>
                      </a:xfrm>
                      <a:prstGeom prst="rect"/>
                      <a:noFill/>
                      <a:ln>
                        <a:noFill/>
                      </a:ln>
                    </p:spPr>
                  </p:pic>
                </p:oleObj>
              </mc:Choice>
              <mc:Fallback>
                <p:oleObj name="Equation" r:id="rId1" spid="" imgH="215900" imgW="114300" showAsIcon="0" progId="Equation.3">
                  <p:embed followColorScheme="full"/>
                  <p:pic>
                    <p:nvPicPr>
                      <p:cNvPr id="2097199" name="Object 2"/>
                      <p:cNvPicPr>
                        <a:picLocks/>
                      </p:cNvPicPr>
                      <p:nvPr/>
                    </p:nvPicPr>
                    <p:blipFill>
                      <a:blip xmlns:r="http://schemas.openxmlformats.org/officeDocument/2006/relationships" r:embed="rId2"/>
                      <a:srcRect l="0" t="0" r="0" b="0"/>
                      <a:stretch>
                        <a:fillRect/>
                      </a:stretch>
                    </p:blipFill>
                    <p:spPr>
                      <a:xfrm rot="0">
                        <a:off x="4370387" y="2601912"/>
                        <a:ext cx="114300" cy="215900"/>
                      </a:xfrm>
                      <a:prstGeom prst="rect"/>
                      <a:noFill/>
                      <a:ln>
                        <a:noFill/>
                      </a:ln>
                    </p:spPr>
                  </p:pic>
                </p:oleObj>
              </mc:Fallback>
            </mc:AlternateContent>
          </a:graphicData>
        </a:graphic>
      </p:graphicFrame>
      <p:sp>
        <p:nvSpPr>
          <p:cNvPr id="1049091" name="Text Box 3"/>
          <p:cNvSpPr txBox="1"/>
          <p:nvPr/>
        </p:nvSpPr>
        <p:spPr>
          <a:xfrm rot="0">
            <a:off x="476250" y="1193800"/>
            <a:ext cx="2655887" cy="40354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前面讨论各种逻辑门电路时，都是按正逻辑规定来定义其逻辑功能。</a:t>
            </a:r>
          </a:p>
          <a:p>
            <a:pPr algn="just" eaLnBrk="1" hangingPunct="1" indent="0" lvl="0" marL="0">
              <a:lnSpc>
                <a:spcPct val="120000"/>
              </a:lnSpc>
              <a:spcBef>
                <a:spcPct val="0"/>
              </a:spcBef>
              <a:buFontTx/>
              <a:buNone/>
            </a:pPr>
            <a:r>
              <a:rPr altLang="en-US" sz="2400" lang="zh-CN">
                <a:latin typeface="Times New Roman" pitchFamily="18" charset="0"/>
              </a:rPr>
              <a:t>　　以后若无特殊说明，约定按正逻辑讨论问题，所有门电路的符号均按正逻辑表示。</a:t>
            </a:r>
          </a:p>
        </p:txBody>
      </p:sp>
      <p:graphicFrame>
        <p:nvGraphicFramePr>
          <p:cNvPr id="4194314" name=""/>
          <p:cNvGraphicFramePr>
            <a:graphicFrameLocks/>
          </p:cNvGraphicFramePr>
          <p:nvPr/>
        </p:nvGraphicFramePr>
        <p:xfrm rot="0">
          <a:off x="3290887" y="1044575"/>
          <a:ext cx="5151437" cy="5445125"/>
        </p:xfrm>
        <a:graphic>
          <a:graphicData uri="http://schemas.openxmlformats.org/presentationml/2006/ole">
            <mc:AlternateContent xmlns:mc="http://schemas.openxmlformats.org/markup-compatibility/2006">
              <mc:Choice xmlns:v="urn:schemas-microsoft-com:vml" Requires="v">
                <p:oleObj name="Image" r:id="rId3" spid="" imgH="5445125" imgW="5151437" showAsIcon="0" progId="Photoshop.Image.12">
                  <p:embed followColorScheme="full"/>
                  <p:pic>
                    <p:nvPicPr>
                      <p:cNvPr id="2097200" name="Object 4"/>
                      <p:cNvPicPr>
                        <a:picLocks/>
                      </p:cNvPicPr>
                      <p:nvPr>
                        <p:ph sz="full" idx="4294967295"/>
                      </p:nvPr>
                    </p:nvPicPr>
                    <p:blipFill>
                      <a:blip xmlns:r="http://schemas.openxmlformats.org/officeDocument/2006/relationships" r:embed="rId4"/>
                      <a:srcRect l="0" t="0" r="0" b="0"/>
                      <a:stretch>
                        <a:fillRect/>
                      </a:stretch>
                    </p:blipFill>
                    <p:spPr bwMode="auto">
                      <a:xfrm rot="0">
                        <a:off x="3290887" y="1044575"/>
                        <a:ext cx="5151437" cy="5445125"/>
                      </a:xfrm>
                      <a:prstGeom prst="rect"/>
                      <a:noFill/>
                      <a:ln>
                        <a:noFill/>
                      </a:ln>
                    </p:spPr>
                  </p:pic>
                </p:oleObj>
              </mc:Choice>
              <mc:Fallback>
                <p:oleObj name="Image" r:id="rId3" spid="" imgH="5445125" imgW="5151437" showAsIcon="0" progId="Photoshop.Image.12">
                  <p:embed followColorScheme="full"/>
                  <p:pic>
                    <p:nvPicPr>
                      <p:cNvPr id="2097200" name="Object 4"/>
                      <p:cNvPicPr>
                        <a:picLocks/>
                      </p:cNvPicPr>
                      <p:nvPr>
                        <p:ph sz="full" idx="4294967295"/>
                      </p:nvPr>
                    </p:nvPicPr>
                    <p:blipFill>
                      <a:blip xmlns:r="http://schemas.openxmlformats.org/officeDocument/2006/relationships" r:embed="rId4"/>
                      <a:srcRect l="0" t="0" r="0" b="0"/>
                      <a:stretch>
                        <a:fillRect/>
                      </a:stretch>
                    </p:blipFill>
                    <p:spPr bwMode="auto">
                      <a:xfrm rot="0">
                        <a:off x="3290887" y="1044575"/>
                        <a:ext cx="5151437" cy="5445125"/>
                      </a:xfrm>
                      <a:prstGeom prst="rect"/>
                      <a:noFill/>
                      <a:ln>
                        <a:noFill/>
                      </a:ln>
                    </p:spPr>
                  </p:pic>
                </p:oleObj>
              </mc:Fallback>
            </mc:AlternateContent>
          </a:graphicData>
        </a:graphic>
      </p:graphicFrame>
      <p:sp>
        <p:nvSpPr>
          <p:cNvPr id="104909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逻辑门电路</a:t>
            </a:r>
          </a:p>
        </p:txBody>
      </p:sp>
      <p:sp>
        <p:nvSpPr>
          <p:cNvPr id="104909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09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61</a:t>
            </a:fld>
            <a:endParaRPr altLang="en-US" sz="1400" lang="zh-CN">
              <a:solidFill>
                <a:srgbClr val="656565"/>
              </a:solidFill>
            </a:endParaRPr>
          </a:p>
        </p:txBody>
      </p:sp>
    </p:spTree>
  </p:cSld>
  <p:clrMapOvr>
    <a:masterClrMapping/>
  </p:clrMapOvr>
  <p:transition spd="fast" advClick="1"/>
  <p:timing/>
</p:sld>
</file>

<file path=ppt/slides/slide62.xml><?xml version="1.0" encoding="utf-8"?>
<p:sld xmlns:a="http://schemas.openxmlformats.org/drawingml/2006/main" xmlns:r="http://schemas.openxmlformats.org/officeDocument/2006/relationships" xmlns:p="http://schemas.openxmlformats.org/presentationml/2006/main" showMasterSp="1">
  <p:cSld>
    <p:spTree>
      <p:nvGrpSpPr>
        <p:cNvPr id="293" name=""/>
        <p:cNvGrpSpPr/>
        <p:nvPr/>
      </p:nvGrpSpPr>
      <p:grpSpPr>
        <a:xfrm rot="0">
          <a:off x="0" y="0"/>
          <a:ext cx="0" cy="0"/>
          <a:chOff x="0" y="0"/>
          <a:chExt cx="0" cy="0"/>
        </a:xfrm>
      </p:grpSpPr>
      <p:sp>
        <p:nvSpPr>
          <p:cNvPr id="1049097"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9098"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62</a:t>
            </a:fld>
            <a:endParaRPr altLang="en-US" sz="1400" lang="zh-CN">
              <a:solidFill>
                <a:srgbClr val="656565"/>
              </a:solidFill>
            </a:endParaRPr>
          </a:p>
        </p:txBody>
      </p:sp>
      <p:sp>
        <p:nvSpPr>
          <p:cNvPr id="1049099" name="AutoShape 6"/>
          <p:cNvSpPr/>
          <p:nvPr/>
        </p:nvSpPr>
        <p:spPr>
          <a:xfrm rot="0">
            <a:off x="7596187" y="4468812"/>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zh-CN" sz="3000" lang="zh-CN">
              <a:solidFill>
                <a:srgbClr val="77B7E7"/>
              </a:solidFill>
            </a:endParaRPr>
          </a:p>
        </p:txBody>
      </p:sp>
      <p:sp>
        <p:nvSpPr>
          <p:cNvPr id="1049100" name="页脚占位符 2"/>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101"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102"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半导体器件的开关特性</a:t>
            </a:r>
          </a:p>
        </p:txBody>
      </p:sp>
      <p:sp>
        <p:nvSpPr>
          <p:cNvPr id="1049103"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104"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数字集成电路的分类</a:t>
            </a:r>
          </a:p>
        </p:txBody>
      </p:sp>
      <p:sp>
        <p:nvSpPr>
          <p:cNvPr id="1049105"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106"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逻辑门电路</a:t>
            </a:r>
          </a:p>
        </p:txBody>
      </p:sp>
      <p:sp>
        <p:nvSpPr>
          <p:cNvPr id="1049107" name="AutoShape 40"/>
          <p:cNvSpPr/>
          <p:nvPr/>
        </p:nvSpPr>
        <p:spPr bwMode="gray">
          <a:xfrm rot="0">
            <a:off x="976312" y="4398962"/>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108" name="Text Box 42"/>
          <p:cNvSpPr txBox="1"/>
          <p:nvPr/>
        </p:nvSpPr>
        <p:spPr bwMode="gray">
          <a:xfrm rot="0">
            <a:off x="1250950" y="4410075"/>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触发器</a:t>
            </a:r>
          </a:p>
        </p:txBody>
      </p:sp>
      <p:sp>
        <p:nvSpPr>
          <p:cNvPr id="1049109"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110"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2</a:t>
            </a:r>
          </a:p>
        </p:txBody>
      </p:sp>
      <p:sp>
        <p:nvSpPr>
          <p:cNvPr id="1049111"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112" name="Text Box 53"/>
          <p:cNvSpPr txBox="1"/>
          <p:nvPr/>
        </p:nvSpPr>
        <p:spPr bwMode="gray">
          <a:xfrm rot="0">
            <a:off x="687387" y="1601787"/>
            <a:ext cx="398462" cy="554037"/>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1</a:t>
            </a:r>
          </a:p>
        </p:txBody>
      </p:sp>
      <p:sp>
        <p:nvSpPr>
          <p:cNvPr id="1049113"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114"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3</a:t>
            </a:r>
          </a:p>
        </p:txBody>
      </p:sp>
      <p:sp>
        <p:nvSpPr>
          <p:cNvPr id="1049115" name="AutoShape 41"/>
          <p:cNvSpPr/>
          <p:nvPr/>
        </p:nvSpPr>
        <p:spPr bwMode="gray">
          <a:xfrm rot="0">
            <a:off x="517525" y="4254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116" name="Text Box 43"/>
          <p:cNvSpPr txBox="1"/>
          <p:nvPr/>
        </p:nvSpPr>
        <p:spPr bwMode="gray">
          <a:xfrm rot="0">
            <a:off x="703262" y="4445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4</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9099"/>
                                        </p:tgtEl>
                                        <p:attrNameLst>
                                          <p:attrName>style.visibility</p:attrName>
                                        </p:attrNameLst>
                                      </p:cBhvr>
                                      <p:to>
                                        <p:strVal val="visible"/>
                                      </p:to>
                                    </p:set>
                                    <p:anim calcmode="lin" valueType="num">
                                      <p:cBhvr additive="base">
                                        <p:cTn dur="500" fill="hold" id="7"/>
                                        <p:tgtEl>
                                          <p:spTgt spid="1049099"/>
                                        </p:tgtEl>
                                        <p:attrNameLst>
                                          <p:attrName>ppt_x</p:attrName>
                                        </p:attrNameLst>
                                      </p:cBhvr>
                                      <p:tavLst>
                                        <p:tav tm="0">
                                          <p:val>
                                            <p:strVal val="1+#ppt_w/2"/>
                                          </p:val>
                                        </p:tav>
                                        <p:tav tm="100000">
                                          <p:val>
                                            <p:strVal val="#ppt_x"/>
                                          </p:val>
                                        </p:tav>
                                      </p:tavLst>
                                    </p:anim>
                                    <p:anim calcmode="lin" valueType="num">
                                      <p:cBhvr additive="base">
                                        <p:cTn dur="500" fill="hold" id="8"/>
                                        <p:tgtEl>
                                          <p:spTgt spid="10490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99" grpId="0" uiExpand="0" build="whole"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1">
  <p:cSld>
    <p:spTree>
      <p:nvGrpSpPr>
        <p:cNvPr id="294" name=""/>
        <p:cNvGrpSpPr/>
        <p:nvPr/>
      </p:nvGrpSpPr>
      <p:grpSpPr>
        <a:xfrm rot="0">
          <a:off x="0" y="0"/>
          <a:ext cx="0" cy="0"/>
          <a:chOff x="0" y="0"/>
          <a:chExt cx="0" cy="0"/>
        </a:xfrm>
      </p:grpSpPr>
      <p:sp>
        <p:nvSpPr>
          <p:cNvPr id="1049117"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17347D"/>
                </a:solidFill>
                <a:latin typeface="微软雅黑" pitchFamily="34" charset="-122"/>
                <a:ea typeface="微软雅黑" pitchFamily="34" charset="-122"/>
              </a:rPr>
              <a:t>触发器</a:t>
            </a:r>
          </a:p>
        </p:txBody>
      </p:sp>
      <p:sp>
        <p:nvSpPr>
          <p:cNvPr id="104911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63</a:t>
            </a:fld>
            <a:endParaRPr altLang="en-US" sz="1400" lang="zh-CN">
              <a:solidFill>
                <a:srgbClr val="656565"/>
              </a:solidFill>
            </a:endParaRPr>
          </a:p>
        </p:txBody>
      </p:sp>
      <p:sp>
        <p:nvSpPr>
          <p:cNvPr id="104911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120" name="Text Box 8"/>
          <p:cNvSpPr txBox="1"/>
          <p:nvPr/>
        </p:nvSpPr>
        <p:spPr>
          <a:xfrm rot="0">
            <a:off x="530225" y="1700212"/>
            <a:ext cx="8002587"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在数字系统中，为了构造实现各种功能的数字逻辑电路，除了需要实现逻辑运算的逻辑门之外，还需要有能够保存信息的逻辑器件。触发器就是一种具有记忆功能的电子器件。</a:t>
            </a:r>
          </a:p>
        </p:txBody>
      </p:sp>
      <p:sp>
        <p:nvSpPr>
          <p:cNvPr id="1049121" name="Text Box 9"/>
          <p:cNvSpPr txBox="1"/>
          <p:nvPr/>
        </p:nvSpPr>
        <p:spPr>
          <a:xfrm rot="0">
            <a:off x="539750" y="3878262"/>
            <a:ext cx="8135937"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触发器能用来存储一位二进制信息。集成触发器的种类很多，分类方法也各不相同，但就其结构而言，都是由</a:t>
            </a:r>
            <a:r>
              <a:rPr altLang="en-US" sz="2400" lang="zh-CN">
                <a:solidFill>
                  <a:srgbClr val="FF0000"/>
                </a:solidFill>
                <a:latin typeface="Times New Roman" pitchFamily="18" charset="0"/>
              </a:rPr>
              <a:t>逻辑门</a:t>
            </a:r>
            <a:r>
              <a:rPr altLang="en-US" sz="2400" lang="zh-CN">
                <a:latin typeface="Times New Roman" pitchFamily="18" charset="0"/>
              </a:rPr>
              <a:t>加上适当的</a:t>
            </a:r>
            <a:r>
              <a:rPr altLang="en-US" sz="2400" lang="zh-CN">
                <a:solidFill>
                  <a:srgbClr val="FF0000"/>
                </a:solidFill>
                <a:latin typeface="Times New Roman" pitchFamily="18" charset="0"/>
              </a:rPr>
              <a:t>反馈线</a:t>
            </a:r>
            <a:r>
              <a:rPr altLang="en-US" sz="2400" lang="zh-CN">
                <a:latin typeface="Times New Roman" pitchFamily="18" charset="0"/>
              </a:rPr>
              <a:t>耦合而成。　　</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9121"/>
                                        </p:tgtEl>
                                        <p:attrNameLst>
                                          <p:attrName>style.visibility</p:attrName>
                                        </p:attrNameLst>
                                      </p:cBhvr>
                                      <p:to>
                                        <p:strVal val="visible"/>
                                      </p:to>
                                    </p:set>
                                    <p:animEffect transition="in" filter="wipe(up)">
                                      <p:cBhvr>
                                        <p:cTn dur="500" id="7"/>
                                        <p:tgtEl>
                                          <p:spTgt spid="1049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21" grpId="0" uiExpand="0" build="whole"/>
    </p:bldLst>
  </p:timing>
</p:sld>
</file>

<file path=ppt/slides/slide64.xml><?xml version="1.0" encoding="utf-8"?>
<p:sld xmlns:a="http://schemas.openxmlformats.org/drawingml/2006/main" xmlns:r="http://schemas.openxmlformats.org/officeDocument/2006/relationships" xmlns:p="http://schemas.openxmlformats.org/presentationml/2006/main" show="1" showMasterSp="1">
  <p:cSld>
    <p:spTree>
      <p:nvGrpSpPr>
        <p:cNvPr id="295" name=""/>
        <p:cNvGrpSpPr/>
        <p:nvPr/>
      </p:nvGrpSpPr>
      <p:grpSpPr>
        <a:xfrm rot="0">
          <a:off x="0" y="0"/>
          <a:ext cx="0" cy="0"/>
          <a:chOff x="0" y="0"/>
          <a:chExt cx="0" cy="0"/>
        </a:xfrm>
      </p:grpSpPr>
      <p:sp>
        <p:nvSpPr>
          <p:cNvPr id="1049122" name="Text Box 2"/>
          <p:cNvSpPr txBox="1"/>
          <p:nvPr/>
        </p:nvSpPr>
        <p:spPr>
          <a:xfrm rot="0">
            <a:off x="685800" y="1212850"/>
            <a:ext cx="3886200" cy="60483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800" lang="zh-CN">
                <a:latin typeface="Times New Roman" pitchFamily="18" charset="0"/>
              </a:rPr>
              <a:t>触发器的特点：</a:t>
            </a:r>
          </a:p>
        </p:txBody>
      </p:sp>
      <p:grpSp>
        <p:nvGrpSpPr>
          <p:cNvPr id="296" name=""/>
          <p:cNvGrpSpPr/>
          <p:nvPr/>
        </p:nvGrpSpPr>
        <p:grpSpPr>
          <a:xfrm rot="0">
            <a:off x="1187450" y="2109787"/>
            <a:ext cx="5715000" cy="554037"/>
            <a:chOff x="748" y="1329"/>
            <a:chExt cx="3600" cy="349"/>
          </a:xfrm>
        </p:grpSpPr>
        <p:sp>
          <p:nvSpPr>
            <p:cNvPr id="1049123" name="Text Box 4"/>
            <p:cNvSpPr txBox="1"/>
            <p:nvPr/>
          </p:nvSpPr>
          <p:spPr>
            <a:xfrm rot="0">
              <a:off x="748" y="1329"/>
              <a:ext cx="3600" cy="334"/>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zh-CN" b="1" sz="2400" lang="en-US">
                  <a:latin typeface="Times New Roman" pitchFamily="18" charset="0"/>
                </a:rPr>
                <a:t>1</a:t>
              </a:r>
              <a:r>
                <a:rPr altLang="en-US" b="1" sz="2400" lang="zh-CN">
                  <a:latin typeface="Times New Roman" pitchFamily="18" charset="0"/>
                </a:rPr>
                <a:t>、 </a:t>
              </a:r>
              <a:r>
                <a:rPr altLang="en-US" sz="2400" lang="zh-CN">
                  <a:latin typeface="Times New Roman" pitchFamily="18" charset="0"/>
                </a:rPr>
                <a:t>有两个互补的输出端 </a:t>
              </a:r>
              <a:r>
                <a:rPr altLang="zh-CN" sz="2400" i="1" lang="en-US">
                  <a:latin typeface="Times New Roman" pitchFamily="18" charset="0"/>
                </a:rPr>
                <a:t>Q </a:t>
              </a:r>
              <a:r>
                <a:rPr altLang="en-US" sz="2400" lang="zh-CN">
                  <a:latin typeface="Times New Roman" pitchFamily="18" charset="0"/>
                </a:rPr>
                <a:t>和    </a:t>
              </a:r>
              <a:r>
                <a:rPr altLang="en-US" sz="2400" i="1" lang="zh-CN">
                  <a:latin typeface="Times New Roman" pitchFamily="18" charset="0"/>
                </a:rPr>
                <a:t> </a:t>
              </a:r>
              <a:r>
                <a:rPr altLang="en-US" sz="2400" lang="zh-CN">
                  <a:latin typeface="Times New Roman" pitchFamily="18" charset="0"/>
                </a:rPr>
                <a:t>。</a:t>
              </a:r>
            </a:p>
          </p:txBody>
        </p:sp>
        <p:graphicFrame>
          <p:nvGraphicFramePr>
            <p:cNvPr id="4194315" name=""/>
            <p:cNvGraphicFramePr>
              <a:graphicFrameLocks/>
            </p:cNvGraphicFramePr>
            <p:nvPr/>
          </p:nvGraphicFramePr>
          <p:xfrm rot="0">
            <a:off x="3320" y="1342"/>
            <a:ext cx="212" cy="336"/>
          </p:xfrm>
          <a:graphic>
            <a:graphicData uri="http://schemas.openxmlformats.org/presentationml/2006/ole">
              <mc:AlternateContent xmlns:mc="http://schemas.openxmlformats.org/markup-compatibility/2006">
                <mc:Choice xmlns:v="urn:schemas-microsoft-com:vml" Requires="v">
                  <p:oleObj name="Microsoft 公式 3.0" r:id="rId1" spid="" imgH="336" imgW="212" showAsIcon="0" progId="Equation.3">
                    <p:embed followColorScheme="full"/>
                    <p:pic>
                      <p:nvPicPr>
                        <p:cNvPr id="2097201" name="Object 5"/>
                        <p:cNvPicPr>
                          <a:picLocks/>
                        </p:cNvPicPr>
                        <p:nvPr/>
                      </p:nvPicPr>
                      <p:blipFill>
                        <a:blip xmlns:r="http://schemas.openxmlformats.org/officeDocument/2006/relationships" r:embed="rId2">
                          <a:lum bright="-100000"/>
                        </a:blip>
                        <a:srcRect l="0" t="0" r="0" b="0"/>
                        <a:stretch>
                          <a:fillRect/>
                        </a:stretch>
                      </p:blipFill>
                      <p:spPr>
                        <a:xfrm rot="0">
                          <a:off x="3320" y="1342"/>
                          <a:ext cx="212" cy="336"/>
                        </a:xfrm>
                        <a:prstGeom prst="rect"/>
                        <a:noFill/>
                        <a:ln>
                          <a:noFill/>
                        </a:ln>
                      </p:spPr>
                    </p:pic>
                  </p:oleObj>
                </mc:Choice>
                <mc:Fallback>
                  <p:oleObj name="Microsoft 公式 3.0" r:id="rId1" spid="" imgH="336" imgW="212" showAsIcon="0" progId="Equation.3">
                    <p:embed followColorScheme="full"/>
                    <p:pic>
                      <p:nvPicPr>
                        <p:cNvPr id="2097201" name="Object 5"/>
                        <p:cNvPicPr>
                          <a:picLocks/>
                        </p:cNvPicPr>
                        <p:nvPr/>
                      </p:nvPicPr>
                      <p:blipFill>
                        <a:blip xmlns:r="http://schemas.openxmlformats.org/officeDocument/2006/relationships" r:embed="rId2">
                          <a:lum bright="-100000"/>
                        </a:blip>
                        <a:srcRect l="0" t="0" r="0" b="0"/>
                        <a:stretch>
                          <a:fillRect/>
                        </a:stretch>
                      </p:blipFill>
                      <p:spPr>
                        <a:xfrm rot="0">
                          <a:off x="3320" y="1342"/>
                          <a:ext cx="212" cy="336"/>
                        </a:xfrm>
                        <a:prstGeom prst="rect"/>
                        <a:noFill/>
                        <a:ln>
                          <a:noFill/>
                        </a:ln>
                      </p:spPr>
                    </p:pic>
                  </p:oleObj>
                </mc:Fallback>
              </mc:AlternateContent>
            </a:graphicData>
          </a:graphic>
        </p:graphicFrame>
      </p:grpSp>
      <p:sp>
        <p:nvSpPr>
          <p:cNvPr id="1049124" name="Text Box 6"/>
          <p:cNvSpPr txBox="1"/>
          <p:nvPr/>
        </p:nvSpPr>
        <p:spPr>
          <a:xfrm rot="0">
            <a:off x="611187" y="4316412"/>
            <a:ext cx="81534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solidFill>
                  <a:srgbClr val="FFCC00"/>
                </a:solidFill>
                <a:latin typeface="Times New Roman" pitchFamily="18" charset="0"/>
              </a:rPr>
              <a:t>　</a:t>
            </a:r>
            <a:r>
              <a:rPr altLang="zh-CN" b="1" sz="2400" lang="en-US">
                <a:latin typeface="Times New Roman" pitchFamily="18" charset="0"/>
              </a:rPr>
              <a:t>　3</a:t>
            </a:r>
            <a:r>
              <a:rPr altLang="en-US" b="1" sz="2400" lang="zh-CN">
                <a:latin typeface="Times New Roman" pitchFamily="18" charset="0"/>
              </a:rPr>
              <a:t>、 </a:t>
            </a:r>
            <a:r>
              <a:rPr altLang="en-US" sz="2400" lang="zh-CN">
                <a:latin typeface="Times New Roman" pitchFamily="18" charset="0"/>
              </a:rPr>
              <a:t>在一定输入信号作用下，触发器可以从一个稳定状</a:t>
            </a:r>
          </a:p>
          <a:p>
            <a:pPr eaLnBrk="1" hangingPunct="1" indent="0" lvl="0" marL="0">
              <a:lnSpc>
                <a:spcPct val="120000"/>
              </a:lnSpc>
              <a:spcBef>
                <a:spcPct val="0"/>
              </a:spcBef>
              <a:buFontTx/>
              <a:buNone/>
            </a:pPr>
            <a:r>
              <a:rPr altLang="en-US" sz="2400" lang="zh-CN">
                <a:latin typeface="Times New Roman" pitchFamily="18" charset="0"/>
              </a:rPr>
              <a:t>态转移到另一个稳定状态。</a:t>
            </a:r>
          </a:p>
        </p:txBody>
      </p:sp>
      <p:grpSp>
        <p:nvGrpSpPr>
          <p:cNvPr id="297" name=""/>
          <p:cNvGrpSpPr/>
          <p:nvPr/>
        </p:nvGrpSpPr>
        <p:grpSpPr>
          <a:xfrm rot="0">
            <a:off x="611187" y="2805112"/>
            <a:ext cx="8153400" cy="1409700"/>
            <a:chOff x="385" y="1767"/>
            <a:chExt cx="5136" cy="888"/>
          </a:xfrm>
        </p:grpSpPr>
        <p:sp>
          <p:nvSpPr>
            <p:cNvPr id="1049125" name="Text Box 8"/>
            <p:cNvSpPr txBox="1"/>
            <p:nvPr/>
          </p:nvSpPr>
          <p:spPr>
            <a:xfrm rot="0">
              <a:off x="385" y="1769"/>
              <a:ext cx="5136" cy="886"/>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solidFill>
                    <a:srgbClr val="FFCC00"/>
                  </a:solidFill>
                  <a:latin typeface="Times New Roman" pitchFamily="18" charset="0"/>
                </a:rPr>
                <a:t>　　</a:t>
              </a:r>
              <a:r>
                <a:rPr altLang="zh-CN" b="1" sz="2400" lang="en-US">
                  <a:latin typeface="Times New Roman" pitchFamily="18" charset="0"/>
                </a:rPr>
                <a:t>2</a:t>
              </a:r>
              <a:r>
                <a:rPr altLang="en-US" b="1" sz="2400" lang="zh-CN">
                  <a:latin typeface="Times New Roman" pitchFamily="18" charset="0"/>
                </a:rPr>
                <a:t>、 </a:t>
              </a:r>
              <a:r>
                <a:rPr altLang="en-US" sz="2400" lang="zh-CN">
                  <a:latin typeface="Times New Roman" pitchFamily="18" charset="0"/>
                </a:rPr>
                <a:t>有两个稳定状态。通常将 </a:t>
              </a:r>
              <a:r>
                <a:rPr altLang="zh-CN" sz="2400" i="1" lang="en-US">
                  <a:latin typeface="Times New Roman" pitchFamily="18" charset="0"/>
                </a:rPr>
                <a:t>Q </a:t>
              </a:r>
              <a:r>
                <a:rPr altLang="en-US" sz="2400" lang="zh-CN">
                  <a:latin typeface="Times New Roman" pitchFamily="18" charset="0"/>
                </a:rPr>
                <a:t>= 1和   </a:t>
              </a:r>
              <a:r>
                <a:rPr altLang="en-US" sz="2400" i="1" lang="zh-CN">
                  <a:latin typeface="Times New Roman" pitchFamily="18" charset="0"/>
                </a:rPr>
                <a:t> </a:t>
              </a:r>
              <a:r>
                <a:rPr altLang="zh-CN" sz="2400" lang="en-US">
                  <a:latin typeface="Times New Roman" pitchFamily="18" charset="0"/>
                </a:rPr>
                <a:t>= 0 </a:t>
              </a:r>
              <a:r>
                <a:rPr altLang="en-US" sz="2400" lang="zh-CN">
                  <a:latin typeface="Times New Roman" pitchFamily="18" charset="0"/>
                </a:rPr>
                <a:t>称为“</a:t>
              </a:r>
              <a:r>
                <a:rPr altLang="zh-CN" sz="2400" lang="en-US">
                  <a:latin typeface="Times New Roman" pitchFamily="18" charset="0"/>
                </a:rPr>
                <a:t>1”</a:t>
              </a:r>
              <a:r>
                <a:rPr altLang="en-US" sz="2400" lang="zh-CN">
                  <a:latin typeface="Times New Roman" pitchFamily="18" charset="0"/>
                </a:rPr>
                <a:t>状</a:t>
              </a:r>
            </a:p>
            <a:p>
              <a:pPr algn="just" eaLnBrk="1" hangingPunct="1" indent="0" lvl="0" marL="0">
                <a:lnSpc>
                  <a:spcPct val="120000"/>
                </a:lnSpc>
                <a:spcBef>
                  <a:spcPct val="0"/>
                </a:spcBef>
                <a:buFontTx/>
                <a:buNone/>
              </a:pPr>
              <a:r>
                <a:rPr altLang="en-US" sz="2400" lang="zh-CN">
                  <a:latin typeface="Times New Roman" pitchFamily="18" charset="0"/>
                </a:rPr>
                <a:t>态，而把</a:t>
              </a:r>
              <a:r>
                <a:rPr altLang="zh-CN" sz="2400" i="1" lang="en-US">
                  <a:latin typeface="Times New Roman" pitchFamily="18" charset="0"/>
                </a:rPr>
                <a:t>Q</a:t>
              </a:r>
              <a:r>
                <a:rPr altLang="en-US" sz="2400" lang="zh-CN">
                  <a:latin typeface="Times New Roman" pitchFamily="18" charset="0"/>
                </a:rPr>
                <a:t> = 0和</a:t>
              </a:r>
              <a:r>
                <a:rPr altLang="en-US" sz="2400" i="1" lang="zh-CN">
                  <a:latin typeface="Times New Roman" pitchFamily="18" charset="0"/>
                </a:rPr>
                <a:t>   </a:t>
              </a:r>
              <a:r>
                <a:rPr altLang="zh-CN" sz="2400" lang="en-US">
                  <a:latin typeface="Times New Roman" pitchFamily="18" charset="0"/>
                </a:rPr>
                <a:t> = 1</a:t>
              </a:r>
              <a:r>
                <a:rPr altLang="en-US" sz="2400" lang="zh-CN">
                  <a:latin typeface="Times New Roman" pitchFamily="18" charset="0"/>
                </a:rPr>
                <a:t>称为“</a:t>
              </a:r>
              <a:r>
                <a:rPr altLang="zh-CN" sz="2400" lang="en-US">
                  <a:latin typeface="Times New Roman" pitchFamily="18" charset="0"/>
                </a:rPr>
                <a:t>0” </a:t>
              </a:r>
              <a:r>
                <a:rPr altLang="en-US" sz="2400" lang="zh-CN">
                  <a:latin typeface="Times New Roman" pitchFamily="18" charset="0"/>
                </a:rPr>
                <a:t>状态。当输入信号不发生变</a:t>
              </a:r>
            </a:p>
            <a:p>
              <a:pPr algn="just" eaLnBrk="1" hangingPunct="1" indent="0" lvl="0" marL="0">
                <a:lnSpc>
                  <a:spcPct val="120000"/>
                </a:lnSpc>
                <a:spcBef>
                  <a:spcPct val="0"/>
                </a:spcBef>
                <a:buFontTx/>
                <a:buNone/>
              </a:pPr>
              <a:r>
                <a:rPr altLang="en-US" sz="2400" lang="zh-CN">
                  <a:latin typeface="Times New Roman" pitchFamily="18" charset="0"/>
                </a:rPr>
                <a:t>化时，触发器状态稳定不变。</a:t>
              </a:r>
            </a:p>
          </p:txBody>
        </p:sp>
        <p:graphicFrame>
          <p:nvGraphicFramePr>
            <p:cNvPr id="4194316" name=""/>
            <p:cNvGraphicFramePr>
              <a:graphicFrameLocks/>
            </p:cNvGraphicFramePr>
            <p:nvPr/>
          </p:nvGraphicFramePr>
          <p:xfrm rot="0">
            <a:off x="3944" y="1767"/>
            <a:ext cx="212" cy="336"/>
          </p:xfrm>
          <a:graphic>
            <a:graphicData uri="http://schemas.openxmlformats.org/presentationml/2006/ole">
              <mc:AlternateContent xmlns:mc="http://schemas.openxmlformats.org/markup-compatibility/2006">
                <mc:Choice xmlns:v="urn:schemas-microsoft-com:vml" Requires="v">
                  <p:oleObj name="Equation" r:id="rId3" spid="" imgH="336" imgW="212" showAsIcon="0" progId="Equation.3">
                    <p:embed followColorScheme="full"/>
                    <p:pic>
                      <p:nvPicPr>
                        <p:cNvPr id="2097202" name="Object 9"/>
                        <p:cNvPicPr>
                          <a:picLocks/>
                        </p:cNvPicPr>
                        <p:nvPr/>
                      </p:nvPicPr>
                      <p:blipFill>
                        <a:blip xmlns:r="http://schemas.openxmlformats.org/officeDocument/2006/relationships" r:embed="rId2">
                          <a:lum bright="-100000"/>
                        </a:blip>
                        <a:srcRect l="0" t="0" r="0" b="0"/>
                        <a:stretch>
                          <a:fillRect/>
                        </a:stretch>
                      </p:blipFill>
                      <p:spPr>
                        <a:xfrm rot="0">
                          <a:off x="3944" y="1767"/>
                          <a:ext cx="212" cy="336"/>
                        </a:xfrm>
                        <a:prstGeom prst="rect"/>
                        <a:noFill/>
                        <a:ln>
                          <a:noFill/>
                        </a:ln>
                      </p:spPr>
                    </p:pic>
                  </p:oleObj>
                </mc:Choice>
                <mc:Fallback>
                  <p:oleObj name="Equation" r:id="rId3" spid="" imgH="336" imgW="212" showAsIcon="0" progId="Equation.3">
                    <p:embed followColorScheme="full"/>
                    <p:pic>
                      <p:nvPicPr>
                        <p:cNvPr id="2097202" name="Object 9"/>
                        <p:cNvPicPr>
                          <a:picLocks/>
                        </p:cNvPicPr>
                        <p:nvPr/>
                      </p:nvPicPr>
                      <p:blipFill>
                        <a:blip xmlns:r="http://schemas.openxmlformats.org/officeDocument/2006/relationships" r:embed="rId2">
                          <a:lum bright="-100000"/>
                        </a:blip>
                        <a:srcRect l="0" t="0" r="0" b="0"/>
                        <a:stretch>
                          <a:fillRect/>
                        </a:stretch>
                      </p:blipFill>
                      <p:spPr>
                        <a:xfrm rot="0">
                          <a:off x="3944" y="1767"/>
                          <a:ext cx="212" cy="336"/>
                        </a:xfrm>
                        <a:prstGeom prst="rect"/>
                        <a:noFill/>
                        <a:ln>
                          <a:noFill/>
                        </a:ln>
                      </p:spPr>
                    </p:pic>
                  </p:oleObj>
                </mc:Fallback>
              </mc:AlternateContent>
            </a:graphicData>
          </a:graphic>
        </p:graphicFrame>
        <p:graphicFrame>
          <p:nvGraphicFramePr>
            <p:cNvPr id="4194317" name=""/>
            <p:cNvGraphicFramePr>
              <a:graphicFrameLocks/>
            </p:cNvGraphicFramePr>
            <p:nvPr/>
          </p:nvGraphicFramePr>
          <p:xfrm rot="0">
            <a:off x="1818" y="2051"/>
            <a:ext cx="212" cy="336"/>
          </p:xfrm>
          <a:graphic>
            <a:graphicData uri="http://schemas.openxmlformats.org/presentationml/2006/ole">
              <mc:AlternateContent xmlns:mc="http://schemas.openxmlformats.org/markup-compatibility/2006">
                <mc:Choice xmlns:v="urn:schemas-microsoft-com:vml" Requires="v">
                  <p:oleObj name="Equation" r:id="rId4" spid="" imgH="336" imgW="212" showAsIcon="0" progId="Equation.3">
                    <p:embed followColorScheme="full"/>
                    <p:pic>
                      <p:nvPicPr>
                        <p:cNvPr id="2097203" name="Object 10"/>
                        <p:cNvPicPr>
                          <a:picLocks/>
                        </p:cNvPicPr>
                        <p:nvPr/>
                      </p:nvPicPr>
                      <p:blipFill>
                        <a:blip xmlns:r="http://schemas.openxmlformats.org/officeDocument/2006/relationships" r:embed="rId5">
                          <a:lum bright="-100000"/>
                        </a:blip>
                        <a:srcRect l="0" t="0" r="0" b="0"/>
                        <a:stretch>
                          <a:fillRect/>
                        </a:stretch>
                      </p:blipFill>
                      <p:spPr>
                        <a:xfrm rot="0">
                          <a:off x="1818" y="2051"/>
                          <a:ext cx="212" cy="336"/>
                        </a:xfrm>
                        <a:prstGeom prst="rect"/>
                        <a:noFill/>
                        <a:ln>
                          <a:noFill/>
                        </a:ln>
                      </p:spPr>
                    </p:pic>
                  </p:oleObj>
                </mc:Choice>
                <mc:Fallback>
                  <p:oleObj name="Equation" r:id="rId4" spid="" imgH="336" imgW="212" showAsIcon="0" progId="Equation.3">
                    <p:embed followColorScheme="full"/>
                    <p:pic>
                      <p:nvPicPr>
                        <p:cNvPr id="2097203" name="Object 10"/>
                        <p:cNvPicPr>
                          <a:picLocks/>
                        </p:cNvPicPr>
                        <p:nvPr/>
                      </p:nvPicPr>
                      <p:blipFill>
                        <a:blip xmlns:r="http://schemas.openxmlformats.org/officeDocument/2006/relationships" r:embed="rId5">
                          <a:lum bright="-100000"/>
                        </a:blip>
                        <a:srcRect l="0" t="0" r="0" b="0"/>
                        <a:stretch>
                          <a:fillRect/>
                        </a:stretch>
                      </p:blipFill>
                      <p:spPr>
                        <a:xfrm rot="0">
                          <a:off x="1818" y="2051"/>
                          <a:ext cx="212" cy="336"/>
                        </a:xfrm>
                        <a:prstGeom prst="rect"/>
                        <a:noFill/>
                        <a:ln>
                          <a:noFill/>
                        </a:ln>
                      </p:spPr>
                    </p:pic>
                  </p:oleObj>
                </mc:Fallback>
              </mc:AlternateContent>
            </a:graphicData>
          </a:graphic>
        </p:graphicFrame>
      </p:grpSp>
      <p:sp>
        <p:nvSpPr>
          <p:cNvPr id="104912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12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12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64</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96"/>
                                        </p:tgtEl>
                                        <p:attrNameLst>
                                          <p:attrName>style.visibility</p:attrName>
                                        </p:attrNameLst>
                                      </p:cBhvr>
                                      <p:to>
                                        <p:strVal val="visible"/>
                                      </p:to>
                                    </p:set>
                                    <p:anim calcmode="lin" valueType="num">
                                      <p:cBhvr additive="base">
                                        <p:cTn dur="500" fill="hold" id="7"/>
                                        <p:tgtEl>
                                          <p:spTgt spid="296"/>
                                        </p:tgtEl>
                                        <p:attrNameLst>
                                          <p:attrName>ppt_x</p:attrName>
                                        </p:attrNameLst>
                                      </p:cBhvr>
                                      <p:tavLst>
                                        <p:tav tm="0">
                                          <p:val>
                                            <p:strVal val="#ppt_x"/>
                                          </p:val>
                                        </p:tav>
                                        <p:tav tm="100000">
                                          <p:val>
                                            <p:strVal val="#ppt_x"/>
                                          </p:val>
                                        </p:tav>
                                      </p:tavLst>
                                    </p:anim>
                                    <p:anim calcmode="lin" valueType="num">
                                      <p:cBhvr additive="base">
                                        <p:cTn dur="500" fill="hold" id="8"/>
                                        <p:tgtEl>
                                          <p:spTgt spid="296"/>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97"/>
                                        </p:tgtEl>
                                        <p:attrNameLst>
                                          <p:attrName>style.visibility</p:attrName>
                                        </p:attrNameLst>
                                      </p:cBhvr>
                                      <p:to>
                                        <p:strVal val="visible"/>
                                      </p:to>
                                    </p:set>
                                    <p:anim calcmode="lin" valueType="num">
                                      <p:cBhvr additive="base">
                                        <p:cTn dur="500" fill="hold" id="13"/>
                                        <p:tgtEl>
                                          <p:spTgt spid="297"/>
                                        </p:tgtEl>
                                        <p:attrNameLst>
                                          <p:attrName>ppt_x</p:attrName>
                                        </p:attrNameLst>
                                      </p:cBhvr>
                                      <p:tavLst>
                                        <p:tav tm="0">
                                          <p:val>
                                            <p:strVal val="#ppt_x"/>
                                          </p:val>
                                        </p:tav>
                                        <p:tav tm="100000">
                                          <p:val>
                                            <p:strVal val="#ppt_x"/>
                                          </p:val>
                                        </p:tav>
                                      </p:tavLst>
                                    </p:anim>
                                    <p:anim calcmode="lin" valueType="num">
                                      <p:cBhvr additive="base">
                                        <p:cTn dur="500" fill="hold" id="14"/>
                                        <p:tgtEl>
                                          <p:spTgt spid="297"/>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2" presetSubtype="8">
                                  <p:stCondLst>
                                    <p:cond delay="0"/>
                                  </p:stCondLst>
                                  <p:childTnLst>
                                    <p:set>
                                      <p:cBhvr>
                                        <p:cTn dur="1" fill="hold" id="18">
                                          <p:stCondLst>
                                            <p:cond delay="0"/>
                                          </p:stCondLst>
                                        </p:cTn>
                                        <p:tgtEl>
                                          <p:spTgt spid="1049124"/>
                                        </p:tgtEl>
                                        <p:attrNameLst>
                                          <p:attrName>style.visibility</p:attrName>
                                        </p:attrNameLst>
                                      </p:cBhvr>
                                      <p:to>
                                        <p:strVal val="visible"/>
                                      </p:to>
                                    </p:set>
                                    <p:anim calcmode="lin" valueType="num">
                                      <p:cBhvr additive="base">
                                        <p:cTn dur="500" fill="hold" id="19"/>
                                        <p:tgtEl>
                                          <p:spTgt spid="1049124"/>
                                        </p:tgtEl>
                                        <p:attrNameLst>
                                          <p:attrName>ppt_x</p:attrName>
                                        </p:attrNameLst>
                                      </p:cBhvr>
                                      <p:tavLst>
                                        <p:tav tm="0">
                                          <p:val>
                                            <p:strVal val="0-#ppt_w/2"/>
                                          </p:val>
                                        </p:tav>
                                        <p:tav tm="100000">
                                          <p:val>
                                            <p:strVal val="#ppt_x"/>
                                          </p:val>
                                        </p:tav>
                                      </p:tavLst>
                                    </p:anim>
                                    <p:anim calcmode="lin" valueType="num">
                                      <p:cBhvr additive="base">
                                        <p:cTn dur="500" fill="hold" id="20"/>
                                        <p:tgtEl>
                                          <p:spTgt spid="1049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24" grpId="0" uiExpand="0" build="whole"/>
    </p:bldLst>
  </p:timing>
</p:sld>
</file>

<file path=ppt/slides/slide65.xml><?xml version="1.0" encoding="utf-8"?>
<p:sld xmlns:a="http://schemas.openxmlformats.org/drawingml/2006/main" xmlns:r="http://schemas.openxmlformats.org/officeDocument/2006/relationships" xmlns:p="http://schemas.openxmlformats.org/presentationml/2006/main" show="1" showMasterSp="1">
  <p:cSld>
    <p:spTree>
      <p:nvGrpSpPr>
        <p:cNvPr id="300" name=""/>
        <p:cNvGrpSpPr/>
        <p:nvPr/>
      </p:nvGrpSpPr>
      <p:grpSpPr>
        <a:xfrm rot="0">
          <a:off x="0" y="0"/>
          <a:ext cx="0" cy="0"/>
          <a:chOff x="0" y="0"/>
          <a:chExt cx="0" cy="0"/>
        </a:xfrm>
      </p:grpSpPr>
      <p:grpSp>
        <p:nvGrpSpPr>
          <p:cNvPr id="301" name=""/>
          <p:cNvGrpSpPr/>
          <p:nvPr/>
        </p:nvGrpSpPr>
        <p:grpSpPr>
          <a:xfrm rot="0">
            <a:off x="1006475" y="2901950"/>
            <a:ext cx="7661275" cy="2282825"/>
            <a:chOff x="567" y="1842"/>
            <a:chExt cx="4826" cy="1438"/>
          </a:xfrm>
        </p:grpSpPr>
        <p:graphicFrame>
          <p:nvGraphicFramePr>
            <p:cNvPr id="4194318" name=""/>
            <p:cNvGraphicFramePr>
              <a:graphicFrameLocks/>
            </p:cNvGraphicFramePr>
            <p:nvPr/>
          </p:nvGraphicFramePr>
          <p:xfrm rot="0">
            <a:off x="4207" y="1856"/>
            <a:ext cx="232" cy="256"/>
          </p:xfrm>
          <a:graphic>
            <a:graphicData uri="http://schemas.openxmlformats.org/presentationml/2006/ole">
              <mc:AlternateContent xmlns:mc="http://schemas.openxmlformats.org/markup-compatibility/2006">
                <mc:Choice xmlns:v="urn:schemas-microsoft-com:vml" Requires="v">
                  <p:oleObj name="Equation" r:id="rId1" spid="" imgH="256" imgW="232" showAsIcon="0" progId="Equation.3">
                    <p:embed followColorScheme="full"/>
                    <p:pic>
                      <p:nvPicPr>
                        <p:cNvPr id="2097204" name="Object 3"/>
                        <p:cNvPicPr>
                          <a:picLocks/>
                        </p:cNvPicPr>
                        <p:nvPr/>
                      </p:nvPicPr>
                      <p:blipFill>
                        <a:blip xmlns:r="http://schemas.openxmlformats.org/officeDocument/2006/relationships" r:embed="rId2">
                          <a:lum bright="-100000"/>
                        </a:blip>
                        <a:srcRect l="0" t="0" r="0" b="0"/>
                        <a:stretch>
                          <a:fillRect/>
                        </a:stretch>
                      </p:blipFill>
                      <p:spPr>
                        <a:xfrm rot="0">
                          <a:off x="4207" y="1856"/>
                          <a:ext cx="232" cy="256"/>
                        </a:xfrm>
                        <a:prstGeom prst="rect"/>
                        <a:noFill/>
                        <a:ln>
                          <a:noFill/>
                        </a:ln>
                      </p:spPr>
                    </p:pic>
                  </p:oleObj>
                </mc:Choice>
                <mc:Fallback>
                  <p:oleObj name="Equation" r:id="rId1" spid="" imgH="256" imgW="232" showAsIcon="0" progId="Equation.3">
                    <p:embed followColorScheme="full"/>
                    <p:pic>
                      <p:nvPicPr>
                        <p:cNvPr id="2097204" name="Object 3"/>
                        <p:cNvPicPr>
                          <a:picLocks/>
                        </p:cNvPicPr>
                        <p:nvPr/>
                      </p:nvPicPr>
                      <p:blipFill>
                        <a:blip xmlns:r="http://schemas.openxmlformats.org/officeDocument/2006/relationships" r:embed="rId2">
                          <a:lum bright="-100000"/>
                        </a:blip>
                        <a:srcRect l="0" t="0" r="0" b="0"/>
                        <a:stretch>
                          <a:fillRect/>
                        </a:stretch>
                      </p:blipFill>
                      <p:spPr>
                        <a:xfrm rot="0">
                          <a:off x="4207" y="1856"/>
                          <a:ext cx="232" cy="256"/>
                        </a:xfrm>
                        <a:prstGeom prst="rect"/>
                        <a:noFill/>
                        <a:ln>
                          <a:noFill/>
                        </a:ln>
                      </p:spPr>
                    </p:pic>
                  </p:oleObj>
                </mc:Fallback>
              </mc:AlternateContent>
            </a:graphicData>
          </a:graphic>
        </p:graphicFrame>
        <p:graphicFrame>
          <p:nvGraphicFramePr>
            <p:cNvPr id="4194319" name=""/>
            <p:cNvGraphicFramePr>
              <a:graphicFrameLocks/>
            </p:cNvGraphicFramePr>
            <p:nvPr/>
          </p:nvGraphicFramePr>
          <p:xfrm rot="0">
            <a:off x="1792" y="2082"/>
            <a:ext cx="183" cy="288"/>
          </p:xfrm>
          <a:graphic>
            <a:graphicData uri="http://schemas.openxmlformats.org/presentationml/2006/ole">
              <mc:AlternateContent xmlns:mc="http://schemas.openxmlformats.org/markup-compatibility/2006">
                <mc:Choice xmlns:v="urn:schemas-microsoft-com:vml" Requires="v">
                  <p:oleObj name="Equation" r:id="rId3" spid="" imgH="288" imgW="183" showAsIcon="0" progId="Equation.3">
                    <p:embed followColorScheme="full"/>
                    <p:pic>
                      <p:nvPicPr>
                        <p:cNvPr id="2097205" name="Object 4"/>
                        <p:cNvPicPr>
                          <a:picLocks/>
                        </p:cNvPicPr>
                        <p:nvPr/>
                      </p:nvPicPr>
                      <p:blipFill>
                        <a:blip xmlns:r="http://schemas.openxmlformats.org/officeDocument/2006/relationships" r:embed="rId4">
                          <a:lum bright="-100000"/>
                        </a:blip>
                        <a:srcRect l="0" t="0" r="0" b="0"/>
                        <a:stretch>
                          <a:fillRect/>
                        </a:stretch>
                      </p:blipFill>
                      <p:spPr>
                        <a:xfrm rot="0">
                          <a:off x="1792" y="2082"/>
                          <a:ext cx="183" cy="288"/>
                        </a:xfrm>
                        <a:prstGeom prst="rect"/>
                        <a:noFill/>
                        <a:ln>
                          <a:noFill/>
                        </a:ln>
                      </p:spPr>
                    </p:pic>
                  </p:oleObj>
                </mc:Choice>
                <mc:Fallback>
                  <p:oleObj name="Equation" r:id="rId3" spid="" imgH="288" imgW="183" showAsIcon="0" progId="Equation.3">
                    <p:embed followColorScheme="full"/>
                    <p:pic>
                      <p:nvPicPr>
                        <p:cNvPr id="2097205" name="Object 4"/>
                        <p:cNvPicPr>
                          <a:picLocks/>
                        </p:cNvPicPr>
                        <p:nvPr/>
                      </p:nvPicPr>
                      <p:blipFill>
                        <a:blip xmlns:r="http://schemas.openxmlformats.org/officeDocument/2006/relationships" r:embed="rId4">
                          <a:lum bright="-100000"/>
                        </a:blip>
                        <a:srcRect l="0" t="0" r="0" b="0"/>
                        <a:stretch>
                          <a:fillRect/>
                        </a:stretch>
                      </p:blipFill>
                      <p:spPr>
                        <a:xfrm rot="0">
                          <a:off x="1792" y="2082"/>
                          <a:ext cx="183" cy="288"/>
                        </a:xfrm>
                        <a:prstGeom prst="rect"/>
                        <a:noFill/>
                        <a:ln>
                          <a:noFill/>
                        </a:ln>
                      </p:spPr>
                    </p:pic>
                  </p:oleObj>
                </mc:Fallback>
              </mc:AlternateContent>
            </a:graphicData>
          </a:graphic>
        </p:graphicFrame>
        <p:graphicFrame>
          <p:nvGraphicFramePr>
            <p:cNvPr id="4194320" name=""/>
            <p:cNvGraphicFramePr>
              <a:graphicFrameLocks/>
            </p:cNvGraphicFramePr>
            <p:nvPr/>
          </p:nvGraphicFramePr>
          <p:xfrm rot="0">
            <a:off x="4365" y="2523"/>
            <a:ext cx="358" cy="310"/>
          </p:xfrm>
          <a:graphic>
            <a:graphicData uri="http://schemas.openxmlformats.org/presentationml/2006/ole">
              <mc:AlternateContent xmlns:mc="http://schemas.openxmlformats.org/markup-compatibility/2006">
                <mc:Choice xmlns:v="urn:schemas-microsoft-com:vml" Requires="v">
                  <p:oleObj name="公式" r:id="rId5" spid="" imgH="310" imgW="358" showAsIcon="0" progId="Equation.3">
                    <p:embed followColorScheme="full"/>
                    <p:pic>
                      <p:nvPicPr>
                        <p:cNvPr id="2097206" name="Object 5"/>
                        <p:cNvPicPr>
                          <a:picLocks/>
                        </p:cNvPicPr>
                        <p:nvPr/>
                      </p:nvPicPr>
                      <p:blipFill>
                        <a:blip xmlns:r="http://schemas.openxmlformats.org/officeDocument/2006/relationships" r:embed="rId6">
                          <a:lum bright="-100000"/>
                        </a:blip>
                        <a:srcRect l="0" t="0" r="0" b="0"/>
                        <a:stretch>
                          <a:fillRect/>
                        </a:stretch>
                      </p:blipFill>
                      <p:spPr>
                        <a:xfrm rot="0">
                          <a:off x="4365" y="2523"/>
                          <a:ext cx="358" cy="310"/>
                        </a:xfrm>
                        <a:prstGeom prst="rect"/>
                        <a:noFill/>
                        <a:ln>
                          <a:noFill/>
                        </a:ln>
                      </p:spPr>
                    </p:pic>
                  </p:oleObj>
                </mc:Choice>
                <mc:Fallback>
                  <p:oleObj name="公式" r:id="rId5" spid="" imgH="310" imgW="358" showAsIcon="0" progId="Equation.3">
                    <p:embed followColorScheme="full"/>
                    <p:pic>
                      <p:nvPicPr>
                        <p:cNvPr id="2097206" name="Object 5"/>
                        <p:cNvPicPr>
                          <a:picLocks/>
                        </p:cNvPicPr>
                        <p:nvPr/>
                      </p:nvPicPr>
                      <p:blipFill>
                        <a:blip xmlns:r="http://schemas.openxmlformats.org/officeDocument/2006/relationships" r:embed="rId6">
                          <a:lum bright="-100000"/>
                        </a:blip>
                        <a:srcRect l="0" t="0" r="0" b="0"/>
                        <a:stretch>
                          <a:fillRect/>
                        </a:stretch>
                      </p:blipFill>
                      <p:spPr>
                        <a:xfrm rot="0">
                          <a:off x="4365" y="2523"/>
                          <a:ext cx="358" cy="310"/>
                        </a:xfrm>
                        <a:prstGeom prst="rect"/>
                        <a:noFill/>
                        <a:ln>
                          <a:noFill/>
                        </a:ln>
                      </p:spPr>
                    </p:pic>
                  </p:oleObj>
                </mc:Fallback>
              </mc:AlternateContent>
            </a:graphicData>
          </a:graphic>
        </p:graphicFrame>
        <p:sp>
          <p:nvSpPr>
            <p:cNvPr id="1049131" name="Text Box 6"/>
            <p:cNvSpPr txBox="1"/>
            <p:nvPr/>
          </p:nvSpPr>
          <p:spPr>
            <a:xfrm rot="0">
              <a:off x="567" y="1842"/>
              <a:ext cx="4826" cy="143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现态：</a:t>
              </a:r>
              <a:r>
                <a:rPr altLang="en-US" sz="2400" lang="zh-CN">
                  <a:latin typeface="Times New Roman" pitchFamily="18" charset="0"/>
                </a:rPr>
                <a:t>输入信号作用前的状态，记作 </a:t>
              </a:r>
              <a:r>
                <a:rPr altLang="zh-CN" sz="2400" i="1" lang="en-US">
                  <a:latin typeface="Times New Roman" pitchFamily="18" charset="0"/>
                </a:rPr>
                <a:t>Q</a:t>
              </a:r>
              <a:r>
                <a:rPr altLang="zh-CN" baseline="30000" sz="2400" i="1" lang="en-US">
                  <a:latin typeface="Times New Roman" pitchFamily="18" charset="0"/>
                </a:rPr>
                <a:t>n </a:t>
              </a:r>
              <a:r>
                <a:rPr altLang="en-US" sz="2400" lang="zh-CN">
                  <a:latin typeface="Times New Roman" pitchFamily="18" charset="0"/>
                </a:rPr>
                <a:t>和 　 </a:t>
              </a:r>
              <a:r>
                <a:rPr altLang="zh-CN" sz="2400" lang="en-US">
                  <a:latin typeface="Times New Roman" pitchFamily="18" charset="0"/>
                </a:rPr>
                <a:t>, </a:t>
              </a:r>
              <a:r>
                <a:rPr altLang="en-US" sz="2400" lang="zh-CN">
                  <a:latin typeface="Times New Roman" pitchFamily="18" charset="0"/>
                </a:rPr>
                <a:t>一般简记 </a:t>
              </a:r>
              <a:br>
                <a:rPr altLang="en-US" sz="2400" lang="zh-CN">
                  <a:latin typeface="Times New Roman" pitchFamily="18" charset="0"/>
                </a:rPr>
              </a:br>
              <a:r>
                <a:rPr altLang="en-US" sz="2400" lang="zh-CN">
                  <a:latin typeface="Times New Roman" pitchFamily="18" charset="0"/>
                </a:rPr>
                <a:t>　　　为 </a:t>
              </a:r>
              <a:r>
                <a:rPr altLang="zh-CN" sz="2400" i="1" lang="en-US">
                  <a:latin typeface="Times New Roman" pitchFamily="18" charset="0"/>
                </a:rPr>
                <a:t>Q</a:t>
              </a:r>
              <a:r>
                <a:rPr altLang="en-US" sz="2400" lang="zh-CN">
                  <a:latin typeface="Times New Roman" pitchFamily="18" charset="0"/>
                </a:rPr>
                <a:t>和　；</a:t>
              </a:r>
            </a:p>
            <a:p>
              <a:pPr eaLnBrk="1" hangingPunct="1" indent="0" lvl="0" marL="0">
                <a:spcBef>
                  <a:spcPct val="0"/>
                </a:spcBef>
                <a:buFontTx/>
                <a:buNone/>
              </a:pPr>
              <a:endParaRPr altLang="en-US" sz="2400" lang="zh-CN">
                <a:latin typeface="Times New Roman" pitchFamily="18" charset="0"/>
              </a:endParaRPr>
            </a:p>
            <a:p>
              <a:pPr eaLnBrk="1" hangingPunct="1" indent="0" lvl="0" marL="0">
                <a:spcBef>
                  <a:spcPct val="0"/>
                </a:spcBef>
                <a:buFontTx/>
                <a:buNone/>
              </a:pPr>
              <a:r>
                <a:rPr altLang="en-US" b="1" sz="2400" lang="zh-CN">
                  <a:latin typeface="Times New Roman" pitchFamily="18" charset="0"/>
                </a:rPr>
                <a:t>次态：</a:t>
              </a:r>
              <a:r>
                <a:rPr altLang="en-US" sz="2400" lang="zh-CN">
                  <a:latin typeface="Times New Roman" pitchFamily="18" charset="0"/>
                </a:rPr>
                <a:t>输入信号作用后的状态，记作 </a:t>
              </a:r>
              <a:r>
                <a:rPr altLang="zh-CN" sz="2400" i="1" lang="en-US">
                  <a:latin typeface="Times New Roman" pitchFamily="18" charset="0"/>
                </a:rPr>
                <a:t>Q</a:t>
              </a:r>
              <a:r>
                <a:rPr altLang="zh-CN" baseline="30000" sz="2400" i="1" lang="en-US">
                  <a:latin typeface="Times New Roman" pitchFamily="18" charset="0"/>
                </a:rPr>
                <a:t>n+1</a:t>
              </a:r>
              <a:r>
                <a:rPr altLang="en-US" sz="2400" lang="zh-CN">
                  <a:latin typeface="Times New Roman" pitchFamily="18" charset="0"/>
                </a:rPr>
                <a:t>和　　　。</a:t>
              </a:r>
            </a:p>
            <a:p>
              <a:pPr eaLnBrk="1" hangingPunct="1" indent="0" lvl="0" marL="0">
                <a:spcBef>
                  <a:spcPct val="0"/>
                </a:spcBef>
                <a:buFontTx/>
                <a:buNone/>
              </a:pPr>
              <a:endParaRPr altLang="en-US" sz="2400" lang="zh-CN">
                <a:latin typeface="Times New Roman" pitchFamily="18" charset="0"/>
              </a:endParaRPr>
            </a:p>
            <a:p>
              <a:pPr eaLnBrk="1" hangingPunct="1" indent="0" lvl="0" marL="0">
                <a:spcBef>
                  <a:spcPct val="0"/>
                </a:spcBef>
                <a:buFontTx/>
                <a:buNone/>
              </a:pPr>
              <a:r>
                <a:rPr altLang="en-US" sz="2400" lang="zh-CN">
                  <a:latin typeface="Times New Roman" pitchFamily="18" charset="0"/>
                </a:rPr>
                <a:t>显然，次态是现态和输入的函数。</a:t>
              </a:r>
            </a:p>
          </p:txBody>
        </p:sp>
      </p:grpSp>
      <p:sp>
        <p:nvSpPr>
          <p:cNvPr id="1049132" name="Text Box 7"/>
          <p:cNvSpPr txBox="1"/>
          <p:nvPr/>
        </p:nvSpPr>
        <p:spPr>
          <a:xfrm rot="0">
            <a:off x="566737" y="1874837"/>
            <a:ext cx="4283075"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800" lang="zh-CN">
                <a:latin typeface="Times New Roman" pitchFamily="18" charset="0"/>
              </a:rPr>
              <a:t>  现态与次态的概念：</a:t>
            </a:r>
          </a:p>
        </p:txBody>
      </p:sp>
      <p:sp>
        <p:nvSpPr>
          <p:cNvPr id="104913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13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13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65</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301"/>
                                        </p:tgtEl>
                                        <p:attrNameLst>
                                          <p:attrName>style.visibility</p:attrName>
                                        </p:attrNameLst>
                                      </p:cBhvr>
                                      <p:to>
                                        <p:strVal val="visible"/>
                                      </p:to>
                                    </p:set>
                                    <p:anim calcmode="lin" valueType="num">
                                      <p:cBhvr additive="base">
                                        <p:cTn dur="500" fill="hold" id="7"/>
                                        <p:tgtEl>
                                          <p:spTgt spid="301"/>
                                        </p:tgtEl>
                                        <p:attrNameLst>
                                          <p:attrName>ppt_x</p:attrName>
                                        </p:attrNameLst>
                                      </p:cBhvr>
                                      <p:tavLst>
                                        <p:tav tm="0">
                                          <p:val>
                                            <p:strVal val="#ppt_x"/>
                                          </p:val>
                                        </p:tav>
                                        <p:tav tm="100000">
                                          <p:val>
                                            <p:strVal val="#ppt_x"/>
                                          </p:val>
                                        </p:tav>
                                      </p:tavLst>
                                    </p:anim>
                                    <p:anim calcmode="lin" valueType="num">
                                      <p:cBhvr additive="base">
                                        <p:cTn dur="500" fill="hold" id="8"/>
                                        <p:tgtEl>
                                          <p:spTgt spid="3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1" showMasterSp="1">
  <p:cSld>
    <p:spTree>
      <p:nvGrpSpPr>
        <p:cNvPr id="304" name=""/>
        <p:cNvGrpSpPr/>
        <p:nvPr/>
      </p:nvGrpSpPr>
      <p:grpSpPr>
        <a:xfrm rot="0">
          <a:off x="0" y="0"/>
          <a:ext cx="0" cy="0"/>
          <a:chOff x="0" y="0"/>
          <a:chExt cx="0" cy="0"/>
        </a:xfrm>
      </p:grpSpPr>
      <p:sp>
        <p:nvSpPr>
          <p:cNvPr id="1049138" name="Text Box 2"/>
          <p:cNvSpPr txBox="1"/>
          <p:nvPr/>
        </p:nvSpPr>
        <p:spPr>
          <a:xfrm rot="0">
            <a:off x="611187" y="1036637"/>
            <a:ext cx="35464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3.4.1  </a:t>
            </a:r>
            <a:r>
              <a:rPr altLang="en-US" b="1" sz="2400" lang="zh-CN">
                <a:latin typeface="Times New Roman" pitchFamily="18" charset="0"/>
              </a:rPr>
              <a:t>基本</a:t>
            </a:r>
            <a:r>
              <a:rPr altLang="zh-CN" b="1" sz="2400" lang="en-US">
                <a:latin typeface="Times New Roman" pitchFamily="18" charset="0"/>
              </a:rPr>
              <a:t>R-S</a:t>
            </a:r>
            <a:r>
              <a:rPr altLang="en-US" b="1" sz="2400" lang="zh-CN">
                <a:latin typeface="Times New Roman" pitchFamily="18" charset="0"/>
              </a:rPr>
              <a:t>触发器</a:t>
            </a:r>
          </a:p>
        </p:txBody>
      </p:sp>
      <p:sp>
        <p:nvSpPr>
          <p:cNvPr id="1049139" name="Text Box 3"/>
          <p:cNvSpPr txBox="1"/>
          <p:nvPr/>
        </p:nvSpPr>
        <p:spPr>
          <a:xfrm rot="0">
            <a:off x="566737" y="1425575"/>
            <a:ext cx="84582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b="1" sz="2400" lang="zh-CN">
                <a:solidFill>
                  <a:schemeClr val="hlink"/>
                </a:solidFill>
                <a:latin typeface="Times New Roman" pitchFamily="18" charset="0"/>
              </a:rPr>
              <a:t>　</a:t>
            </a:r>
            <a:r>
              <a:rPr altLang="zh-CN" sz="2400" lang="en-US">
                <a:latin typeface="Times New Roman" pitchFamily="18" charset="0"/>
              </a:rPr>
              <a:t>　基本R-S</a:t>
            </a:r>
            <a:r>
              <a:rPr altLang="en-US" sz="2400" lang="zh-CN">
                <a:latin typeface="Times New Roman" pitchFamily="18" charset="0"/>
              </a:rPr>
              <a:t>触发器是直接复位置位触发器的简称，由于它是构成各种功能触发器的基本部件，故称为基本</a:t>
            </a:r>
            <a:r>
              <a:rPr altLang="zh-CN" sz="2400" lang="en-US">
                <a:latin typeface="Times New Roman" pitchFamily="18" charset="0"/>
              </a:rPr>
              <a:t>R-S</a:t>
            </a:r>
            <a:r>
              <a:rPr altLang="en-US" sz="2400" lang="zh-CN">
                <a:latin typeface="Times New Roman" pitchFamily="18" charset="0"/>
              </a:rPr>
              <a:t>触发器。</a:t>
            </a:r>
          </a:p>
        </p:txBody>
      </p:sp>
      <p:sp>
        <p:nvSpPr>
          <p:cNvPr id="1049140" name="Text Box 4"/>
          <p:cNvSpPr txBox="1"/>
          <p:nvPr/>
        </p:nvSpPr>
        <p:spPr>
          <a:xfrm rot="0">
            <a:off x="611187" y="2386012"/>
            <a:ext cx="504190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一、 用与非门构成的基本</a:t>
            </a:r>
            <a:r>
              <a:rPr altLang="zh-CN" b="1" sz="2400" lang="en-US">
                <a:latin typeface="Times New Roman" pitchFamily="18" charset="0"/>
              </a:rPr>
              <a:t>R-S</a:t>
            </a:r>
            <a:r>
              <a:rPr altLang="en-US" b="1" sz="2400" lang="zh-CN">
                <a:latin typeface="Times New Roman" pitchFamily="18" charset="0"/>
              </a:rPr>
              <a:t>触发器</a:t>
            </a:r>
          </a:p>
        </p:txBody>
      </p:sp>
      <p:sp>
        <p:nvSpPr>
          <p:cNvPr id="1049141" name="Text Box 5"/>
          <p:cNvSpPr txBox="1"/>
          <p:nvPr/>
        </p:nvSpPr>
        <p:spPr>
          <a:xfrm rot="0">
            <a:off x="596900" y="2774950"/>
            <a:ext cx="81534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zh-CN" sz="2400" lang="en-US">
                <a:latin typeface="Times New Roman" pitchFamily="18" charset="0"/>
              </a:rPr>
              <a:t>1</a:t>
            </a:r>
            <a:r>
              <a:rPr altLang="en-US" sz="2400" lang="zh-CN">
                <a:latin typeface="Times New Roman" pitchFamily="18" charset="0"/>
              </a:rPr>
              <a:t>、</a:t>
            </a:r>
            <a:r>
              <a:rPr altLang="en-US" b="1" sz="2400" lang="zh-CN">
                <a:latin typeface="Times New Roman" pitchFamily="18" charset="0"/>
              </a:rPr>
              <a:t>组成</a:t>
            </a:r>
            <a:r>
              <a:rPr altLang="zh-CN" sz="2400" lang="en-US">
                <a:latin typeface="Times New Roman" pitchFamily="18" charset="0"/>
              </a:rPr>
              <a:t>：由两个与非门交叉耦合构成，其逻辑图和逻辑符号分别如下图 (a)</a:t>
            </a:r>
            <a:r>
              <a:rPr altLang="en-US" sz="2400" lang="zh-CN">
                <a:latin typeface="Times New Roman" pitchFamily="18" charset="0"/>
              </a:rPr>
              <a:t>和</a:t>
            </a:r>
            <a:r>
              <a:rPr altLang="zh-CN" sz="2400" lang="en-US">
                <a:latin typeface="Times New Roman" pitchFamily="18" charset="0"/>
              </a:rPr>
              <a:t>(b)</a:t>
            </a:r>
            <a:r>
              <a:rPr altLang="en-US" sz="2400" lang="zh-CN">
                <a:latin typeface="Times New Roman" pitchFamily="18" charset="0"/>
              </a:rPr>
              <a:t>所示。</a:t>
            </a:r>
          </a:p>
        </p:txBody>
      </p:sp>
      <p:sp>
        <p:nvSpPr>
          <p:cNvPr id="1049142" name="Text Box 6"/>
          <p:cNvSpPr txBox="1"/>
          <p:nvPr/>
        </p:nvSpPr>
        <p:spPr>
          <a:xfrm rot="0">
            <a:off x="5781675" y="3473450"/>
            <a:ext cx="3021012"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图中， </a:t>
            </a:r>
            <a:r>
              <a:rPr altLang="zh-CN" sz="2400" lang="en-US">
                <a:latin typeface="Times New Roman" pitchFamily="18" charset="0"/>
              </a:rPr>
              <a:t>R</a:t>
            </a:r>
            <a:r>
              <a:rPr altLang="en-US" sz="2400" lang="zh-CN">
                <a:latin typeface="Times New Roman" pitchFamily="18" charset="0"/>
              </a:rPr>
              <a:t>称为置</a:t>
            </a:r>
            <a:r>
              <a:rPr altLang="zh-CN" sz="2400" lang="en-US">
                <a:latin typeface="Times New Roman" pitchFamily="18" charset="0"/>
              </a:rPr>
              <a:t>0</a:t>
            </a:r>
            <a:r>
              <a:rPr altLang="en-US" sz="2400" lang="zh-CN">
                <a:latin typeface="Times New Roman" pitchFamily="18" charset="0"/>
              </a:rPr>
              <a:t>端或者复位端，</a:t>
            </a:r>
            <a:r>
              <a:rPr altLang="zh-CN" sz="2400" lang="en-US">
                <a:latin typeface="Times New Roman" pitchFamily="18" charset="0"/>
              </a:rPr>
              <a:t>S</a:t>
            </a:r>
            <a:r>
              <a:rPr altLang="en-US" sz="2400" lang="zh-CN">
                <a:latin typeface="Times New Roman" pitchFamily="18" charset="0"/>
              </a:rPr>
              <a:t>称为置</a:t>
            </a:r>
            <a:r>
              <a:rPr altLang="zh-CN" sz="2400" lang="en-US">
                <a:latin typeface="Times New Roman" pitchFamily="18" charset="0"/>
              </a:rPr>
              <a:t>1</a:t>
            </a:r>
            <a:r>
              <a:rPr altLang="en-US" sz="2400" lang="zh-CN">
                <a:latin typeface="Times New Roman" pitchFamily="18" charset="0"/>
              </a:rPr>
              <a:t>端或置位端；</a:t>
            </a:r>
          </a:p>
          <a:p>
            <a:pPr eaLnBrk="1" hangingPunct="1" indent="0" lvl="0" marL="0">
              <a:lnSpc>
                <a:spcPct val="120000"/>
              </a:lnSpc>
              <a:spcBef>
                <a:spcPct val="0"/>
              </a:spcBef>
              <a:buFontTx/>
              <a:buNone/>
            </a:pPr>
            <a:r>
              <a:rPr altLang="en-US" sz="2400" lang="zh-CN">
                <a:latin typeface="Times New Roman" pitchFamily="18" charset="0"/>
              </a:rPr>
              <a:t>逻辑符号输入端加小圆圈表示低电平或负脉冲有效。</a:t>
            </a:r>
          </a:p>
        </p:txBody>
      </p:sp>
      <p:pic>
        <p:nvPicPr>
          <p:cNvPr id="2097207" name="Picture 7" descr="Tu3-29X"/>
          <p:cNvPicPr>
            <a:picLocks/>
          </p:cNvPicPr>
          <p:nvPr/>
        </p:nvPicPr>
        <p:blipFill>
          <a:blip xmlns:r="http://schemas.openxmlformats.org/officeDocument/2006/relationships" r:embed="rId1">
            <a:lum bright="-100000"/>
          </a:blip>
          <a:srcRect l="0" t="0" r="0" b="0"/>
          <a:stretch>
            <a:fillRect/>
          </a:stretch>
        </p:blipFill>
        <p:spPr>
          <a:xfrm rot="0">
            <a:off x="539750" y="3716337"/>
            <a:ext cx="4992687" cy="2640012"/>
          </a:xfrm>
          <a:prstGeom prst="rect"/>
          <a:noFill/>
          <a:ln>
            <a:noFill/>
          </a:ln>
        </p:spPr>
      </p:pic>
      <p:sp>
        <p:nvSpPr>
          <p:cNvPr id="104914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14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14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66</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139"/>
                                        </p:tgtEl>
                                        <p:attrNameLst>
                                          <p:attrName>style.visibility</p:attrName>
                                        </p:attrNameLst>
                                      </p:cBhvr>
                                      <p:to>
                                        <p:strVal val="visible"/>
                                      </p:to>
                                    </p:set>
                                    <p:anim calcmode="lin" valueType="num">
                                      <p:cBhvr additive="base">
                                        <p:cTn dur="500" fill="hold" id="7"/>
                                        <p:tgtEl>
                                          <p:spTgt spid="1049139"/>
                                        </p:tgtEl>
                                        <p:attrNameLst>
                                          <p:attrName>ppt_x</p:attrName>
                                        </p:attrNameLst>
                                      </p:cBhvr>
                                      <p:tavLst>
                                        <p:tav tm="0">
                                          <p:val>
                                            <p:strVal val="#ppt_x"/>
                                          </p:val>
                                        </p:tav>
                                        <p:tav tm="100000">
                                          <p:val>
                                            <p:strVal val="#ppt_x"/>
                                          </p:val>
                                        </p:tav>
                                      </p:tavLst>
                                    </p:anim>
                                    <p:anim calcmode="lin" valueType="num">
                                      <p:cBhvr additive="base">
                                        <p:cTn dur="500" fill="hold" id="8"/>
                                        <p:tgtEl>
                                          <p:spTgt spid="1049139"/>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1" presetSubtype="0">
                                  <p:stCondLst>
                                    <p:cond delay="0"/>
                                  </p:stCondLst>
                                  <p:childTnLst>
                                    <p:set>
                                      <p:cBhvr>
                                        <p:cTn dur="1" fill="hold" id="12">
                                          <p:stCondLst>
                                            <p:cond delay="499"/>
                                          </p:stCondLst>
                                        </p:cTn>
                                        <p:tgtEl>
                                          <p:spTgt spid="1049140"/>
                                        </p:tgtEl>
                                        <p:attrNameLst>
                                          <p:attrName>style.visibility</p:attrName>
                                        </p:attrNameLst>
                                      </p:cBhvr>
                                      <p:to>
                                        <p:strVal val="visible"/>
                                      </p:to>
                                    </p:se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2" presetSubtype="4">
                                  <p:stCondLst>
                                    <p:cond delay="0"/>
                                  </p:stCondLst>
                                  <p:childTnLst>
                                    <p:set>
                                      <p:cBhvr>
                                        <p:cTn dur="1" fill="hold" id="16">
                                          <p:stCondLst>
                                            <p:cond delay="0"/>
                                          </p:stCondLst>
                                        </p:cTn>
                                        <p:tgtEl>
                                          <p:spTgt spid="1049141"/>
                                        </p:tgtEl>
                                        <p:attrNameLst>
                                          <p:attrName>style.visibility</p:attrName>
                                        </p:attrNameLst>
                                      </p:cBhvr>
                                      <p:to>
                                        <p:strVal val="visible"/>
                                      </p:to>
                                    </p:set>
                                    <p:anim calcmode="lin" valueType="num">
                                      <p:cBhvr additive="base">
                                        <p:cTn dur="500" fill="hold" id="17"/>
                                        <p:tgtEl>
                                          <p:spTgt spid="1049141"/>
                                        </p:tgtEl>
                                        <p:attrNameLst>
                                          <p:attrName>ppt_x</p:attrName>
                                        </p:attrNameLst>
                                      </p:cBhvr>
                                      <p:tavLst>
                                        <p:tav tm="0">
                                          <p:val>
                                            <p:strVal val="#ppt_x"/>
                                          </p:val>
                                        </p:tav>
                                        <p:tav tm="100000">
                                          <p:val>
                                            <p:strVal val="#ppt_x"/>
                                          </p:val>
                                        </p:tav>
                                      </p:tavLst>
                                    </p:anim>
                                    <p:anim calcmode="lin" valueType="num">
                                      <p:cBhvr additive="base">
                                        <p:cTn dur="500" fill="hold" id="18"/>
                                        <p:tgtEl>
                                          <p:spTgt spid="1049141"/>
                                        </p:tgtEl>
                                        <p:attrNameLst>
                                          <p:attrName>ppt_y</p:attrName>
                                        </p:attrNameLst>
                                      </p:cBhvr>
                                      <p:tavLst>
                                        <p:tav tm="0">
                                          <p:val>
                                            <p:strVal val="1+#ppt_h/2"/>
                                          </p:val>
                                        </p:tav>
                                        <p:tav tm="100000">
                                          <p:val>
                                            <p:strVal val="#ppt_y"/>
                                          </p:val>
                                        </p:tav>
                                      </p:tavLst>
                                    </p:anim>
                                  </p:childTnLst>
                                </p:cTn>
                              </p:par>
                            </p:childTnLst>
                          </p:cTn>
                        </p:par>
                        <p:par>
                          <p:cTn fill="hold" id="19" nodeType="afterGroup">
                            <p:stCondLst>
                              <p:cond delay="500"/>
                            </p:stCondLst>
                            <p:childTnLst>
                              <p:par>
                                <p:cTn fill="hold" id="20" nodeType="afterEffect" presetClass="entr" presetID="2" presetSubtype="8">
                                  <p:stCondLst>
                                    <p:cond delay="0"/>
                                  </p:stCondLst>
                                  <p:childTnLst>
                                    <p:set>
                                      <p:cBhvr>
                                        <p:cTn dur="1" fill="hold" id="22">
                                          <p:stCondLst>
                                            <p:cond delay="0"/>
                                          </p:stCondLst>
                                        </p:cTn>
                                        <p:tgtEl>
                                          <p:spTgt spid="2097207"/>
                                        </p:tgtEl>
                                        <p:attrNameLst>
                                          <p:attrName>style.visibility</p:attrName>
                                        </p:attrNameLst>
                                      </p:cBhvr>
                                      <p:to>
                                        <p:strVal val="visible"/>
                                      </p:to>
                                    </p:set>
                                    <p:anim calcmode="lin" valueType="num">
                                      <p:cBhvr additive="base">
                                        <p:cTn dur="500" fill="hold" id="23"/>
                                        <p:tgtEl>
                                          <p:spTgt spid="2097207"/>
                                        </p:tgtEl>
                                        <p:attrNameLst>
                                          <p:attrName>ppt_x</p:attrName>
                                        </p:attrNameLst>
                                      </p:cBhvr>
                                      <p:tavLst>
                                        <p:tav tm="0">
                                          <p:val>
                                            <p:strVal val="0-#ppt_w/2"/>
                                          </p:val>
                                        </p:tav>
                                        <p:tav tm="100000">
                                          <p:val>
                                            <p:strVal val="#ppt_x"/>
                                          </p:val>
                                        </p:tav>
                                      </p:tavLst>
                                    </p:anim>
                                    <p:anim calcmode="lin" valueType="num">
                                      <p:cBhvr additive="base">
                                        <p:cTn dur="500" fill="hold" id="24"/>
                                        <p:tgtEl>
                                          <p:spTgt spid="2097207"/>
                                        </p:tgtEl>
                                        <p:attrNameLst>
                                          <p:attrName>ppt_y</p:attrName>
                                        </p:attrNameLst>
                                      </p:cBhvr>
                                      <p:tavLst>
                                        <p:tav tm="0">
                                          <p:val>
                                            <p:strVal val="#ppt_y"/>
                                          </p:val>
                                        </p:tav>
                                        <p:tav tm="100000">
                                          <p:val>
                                            <p:strVal val="#ppt_y"/>
                                          </p:val>
                                        </p:tav>
                                      </p:tavLst>
                                    </p:anim>
                                  </p:childTnLst>
                                  <p:subTnLst>
                                    <p:audio>
                                      <p:cMediaNode mute="0" vol="50000">
                                        <p:cTn display="0" id="21" masterRel="sameClick" presetSubtype="1">
                                          <p:stCondLst>
                                            <p:cond evt="begin" delay="0">
                                              <p:tn val="20"/>
                                            </p:cond>
                                          </p:stCondLst>
                                          <p:endCondLst>
                                            <p:cond evt="onStopAudio" delay="0">
                                              <p:tgtEl>
                                                <p:sldTgt/>
                                              </p:tgtEl>
                                            </p:cond>
                                          </p:endCondLst>
                                        </p:cTn>
                                        <p:tgtEl>
                                          <p:sndTgt r:embed="rId2"/>
                                        </p:tgtEl>
                                      </p:cMediaNode>
                                    </p:audio>
                                  </p:subTnLst>
                                </p:cTn>
                              </p:par>
                            </p:childTnLst>
                          </p:cTn>
                        </p:par>
                        <p:par>
                          <p:cTn fill="hold" id="25" nodeType="afterGroup">
                            <p:stCondLst>
                              <p:cond delay="1000"/>
                            </p:stCondLst>
                            <p:childTnLst>
                              <p:par>
                                <p:cTn fill="hold" grpId="0" id="26" nodeType="afterEffect" presetClass="entr" presetID="18" presetSubtype="6">
                                  <p:stCondLst>
                                    <p:cond delay="0"/>
                                  </p:stCondLst>
                                  <p:childTnLst>
                                    <p:set>
                                      <p:cBhvr>
                                        <p:cTn dur="1" fill="hold" id="27">
                                          <p:stCondLst>
                                            <p:cond delay="0"/>
                                          </p:stCondLst>
                                        </p:cTn>
                                        <p:tgtEl>
                                          <p:spTgt spid="1049142">
                                            <p:txEl>
                                              <p:charRg st="0" end="28"/>
                                            </p:txEl>
                                          </p:spTgt>
                                        </p:tgtEl>
                                        <p:attrNameLst>
                                          <p:attrName>style.visibility</p:attrName>
                                        </p:attrNameLst>
                                      </p:cBhvr>
                                      <p:to>
                                        <p:strVal val="visible"/>
                                      </p:to>
                                    </p:set>
                                    <p:animEffect transition="in" filter="strips(downRight)">
                                      <p:cBhvr>
                                        <p:cTn dur="500" id="28"/>
                                        <p:tgtEl>
                                          <p:spTgt spid="1049142">
                                            <p:txEl>
                                              <p:charRg st="0" end="28"/>
                                            </p:txEl>
                                          </p:spTgt>
                                        </p:tgtEl>
                                      </p:cBhvr>
                                    </p:animEffect>
                                  </p:childTnLst>
                                </p:cTn>
                              </p:par>
                            </p:childTnLst>
                          </p:cTn>
                        </p:par>
                        <p:par>
                          <p:cTn fill="hold" id="29" nodeType="afterGroup">
                            <p:stCondLst>
                              <p:cond delay="1500"/>
                            </p:stCondLst>
                            <p:childTnLst>
                              <p:par>
                                <p:cTn fill="hold" grpId="0" id="30" nodeType="afterEffect" presetClass="entr" presetID="18" presetSubtype="6">
                                  <p:stCondLst>
                                    <p:cond delay="0"/>
                                  </p:stCondLst>
                                  <p:childTnLst>
                                    <p:set>
                                      <p:cBhvr>
                                        <p:cTn dur="1" fill="hold" id="31">
                                          <p:stCondLst>
                                            <p:cond delay="0"/>
                                          </p:stCondLst>
                                        </p:cTn>
                                        <p:tgtEl>
                                          <p:spTgt spid="1049142">
                                            <p:txEl>
                                              <p:charRg st="28" end="52"/>
                                            </p:txEl>
                                          </p:spTgt>
                                        </p:tgtEl>
                                        <p:attrNameLst>
                                          <p:attrName>style.visibility</p:attrName>
                                        </p:attrNameLst>
                                      </p:cBhvr>
                                      <p:to>
                                        <p:strVal val="visible"/>
                                      </p:to>
                                    </p:set>
                                    <p:animEffect transition="in" filter="strips(downRight)">
                                      <p:cBhvr>
                                        <p:cTn dur="500" id="32"/>
                                        <p:tgtEl>
                                          <p:spTgt spid="1049142">
                                            <p:txEl>
                                              <p:charRg st="28" end="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39" grpId="0" uiExpand="0" build="whole"/>
      <p:bldP spid="1049140" grpId="0" uiExpand="0" build="whole"/>
      <p:bldP spid="1049141" grpId="0" uiExpand="0" build="whole"/>
      <p:bldP spid="1049142" grpId="0" uiExpand="0" build="p" bldLvl="1" advAuto="0"/>
    </p:bldLst>
  </p:timing>
</p:sld>
</file>

<file path=ppt/slides/slide67.xml><?xml version="1.0" encoding="utf-8"?>
<p:sld xmlns:a="http://schemas.openxmlformats.org/drawingml/2006/main" xmlns:r="http://schemas.openxmlformats.org/officeDocument/2006/relationships" xmlns:p="http://schemas.openxmlformats.org/presentationml/2006/main" show="1" showMasterSp="1">
  <p:cSld>
    <p:spTree>
      <p:nvGrpSpPr>
        <p:cNvPr id="307" name=""/>
        <p:cNvGrpSpPr/>
        <p:nvPr/>
      </p:nvGrpSpPr>
      <p:grpSpPr>
        <a:xfrm rot="0">
          <a:off x="0" y="0"/>
          <a:ext cx="0" cy="0"/>
          <a:chOff x="0" y="0"/>
          <a:chExt cx="0" cy="0"/>
        </a:xfrm>
      </p:grpSpPr>
      <p:sp>
        <p:nvSpPr>
          <p:cNvPr id="1049148" name="Text Box 2"/>
          <p:cNvSpPr txBox="1"/>
          <p:nvPr/>
        </p:nvSpPr>
        <p:spPr>
          <a:xfrm rot="0">
            <a:off x="612775" y="1149350"/>
            <a:ext cx="209550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 </a:t>
            </a:r>
            <a:r>
              <a:rPr altLang="zh-CN" b="1" sz="2400" lang="en-US">
                <a:latin typeface="Times New Roman" pitchFamily="18" charset="0"/>
              </a:rPr>
              <a:t>2.   </a:t>
            </a:r>
            <a:r>
              <a:rPr altLang="en-US" b="1" sz="2400" lang="zh-CN">
                <a:latin typeface="Times New Roman" pitchFamily="18" charset="0"/>
              </a:rPr>
              <a:t>工作原理  </a:t>
            </a:r>
          </a:p>
        </p:txBody>
      </p:sp>
      <p:pic>
        <p:nvPicPr>
          <p:cNvPr id="2097208" name="Picture 3" descr="TU3-29A"/>
          <p:cNvPicPr>
            <a:picLocks/>
          </p:cNvPicPr>
          <p:nvPr/>
        </p:nvPicPr>
        <p:blipFill>
          <a:blip xmlns:r="http://schemas.openxmlformats.org/officeDocument/2006/relationships" r:embed="rId1">
            <a:lum bright="-100000"/>
          </a:blip>
          <a:srcRect l="0" t="0" r="0" b="0"/>
          <a:stretch>
            <a:fillRect/>
          </a:stretch>
        </p:blipFill>
        <p:spPr>
          <a:xfrm rot="0">
            <a:off x="2667000" y="1539875"/>
            <a:ext cx="3359150" cy="1828800"/>
          </a:xfrm>
          <a:prstGeom prst="rect"/>
          <a:noFill/>
          <a:ln>
            <a:noFill/>
          </a:ln>
        </p:spPr>
      </p:pic>
      <p:sp>
        <p:nvSpPr>
          <p:cNvPr id="1049149" name="Text Box 4"/>
          <p:cNvSpPr txBox="1"/>
          <p:nvPr/>
        </p:nvSpPr>
        <p:spPr>
          <a:xfrm rot="0">
            <a:off x="908050" y="3521075"/>
            <a:ext cx="7848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(1)  </a:t>
            </a:r>
            <a:r>
              <a:rPr altLang="en-US" sz="2400" lang="zh-CN">
                <a:latin typeface="Times New Roman" pitchFamily="18" charset="0"/>
              </a:rPr>
              <a:t>若</a:t>
            </a:r>
            <a:r>
              <a:rPr altLang="zh-CN" sz="2400" lang="en-US">
                <a:latin typeface="Times New Roman" pitchFamily="18" charset="0"/>
              </a:rPr>
              <a:t>R=1</a:t>
            </a:r>
            <a:r>
              <a:rPr altLang="en-US" sz="2400" lang="zh-CN">
                <a:latin typeface="Times New Roman" pitchFamily="18" charset="0"/>
              </a:rPr>
              <a:t>，</a:t>
            </a:r>
            <a:r>
              <a:rPr altLang="zh-CN" sz="2400" lang="en-US">
                <a:latin typeface="Times New Roman" pitchFamily="18" charset="0"/>
              </a:rPr>
              <a:t>S=1</a:t>
            </a:r>
            <a:r>
              <a:rPr altLang="en-US" sz="2400" lang="zh-CN">
                <a:latin typeface="Times New Roman" pitchFamily="18" charset="0"/>
              </a:rPr>
              <a:t>，则触发器保持原来状态不变；</a:t>
            </a:r>
          </a:p>
        </p:txBody>
      </p:sp>
      <p:sp>
        <p:nvSpPr>
          <p:cNvPr id="1049150" name="Text Box 5"/>
          <p:cNvSpPr txBox="1"/>
          <p:nvPr/>
        </p:nvSpPr>
        <p:spPr>
          <a:xfrm rot="0">
            <a:off x="908050" y="4359275"/>
            <a:ext cx="64166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(2)  </a:t>
            </a:r>
            <a:r>
              <a:rPr altLang="en-US" sz="2400" lang="zh-CN">
                <a:latin typeface="Times New Roman" pitchFamily="18" charset="0"/>
              </a:rPr>
              <a:t>若</a:t>
            </a:r>
            <a:r>
              <a:rPr altLang="zh-CN" sz="2400" lang="en-US">
                <a:latin typeface="Times New Roman" pitchFamily="18" charset="0"/>
              </a:rPr>
              <a:t>R=1</a:t>
            </a:r>
            <a:r>
              <a:rPr altLang="en-US" sz="2400" lang="zh-CN">
                <a:latin typeface="Times New Roman" pitchFamily="18" charset="0"/>
              </a:rPr>
              <a:t>，</a:t>
            </a:r>
            <a:r>
              <a:rPr altLang="zh-CN" sz="2400" lang="en-US">
                <a:latin typeface="Times New Roman" pitchFamily="18" charset="0"/>
              </a:rPr>
              <a:t>S=0,</a:t>
            </a:r>
            <a:r>
              <a:rPr altLang="en-US" sz="2400" lang="zh-CN">
                <a:latin typeface="Times New Roman" pitchFamily="18" charset="0"/>
              </a:rPr>
              <a:t>则触发器置为</a:t>
            </a:r>
            <a:r>
              <a:rPr altLang="zh-CN" sz="2400" lang="en-US">
                <a:latin typeface="Times New Roman" pitchFamily="18" charset="0"/>
              </a:rPr>
              <a:t>1</a:t>
            </a:r>
            <a:r>
              <a:rPr altLang="en-US" sz="2400" lang="zh-CN">
                <a:latin typeface="Times New Roman" pitchFamily="18" charset="0"/>
              </a:rPr>
              <a:t>状态；</a:t>
            </a:r>
          </a:p>
        </p:txBody>
      </p:sp>
      <p:sp>
        <p:nvSpPr>
          <p:cNvPr id="1049151" name="Text Box 6"/>
          <p:cNvSpPr txBox="1"/>
          <p:nvPr/>
        </p:nvSpPr>
        <p:spPr>
          <a:xfrm rot="0">
            <a:off x="755650" y="5121275"/>
            <a:ext cx="8001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(3)  </a:t>
            </a:r>
            <a:r>
              <a:rPr altLang="en-US" sz="2400" lang="zh-CN">
                <a:latin typeface="Times New Roman" pitchFamily="18" charset="0"/>
              </a:rPr>
              <a:t>若</a:t>
            </a:r>
            <a:r>
              <a:rPr altLang="zh-CN" sz="2400" lang="en-US">
                <a:latin typeface="Times New Roman" pitchFamily="18" charset="0"/>
              </a:rPr>
              <a:t>R=0</a:t>
            </a:r>
            <a:r>
              <a:rPr altLang="en-US" sz="2400" lang="zh-CN">
                <a:latin typeface="Times New Roman" pitchFamily="18" charset="0"/>
              </a:rPr>
              <a:t>，</a:t>
            </a:r>
            <a:r>
              <a:rPr altLang="zh-CN" sz="2400" lang="en-US">
                <a:latin typeface="Times New Roman" pitchFamily="18" charset="0"/>
              </a:rPr>
              <a:t>S=1</a:t>
            </a:r>
            <a:r>
              <a:rPr altLang="en-US" sz="2400" lang="zh-CN">
                <a:latin typeface="Times New Roman" pitchFamily="18" charset="0"/>
              </a:rPr>
              <a:t>，则触发器置为</a:t>
            </a:r>
            <a:r>
              <a:rPr altLang="zh-CN" sz="2400" lang="en-US">
                <a:latin typeface="Times New Roman" pitchFamily="18" charset="0"/>
              </a:rPr>
              <a:t>0</a:t>
            </a:r>
            <a:r>
              <a:rPr altLang="en-US" sz="2400" lang="zh-CN">
                <a:latin typeface="Times New Roman" pitchFamily="18" charset="0"/>
              </a:rPr>
              <a:t>状态；       </a:t>
            </a:r>
          </a:p>
        </p:txBody>
      </p:sp>
      <p:sp>
        <p:nvSpPr>
          <p:cNvPr id="1049152" name="Text Box 7"/>
          <p:cNvSpPr txBox="1"/>
          <p:nvPr/>
        </p:nvSpPr>
        <p:spPr>
          <a:xfrm rot="0">
            <a:off x="831850" y="5807075"/>
            <a:ext cx="6248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(4)  </a:t>
            </a:r>
            <a:r>
              <a:rPr altLang="en-US" sz="2400" lang="zh-CN">
                <a:latin typeface="Times New Roman" pitchFamily="18" charset="0"/>
              </a:rPr>
              <a:t>不允许出现</a:t>
            </a:r>
            <a:r>
              <a:rPr altLang="zh-CN" sz="2400" lang="en-US">
                <a:latin typeface="Times New Roman" pitchFamily="18" charset="0"/>
              </a:rPr>
              <a:t>R=0</a:t>
            </a:r>
            <a:r>
              <a:rPr altLang="en-US" sz="2400" lang="zh-CN">
                <a:latin typeface="Times New Roman" pitchFamily="18" charset="0"/>
              </a:rPr>
              <a:t>，</a:t>
            </a:r>
            <a:r>
              <a:rPr altLang="zh-CN" sz="2400" lang="en-US">
                <a:latin typeface="Times New Roman" pitchFamily="18" charset="0"/>
              </a:rPr>
              <a:t>S=0</a:t>
            </a:r>
            <a:r>
              <a:rPr altLang="en-US" sz="2400" lang="zh-CN">
                <a:latin typeface="Times New Roman" pitchFamily="18" charset="0"/>
              </a:rPr>
              <a:t>。</a:t>
            </a:r>
          </a:p>
        </p:txBody>
      </p:sp>
      <p:sp>
        <p:nvSpPr>
          <p:cNvPr id="104915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15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15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8">
                                  <p:stCondLst>
                                    <p:cond delay="0"/>
                                  </p:stCondLst>
                                  <p:childTnLst>
                                    <p:set>
                                      <p:cBhvr>
                                        <p:cTn dur="1" fill="hold" id="7">
                                          <p:stCondLst>
                                            <p:cond delay="0"/>
                                          </p:stCondLst>
                                        </p:cTn>
                                        <p:tgtEl>
                                          <p:spTgt spid="2097208"/>
                                        </p:tgtEl>
                                        <p:attrNameLst>
                                          <p:attrName>style.visibility</p:attrName>
                                        </p:attrNameLst>
                                      </p:cBhvr>
                                      <p:to>
                                        <p:strVal val="visible"/>
                                      </p:to>
                                    </p:set>
                                    <p:anim calcmode="lin" valueType="num">
                                      <p:cBhvr additive="base">
                                        <p:cTn dur="500" fill="hold" id="8"/>
                                        <p:tgtEl>
                                          <p:spTgt spid="2097208"/>
                                        </p:tgtEl>
                                        <p:attrNameLst>
                                          <p:attrName>ppt_x</p:attrName>
                                        </p:attrNameLst>
                                      </p:cBhvr>
                                      <p:tavLst>
                                        <p:tav tm="0">
                                          <p:val>
                                            <p:strVal val="0-#ppt_w/2"/>
                                          </p:val>
                                        </p:tav>
                                        <p:tav tm="100000">
                                          <p:val>
                                            <p:strVal val="#ppt_x"/>
                                          </p:val>
                                        </p:tav>
                                      </p:tavLst>
                                    </p:anim>
                                    <p:anim calcmode="lin" valueType="num">
                                      <p:cBhvr additive="base">
                                        <p:cTn dur="500" fill="hold" id="9"/>
                                        <p:tgtEl>
                                          <p:spTgt spid="2097208"/>
                                        </p:tgtEl>
                                        <p:attrNameLst>
                                          <p:attrName>ppt_y</p:attrName>
                                        </p:attrNameLst>
                                      </p:cBhvr>
                                      <p:tavLst>
                                        <p:tav tm="0">
                                          <p:val>
                                            <p:strVal val="#ppt_y"/>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par>
                    <p:cTn fill="hold" id="10" nodeType="clickPar">
                      <p:stCondLst>
                        <p:cond delay="indefinite"/>
                      </p:stCondLst>
                      <p:childTnLst>
                        <p:par>
                          <p:cTn fill="hold" id="11" nodeType="withGroup">
                            <p:stCondLst>
                              <p:cond delay="0"/>
                            </p:stCondLst>
                            <p:childTnLst>
                              <p:par>
                                <p:cTn fill="hold" grpId="0" id="12" nodeType="clickEffect" presetClass="entr" presetID="2" presetSubtype="8">
                                  <p:stCondLst>
                                    <p:cond delay="0"/>
                                  </p:stCondLst>
                                  <p:childTnLst>
                                    <p:set>
                                      <p:cBhvr>
                                        <p:cTn dur="1" fill="hold" id="13">
                                          <p:stCondLst>
                                            <p:cond delay="0"/>
                                          </p:stCondLst>
                                        </p:cTn>
                                        <p:tgtEl>
                                          <p:spTgt spid="1049149"/>
                                        </p:tgtEl>
                                        <p:attrNameLst>
                                          <p:attrName>style.visibility</p:attrName>
                                        </p:attrNameLst>
                                      </p:cBhvr>
                                      <p:to>
                                        <p:strVal val="visible"/>
                                      </p:to>
                                    </p:set>
                                    <p:anim calcmode="lin" valueType="num">
                                      <p:cBhvr additive="base">
                                        <p:cTn dur="500" fill="hold" id="14"/>
                                        <p:tgtEl>
                                          <p:spTgt spid="1049149"/>
                                        </p:tgtEl>
                                        <p:attrNameLst>
                                          <p:attrName>ppt_x</p:attrName>
                                        </p:attrNameLst>
                                      </p:cBhvr>
                                      <p:tavLst>
                                        <p:tav tm="0">
                                          <p:val>
                                            <p:strVal val="0-#ppt_w/2"/>
                                          </p:val>
                                        </p:tav>
                                        <p:tav tm="100000">
                                          <p:val>
                                            <p:strVal val="#ppt_x"/>
                                          </p:val>
                                        </p:tav>
                                      </p:tavLst>
                                    </p:anim>
                                    <p:anim calcmode="lin" valueType="num">
                                      <p:cBhvr additive="base">
                                        <p:cTn dur="500" fill="hold" id="15"/>
                                        <p:tgtEl>
                                          <p:spTgt spid="1049149"/>
                                        </p:tgtEl>
                                        <p:attrNameLst>
                                          <p:attrName>ppt_y</p:attrName>
                                        </p:attrNameLst>
                                      </p:cBhvr>
                                      <p:tavLst>
                                        <p:tav tm="0">
                                          <p:val>
                                            <p:strVal val="#ppt_y"/>
                                          </p:val>
                                        </p:tav>
                                        <p:tav tm="100000">
                                          <p:val>
                                            <p:strVal val="#ppt_y"/>
                                          </p:val>
                                        </p:tav>
                                      </p:tavLst>
                                    </p:anim>
                                  </p:childTnLst>
                                </p:cTn>
                              </p:par>
                            </p:childTnLst>
                          </p:cTn>
                        </p:par>
                      </p:childTnLst>
                    </p:cTn>
                  </p:par>
                  <p:par>
                    <p:cTn fill="hold" id="16" nodeType="clickPar">
                      <p:stCondLst>
                        <p:cond delay="indefinite"/>
                      </p:stCondLst>
                      <p:childTnLst>
                        <p:par>
                          <p:cTn fill="hold" id="17" nodeType="withGroup">
                            <p:stCondLst>
                              <p:cond delay="0"/>
                            </p:stCondLst>
                            <p:childTnLst>
                              <p:par>
                                <p:cTn fill="hold" grpId="0" id="18" nodeType="clickEffect" presetClass="entr" presetID="2" presetSubtype="8">
                                  <p:stCondLst>
                                    <p:cond delay="0"/>
                                  </p:stCondLst>
                                  <p:childTnLst>
                                    <p:set>
                                      <p:cBhvr>
                                        <p:cTn dur="1" fill="hold" id="19">
                                          <p:stCondLst>
                                            <p:cond delay="0"/>
                                          </p:stCondLst>
                                        </p:cTn>
                                        <p:tgtEl>
                                          <p:spTgt spid="1049150"/>
                                        </p:tgtEl>
                                        <p:attrNameLst>
                                          <p:attrName>style.visibility</p:attrName>
                                        </p:attrNameLst>
                                      </p:cBhvr>
                                      <p:to>
                                        <p:strVal val="visible"/>
                                      </p:to>
                                    </p:set>
                                    <p:anim calcmode="lin" valueType="num">
                                      <p:cBhvr additive="base">
                                        <p:cTn dur="500" fill="hold" id="20"/>
                                        <p:tgtEl>
                                          <p:spTgt spid="1049150"/>
                                        </p:tgtEl>
                                        <p:attrNameLst>
                                          <p:attrName>ppt_x</p:attrName>
                                        </p:attrNameLst>
                                      </p:cBhvr>
                                      <p:tavLst>
                                        <p:tav tm="0">
                                          <p:val>
                                            <p:strVal val="0-#ppt_w/2"/>
                                          </p:val>
                                        </p:tav>
                                        <p:tav tm="100000">
                                          <p:val>
                                            <p:strVal val="#ppt_x"/>
                                          </p:val>
                                        </p:tav>
                                      </p:tavLst>
                                    </p:anim>
                                    <p:anim calcmode="lin" valueType="num">
                                      <p:cBhvr additive="base">
                                        <p:cTn dur="500" fill="hold" id="21"/>
                                        <p:tgtEl>
                                          <p:spTgt spid="1049150"/>
                                        </p:tgtEl>
                                        <p:attrNameLst>
                                          <p:attrName>ppt_y</p:attrName>
                                        </p:attrNameLst>
                                      </p:cBhvr>
                                      <p:tavLst>
                                        <p:tav tm="0">
                                          <p:val>
                                            <p:strVal val="#ppt_y"/>
                                          </p:val>
                                        </p:tav>
                                        <p:tav tm="100000">
                                          <p:val>
                                            <p:strVal val="#ppt_y"/>
                                          </p:val>
                                        </p:tav>
                                      </p:tavLst>
                                    </p:anim>
                                  </p:childTnLst>
                                </p:cTn>
                              </p:par>
                            </p:childTnLst>
                          </p:cTn>
                        </p:par>
                      </p:childTnLst>
                    </p:cTn>
                  </p:par>
                  <p:par>
                    <p:cTn fill="hold" id="22" nodeType="clickPar">
                      <p:stCondLst>
                        <p:cond delay="indefinite"/>
                      </p:stCondLst>
                      <p:childTnLst>
                        <p:par>
                          <p:cTn fill="hold" id="23" nodeType="withGroup">
                            <p:stCondLst>
                              <p:cond delay="0"/>
                            </p:stCondLst>
                            <p:childTnLst>
                              <p:par>
                                <p:cTn fill="hold" grpId="0" id="24" nodeType="clickEffect" presetClass="entr" presetID="2" presetSubtype="8">
                                  <p:stCondLst>
                                    <p:cond delay="0"/>
                                  </p:stCondLst>
                                  <p:childTnLst>
                                    <p:set>
                                      <p:cBhvr>
                                        <p:cTn dur="1" fill="hold" id="25">
                                          <p:stCondLst>
                                            <p:cond delay="0"/>
                                          </p:stCondLst>
                                        </p:cTn>
                                        <p:tgtEl>
                                          <p:spTgt spid="1049151"/>
                                        </p:tgtEl>
                                        <p:attrNameLst>
                                          <p:attrName>style.visibility</p:attrName>
                                        </p:attrNameLst>
                                      </p:cBhvr>
                                      <p:to>
                                        <p:strVal val="visible"/>
                                      </p:to>
                                    </p:set>
                                    <p:anim calcmode="lin" valueType="num">
                                      <p:cBhvr additive="base">
                                        <p:cTn dur="500" fill="hold" id="26"/>
                                        <p:tgtEl>
                                          <p:spTgt spid="1049151"/>
                                        </p:tgtEl>
                                        <p:attrNameLst>
                                          <p:attrName>ppt_x</p:attrName>
                                        </p:attrNameLst>
                                      </p:cBhvr>
                                      <p:tavLst>
                                        <p:tav tm="0">
                                          <p:val>
                                            <p:strVal val="0-#ppt_w/2"/>
                                          </p:val>
                                        </p:tav>
                                        <p:tav tm="100000">
                                          <p:val>
                                            <p:strVal val="#ppt_x"/>
                                          </p:val>
                                        </p:tav>
                                      </p:tavLst>
                                    </p:anim>
                                    <p:anim calcmode="lin" valueType="num">
                                      <p:cBhvr additive="base">
                                        <p:cTn dur="500" fill="hold" id="27"/>
                                        <p:tgtEl>
                                          <p:spTgt spid="1049151"/>
                                        </p:tgtEl>
                                        <p:attrNameLst>
                                          <p:attrName>ppt_y</p:attrName>
                                        </p:attrNameLst>
                                      </p:cBhvr>
                                      <p:tavLst>
                                        <p:tav tm="0">
                                          <p:val>
                                            <p:strVal val="#ppt_y"/>
                                          </p:val>
                                        </p:tav>
                                        <p:tav tm="100000">
                                          <p:val>
                                            <p:strVal val="#ppt_y"/>
                                          </p:val>
                                        </p:tav>
                                      </p:tavLst>
                                    </p:anim>
                                  </p:childTnLst>
                                </p:cTn>
                              </p:par>
                            </p:childTnLst>
                          </p:cTn>
                        </p:par>
                      </p:childTnLst>
                    </p:cTn>
                  </p:par>
                  <p:par>
                    <p:cTn fill="hold" id="28" nodeType="clickPar">
                      <p:stCondLst>
                        <p:cond delay="indefinite"/>
                      </p:stCondLst>
                      <p:childTnLst>
                        <p:par>
                          <p:cTn fill="hold" id="29" nodeType="withGroup">
                            <p:stCondLst>
                              <p:cond delay="0"/>
                            </p:stCondLst>
                            <p:childTnLst>
                              <p:par>
                                <p:cTn fill="hold" grpId="0" id="30" nodeType="clickEffect" presetClass="entr" presetID="2" presetSubtype="4">
                                  <p:stCondLst>
                                    <p:cond delay="0"/>
                                  </p:stCondLst>
                                  <p:childTnLst>
                                    <p:set>
                                      <p:cBhvr>
                                        <p:cTn dur="1" fill="hold" id="31">
                                          <p:stCondLst>
                                            <p:cond delay="0"/>
                                          </p:stCondLst>
                                        </p:cTn>
                                        <p:tgtEl>
                                          <p:spTgt spid="1049152"/>
                                        </p:tgtEl>
                                        <p:attrNameLst>
                                          <p:attrName>style.visibility</p:attrName>
                                        </p:attrNameLst>
                                      </p:cBhvr>
                                      <p:to>
                                        <p:strVal val="visible"/>
                                      </p:to>
                                    </p:set>
                                    <p:anim calcmode="lin" valueType="num">
                                      <p:cBhvr additive="base">
                                        <p:cTn dur="500" fill="hold" id="32"/>
                                        <p:tgtEl>
                                          <p:spTgt spid="1049152"/>
                                        </p:tgtEl>
                                        <p:attrNameLst>
                                          <p:attrName>ppt_x</p:attrName>
                                        </p:attrNameLst>
                                      </p:cBhvr>
                                      <p:tavLst>
                                        <p:tav tm="0">
                                          <p:val>
                                            <p:strVal val="#ppt_x"/>
                                          </p:val>
                                        </p:tav>
                                        <p:tav tm="100000">
                                          <p:val>
                                            <p:strVal val="#ppt_x"/>
                                          </p:val>
                                        </p:tav>
                                      </p:tavLst>
                                    </p:anim>
                                    <p:anim calcmode="lin" valueType="num">
                                      <p:cBhvr additive="base">
                                        <p:cTn dur="500" fill="hold" id="33"/>
                                        <p:tgtEl>
                                          <p:spTgt spid="1049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49" grpId="0" uiExpand="0" build="whole"/>
      <p:bldP spid="1049150" grpId="0" uiExpand="0" build="whole"/>
      <p:bldP spid="1049151" grpId="0" uiExpand="0" build="whole"/>
      <p:bldP spid="1049152" grpId="0" uiExpand="0" build="whole"/>
    </p:bldLst>
  </p:timing>
</p:sld>
</file>

<file path=ppt/slides/slide68.xml><?xml version="1.0" encoding="utf-8"?>
<p:sld xmlns:a="http://schemas.openxmlformats.org/drawingml/2006/main" xmlns:r="http://schemas.openxmlformats.org/officeDocument/2006/relationships" xmlns:p="http://schemas.openxmlformats.org/presentationml/2006/main" show="1" showMasterSp="1">
  <p:cSld>
    <p:spTree>
      <p:nvGrpSpPr>
        <p:cNvPr id="310" name=""/>
        <p:cNvGrpSpPr/>
        <p:nvPr/>
      </p:nvGrpSpPr>
      <p:grpSpPr>
        <a:xfrm rot="0">
          <a:off x="0" y="0"/>
          <a:ext cx="0" cy="0"/>
          <a:chOff x="0" y="0"/>
          <a:chExt cx="0" cy="0"/>
        </a:xfrm>
      </p:grpSpPr>
      <p:sp>
        <p:nvSpPr>
          <p:cNvPr id="1049158" name="Text Box 2"/>
          <p:cNvSpPr txBox="1"/>
          <p:nvPr/>
        </p:nvSpPr>
        <p:spPr>
          <a:xfrm rot="0">
            <a:off x="685800" y="5716587"/>
            <a:ext cx="80724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表中</a:t>
            </a:r>
            <a:r>
              <a:rPr altLang="zh-CN" sz="2400" lang="en-US">
                <a:latin typeface="Times New Roman" pitchFamily="18" charset="0"/>
              </a:rPr>
              <a:t>"d"</a:t>
            </a:r>
            <a:r>
              <a:rPr altLang="en-US" sz="2400" lang="zh-CN">
                <a:latin typeface="Times New Roman" pitchFamily="18" charset="0"/>
              </a:rPr>
              <a:t>表示触发器次态不确定。该表又称为次态真值表。</a:t>
            </a:r>
          </a:p>
        </p:txBody>
      </p:sp>
      <p:grpSp>
        <p:nvGrpSpPr>
          <p:cNvPr id="311" name=""/>
          <p:cNvGrpSpPr/>
          <p:nvPr/>
        </p:nvGrpSpPr>
        <p:grpSpPr>
          <a:xfrm rot="0">
            <a:off x="377825" y="2609850"/>
            <a:ext cx="3563937" cy="2655887"/>
            <a:chOff x="1428" y="1488"/>
            <a:chExt cx="2268" cy="1488"/>
          </a:xfrm>
        </p:grpSpPr>
        <p:grpSp>
          <p:nvGrpSpPr>
            <p:cNvPr id="312" name=""/>
            <p:cNvGrpSpPr/>
            <p:nvPr/>
          </p:nvGrpSpPr>
          <p:grpSpPr>
            <a:xfrm rot="0">
              <a:off x="1680" y="1824"/>
              <a:ext cx="2016" cy="1152"/>
              <a:chOff x="1152" y="1344"/>
              <a:chExt cx="2016" cy="1152"/>
            </a:xfrm>
          </p:grpSpPr>
          <p:sp>
            <p:nvSpPr>
              <p:cNvPr id="1049159" name="Line 5"/>
              <p:cNvSpPr/>
              <p:nvPr/>
            </p:nvSpPr>
            <p:spPr>
              <a:xfrm rot="0">
                <a:off x="1152" y="1344"/>
                <a:ext cx="2016" cy="0"/>
              </a:xfrm>
              <a:prstGeom prst="line"/>
              <a:noFill/>
              <a:ln w="9525" cap="flat" cmpd="sng">
                <a:solidFill>
                  <a:schemeClr val="dk1">
                    <a:alpha val="100000"/>
                  </a:schemeClr>
                </a:solidFill>
                <a:prstDash val="solid"/>
                <a:round/>
              </a:ln>
            </p:spPr>
          </p:sp>
          <p:sp>
            <p:nvSpPr>
              <p:cNvPr id="1049160" name="Line 6"/>
              <p:cNvSpPr/>
              <p:nvPr/>
            </p:nvSpPr>
            <p:spPr>
              <a:xfrm rot="0">
                <a:off x="1152" y="1632"/>
                <a:ext cx="2016" cy="0"/>
              </a:xfrm>
              <a:prstGeom prst="line"/>
              <a:noFill/>
              <a:ln w="9525" cap="flat" cmpd="sng">
                <a:solidFill>
                  <a:schemeClr val="dk1">
                    <a:alpha val="100000"/>
                  </a:schemeClr>
                </a:solidFill>
                <a:prstDash val="solid"/>
                <a:round/>
              </a:ln>
            </p:spPr>
          </p:sp>
          <p:sp>
            <p:nvSpPr>
              <p:cNvPr id="1049161" name="Text Box 7"/>
              <p:cNvSpPr txBox="1"/>
              <p:nvPr/>
            </p:nvSpPr>
            <p:spPr>
              <a:xfrm rot="0">
                <a:off x="1286" y="1370"/>
                <a:ext cx="403" cy="2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R S</a:t>
                </a:r>
              </a:p>
            </p:txBody>
          </p:sp>
          <p:sp>
            <p:nvSpPr>
              <p:cNvPr id="1049162" name="Text Box 8"/>
              <p:cNvSpPr txBox="1"/>
              <p:nvPr/>
            </p:nvSpPr>
            <p:spPr>
              <a:xfrm rot="0">
                <a:off x="1728" y="1344"/>
                <a:ext cx="459" cy="2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Q</a:t>
                </a:r>
                <a:r>
                  <a:rPr altLang="zh-CN" baseline="30000" sz="2400" lang="en-US">
                    <a:latin typeface="Times New Roman" pitchFamily="18" charset="0"/>
                  </a:rPr>
                  <a:t>n+1</a:t>
                </a:r>
              </a:p>
            </p:txBody>
          </p:sp>
          <p:sp>
            <p:nvSpPr>
              <p:cNvPr id="1049163" name="Text Box 9"/>
              <p:cNvSpPr txBox="1"/>
              <p:nvPr/>
            </p:nvSpPr>
            <p:spPr>
              <a:xfrm rot="0">
                <a:off x="2344" y="1377"/>
                <a:ext cx="763" cy="22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000" lang="zh-CN">
                    <a:latin typeface="Times New Roman" pitchFamily="18" charset="0"/>
                  </a:rPr>
                  <a:t>功能说明</a:t>
                </a:r>
              </a:p>
            </p:txBody>
          </p:sp>
          <p:sp>
            <p:nvSpPr>
              <p:cNvPr id="1049164" name="Text Box 10"/>
              <p:cNvSpPr txBox="1"/>
              <p:nvPr/>
            </p:nvSpPr>
            <p:spPr>
              <a:xfrm rot="0">
                <a:off x="1296" y="1632"/>
                <a:ext cx="360" cy="2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0 0</a:t>
                </a:r>
              </a:p>
            </p:txBody>
          </p:sp>
          <p:sp>
            <p:nvSpPr>
              <p:cNvPr id="1049165" name="Text Box 11"/>
              <p:cNvSpPr txBox="1"/>
              <p:nvPr/>
            </p:nvSpPr>
            <p:spPr>
              <a:xfrm rot="0">
                <a:off x="1296" y="1824"/>
                <a:ext cx="360" cy="257"/>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0 1</a:t>
                </a:r>
              </a:p>
            </p:txBody>
          </p:sp>
          <p:sp>
            <p:nvSpPr>
              <p:cNvPr id="1049166" name="Text Box 12"/>
              <p:cNvSpPr txBox="1"/>
              <p:nvPr/>
            </p:nvSpPr>
            <p:spPr>
              <a:xfrm rot="0">
                <a:off x="1296" y="2016"/>
                <a:ext cx="360" cy="2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1 0</a:t>
                </a:r>
              </a:p>
            </p:txBody>
          </p:sp>
          <p:sp>
            <p:nvSpPr>
              <p:cNvPr id="1049167" name="Text Box 13"/>
              <p:cNvSpPr txBox="1"/>
              <p:nvPr/>
            </p:nvSpPr>
            <p:spPr>
              <a:xfrm rot="0">
                <a:off x="1296" y="2208"/>
                <a:ext cx="360" cy="2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1 1</a:t>
                </a:r>
              </a:p>
            </p:txBody>
          </p:sp>
          <p:sp>
            <p:nvSpPr>
              <p:cNvPr id="1049168" name="Text Box 14"/>
              <p:cNvSpPr txBox="1"/>
              <p:nvPr/>
            </p:nvSpPr>
            <p:spPr>
              <a:xfrm rot="0">
                <a:off x="1889" y="1632"/>
                <a:ext cx="214" cy="2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d</a:t>
                </a:r>
              </a:p>
            </p:txBody>
          </p:sp>
          <p:sp>
            <p:nvSpPr>
              <p:cNvPr id="1049169" name="Text Box 15"/>
              <p:cNvSpPr txBox="1"/>
              <p:nvPr/>
            </p:nvSpPr>
            <p:spPr>
              <a:xfrm rot="0">
                <a:off x="1900" y="1824"/>
                <a:ext cx="215" cy="257"/>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0</a:t>
                </a:r>
              </a:p>
            </p:txBody>
          </p:sp>
          <p:sp>
            <p:nvSpPr>
              <p:cNvPr id="1049170" name="Text Box 16"/>
              <p:cNvSpPr txBox="1"/>
              <p:nvPr/>
            </p:nvSpPr>
            <p:spPr>
              <a:xfrm rot="0">
                <a:off x="1900" y="2016"/>
                <a:ext cx="215" cy="2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1</a:t>
                </a:r>
              </a:p>
            </p:txBody>
          </p:sp>
          <p:sp>
            <p:nvSpPr>
              <p:cNvPr id="1049171" name="Text Box 17"/>
              <p:cNvSpPr txBox="1"/>
              <p:nvPr/>
            </p:nvSpPr>
            <p:spPr>
              <a:xfrm rot="0">
                <a:off x="1872" y="2196"/>
                <a:ext cx="258" cy="2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Q</a:t>
                </a:r>
              </a:p>
            </p:txBody>
          </p:sp>
          <p:sp>
            <p:nvSpPr>
              <p:cNvPr id="1049172" name="Text Box 18"/>
              <p:cNvSpPr txBox="1"/>
              <p:nvPr/>
            </p:nvSpPr>
            <p:spPr>
              <a:xfrm rot="0">
                <a:off x="2514" y="1632"/>
                <a:ext cx="440" cy="223"/>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000" lang="zh-CN">
                    <a:latin typeface="Times New Roman" pitchFamily="18" charset="0"/>
                  </a:rPr>
                  <a:t>不定</a:t>
                </a:r>
              </a:p>
            </p:txBody>
          </p:sp>
          <p:sp>
            <p:nvSpPr>
              <p:cNvPr id="1049173" name="Text Box 19"/>
              <p:cNvSpPr txBox="1"/>
              <p:nvPr/>
            </p:nvSpPr>
            <p:spPr>
              <a:xfrm rot="0">
                <a:off x="2508" y="1826"/>
                <a:ext cx="400" cy="223"/>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000" lang="zh-CN">
                    <a:latin typeface="Times New Roman" pitchFamily="18" charset="0"/>
                  </a:rPr>
                  <a:t>置 </a:t>
                </a:r>
                <a:r>
                  <a:rPr altLang="zh-CN" sz="2000" lang="en-US">
                    <a:latin typeface="Times New Roman" pitchFamily="18" charset="0"/>
                  </a:rPr>
                  <a:t>0</a:t>
                </a:r>
              </a:p>
            </p:txBody>
          </p:sp>
          <p:sp>
            <p:nvSpPr>
              <p:cNvPr id="1049174" name="Text Box 20"/>
              <p:cNvSpPr txBox="1"/>
              <p:nvPr/>
            </p:nvSpPr>
            <p:spPr>
              <a:xfrm rot="0">
                <a:off x="2508" y="2030"/>
                <a:ext cx="400" cy="22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000" lang="zh-CN">
                    <a:latin typeface="Times New Roman" pitchFamily="18" charset="0"/>
                  </a:rPr>
                  <a:t>置 </a:t>
                </a:r>
                <a:r>
                  <a:rPr altLang="zh-CN" sz="2000" lang="en-US">
                    <a:latin typeface="Times New Roman" pitchFamily="18" charset="0"/>
                  </a:rPr>
                  <a:t>1</a:t>
                </a:r>
              </a:p>
            </p:txBody>
          </p:sp>
          <p:sp>
            <p:nvSpPr>
              <p:cNvPr id="1049175" name="Text Box 21"/>
              <p:cNvSpPr txBox="1"/>
              <p:nvPr/>
            </p:nvSpPr>
            <p:spPr>
              <a:xfrm rot="0">
                <a:off x="2502" y="2217"/>
                <a:ext cx="441" cy="22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000" lang="zh-CN">
                    <a:latin typeface="Times New Roman" pitchFamily="18" charset="0"/>
                  </a:rPr>
                  <a:t>不变</a:t>
                </a:r>
              </a:p>
            </p:txBody>
          </p:sp>
          <p:sp>
            <p:nvSpPr>
              <p:cNvPr id="1049176" name="Line 22"/>
              <p:cNvSpPr/>
              <p:nvPr/>
            </p:nvSpPr>
            <p:spPr>
              <a:xfrm rot="0">
                <a:off x="1152" y="2496"/>
                <a:ext cx="2016" cy="0"/>
              </a:xfrm>
              <a:prstGeom prst="line"/>
              <a:noFill/>
              <a:ln w="9525" cap="flat" cmpd="sng">
                <a:solidFill>
                  <a:schemeClr val="dk1">
                    <a:alpha val="100000"/>
                  </a:schemeClr>
                </a:solidFill>
                <a:prstDash val="solid"/>
                <a:round/>
              </a:ln>
            </p:spPr>
          </p:sp>
          <p:sp>
            <p:nvSpPr>
              <p:cNvPr id="1049177" name="Line 23"/>
              <p:cNvSpPr/>
              <p:nvPr/>
            </p:nvSpPr>
            <p:spPr>
              <a:xfrm rot="0">
                <a:off x="1692" y="1344"/>
                <a:ext cx="0" cy="1152"/>
              </a:xfrm>
              <a:prstGeom prst="line"/>
              <a:noFill/>
              <a:ln w="9525" cap="flat" cmpd="sng">
                <a:solidFill>
                  <a:schemeClr val="dk1">
                    <a:alpha val="100000"/>
                  </a:schemeClr>
                </a:solidFill>
                <a:prstDash val="solid"/>
                <a:round/>
              </a:ln>
            </p:spPr>
          </p:sp>
          <p:sp>
            <p:nvSpPr>
              <p:cNvPr id="1049178" name="Line 24"/>
              <p:cNvSpPr/>
              <p:nvPr/>
            </p:nvSpPr>
            <p:spPr>
              <a:xfrm rot="0">
                <a:off x="2328" y="1344"/>
                <a:ext cx="0" cy="1152"/>
              </a:xfrm>
              <a:prstGeom prst="line"/>
              <a:noFill/>
              <a:ln w="9525" cap="flat" cmpd="sng">
                <a:solidFill>
                  <a:schemeClr val="dk1">
                    <a:alpha val="100000"/>
                  </a:schemeClr>
                </a:solidFill>
                <a:prstDash val="solid"/>
                <a:round/>
              </a:ln>
            </p:spPr>
          </p:sp>
        </p:grpSp>
        <p:sp>
          <p:nvSpPr>
            <p:cNvPr id="1049179" name="Text Box 25"/>
            <p:cNvSpPr txBox="1"/>
            <p:nvPr/>
          </p:nvSpPr>
          <p:spPr>
            <a:xfrm rot="0">
              <a:off x="1428" y="1488"/>
              <a:ext cx="2184" cy="25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a:t>
              </a:r>
              <a:r>
                <a:rPr altLang="zh-CN" b="1" sz="2400" lang="en-US">
                  <a:latin typeface="Times New Roman" pitchFamily="18" charset="0"/>
                </a:rPr>
                <a:t>基本R-S</a:t>
              </a:r>
              <a:r>
                <a:rPr altLang="en-US" b="1" sz="2400" lang="zh-CN">
                  <a:latin typeface="Times New Roman" pitchFamily="18" charset="0"/>
                </a:rPr>
                <a:t>触发器功能表</a:t>
              </a:r>
            </a:p>
          </p:txBody>
        </p:sp>
      </p:grpSp>
      <p:sp>
        <p:nvSpPr>
          <p:cNvPr id="1049180" name="Text Box 26"/>
          <p:cNvSpPr txBox="1"/>
          <p:nvPr/>
        </p:nvSpPr>
        <p:spPr>
          <a:xfrm rot="0">
            <a:off x="71437" y="1182687"/>
            <a:ext cx="807720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latin typeface="Times New Roman" pitchFamily="18" charset="0"/>
              </a:rPr>
              <a:t>　　</a:t>
            </a:r>
            <a:r>
              <a:rPr altLang="zh-CN" b="1" sz="2400" lang="en-US">
                <a:latin typeface="Times New Roman" pitchFamily="18" charset="0"/>
              </a:rPr>
              <a:t>3.  </a:t>
            </a:r>
            <a:r>
              <a:rPr altLang="en-US" b="1" sz="2400" lang="zh-CN">
                <a:latin typeface="Times New Roman" pitchFamily="18" charset="0"/>
              </a:rPr>
              <a:t>逻辑功能及其描述</a:t>
            </a:r>
          </a:p>
          <a:p>
            <a:pPr algn="just" eaLnBrk="1" hangingPunct="1" indent="0" lvl="0" marL="0">
              <a:spcBef>
                <a:spcPct val="0"/>
              </a:spcBef>
              <a:buFontTx/>
              <a:buNone/>
            </a:pPr>
            <a:r>
              <a:rPr altLang="en-US" b="1" sz="2400" lang="zh-CN">
                <a:latin typeface="Times New Roman" pitchFamily="18" charset="0"/>
              </a:rPr>
              <a:t>   </a:t>
            </a:r>
          </a:p>
          <a:p>
            <a:pPr algn="just" eaLnBrk="1" hangingPunct="1" indent="0" lvl="0" marL="0">
              <a:spcBef>
                <a:spcPct val="0"/>
              </a:spcBef>
              <a:buFontTx/>
              <a:buNone/>
            </a:pPr>
            <a:r>
              <a:rPr altLang="en-US" b="1" sz="2400" lang="zh-CN">
                <a:latin typeface="Times New Roman" pitchFamily="18" charset="0"/>
              </a:rPr>
              <a:t>　　</a:t>
            </a:r>
            <a:r>
              <a:rPr altLang="zh-CN" sz="2400" lang="en-US">
                <a:latin typeface="Times New Roman" pitchFamily="18" charset="0"/>
              </a:rPr>
              <a:t>由与非门构成的R-S</a:t>
            </a:r>
            <a:r>
              <a:rPr altLang="en-US" sz="2400" lang="zh-CN">
                <a:latin typeface="Times New Roman" pitchFamily="18" charset="0"/>
              </a:rPr>
              <a:t>触发器的逻辑功能如下表所示。</a:t>
            </a:r>
          </a:p>
        </p:txBody>
      </p:sp>
      <p:grpSp>
        <p:nvGrpSpPr>
          <p:cNvPr id="313" name=""/>
          <p:cNvGrpSpPr/>
          <p:nvPr/>
        </p:nvGrpSpPr>
        <p:grpSpPr>
          <a:xfrm rot="0">
            <a:off x="3941762" y="2609850"/>
            <a:ext cx="4770437" cy="2657475"/>
            <a:chOff x="2568" y="1451"/>
            <a:chExt cx="3005" cy="1674"/>
          </a:xfrm>
        </p:grpSpPr>
        <p:sp>
          <p:nvSpPr>
            <p:cNvPr id="1049181" name="Line 28"/>
            <p:cNvSpPr/>
            <p:nvPr/>
          </p:nvSpPr>
          <p:spPr>
            <a:xfrm rot="0">
              <a:off x="2568" y="1820"/>
              <a:ext cx="2977" cy="0"/>
            </a:xfrm>
            <a:prstGeom prst="line"/>
            <a:noFill/>
            <a:ln w="28575" cap="flat" cmpd="sng">
              <a:solidFill>
                <a:schemeClr val="dk1">
                  <a:alpha val="100000"/>
                </a:schemeClr>
              </a:solidFill>
              <a:prstDash val="solid"/>
              <a:round/>
            </a:ln>
          </p:spPr>
        </p:sp>
        <p:sp>
          <p:nvSpPr>
            <p:cNvPr id="1049182" name="Line 29"/>
            <p:cNvSpPr/>
            <p:nvPr/>
          </p:nvSpPr>
          <p:spPr>
            <a:xfrm rot="0">
              <a:off x="3050" y="1820"/>
              <a:ext cx="11" cy="1297"/>
            </a:xfrm>
            <a:prstGeom prst="line"/>
            <a:noFill/>
            <a:ln w="28575" cap="flat" cmpd="sng">
              <a:solidFill>
                <a:schemeClr val="dk1">
                  <a:alpha val="100000"/>
                </a:schemeClr>
              </a:solidFill>
              <a:prstDash val="solid"/>
              <a:round/>
            </a:ln>
          </p:spPr>
        </p:sp>
        <p:sp>
          <p:nvSpPr>
            <p:cNvPr id="1049183" name="Line 30"/>
            <p:cNvSpPr/>
            <p:nvPr/>
          </p:nvSpPr>
          <p:spPr>
            <a:xfrm rot="0" flipV="1">
              <a:off x="2568" y="3124"/>
              <a:ext cx="2949" cy="0"/>
            </a:xfrm>
            <a:prstGeom prst="line"/>
            <a:noFill/>
            <a:ln w="28575" cap="flat" cmpd="sng">
              <a:solidFill>
                <a:schemeClr val="dk1">
                  <a:alpha val="100000"/>
                </a:schemeClr>
              </a:solidFill>
              <a:prstDash val="solid"/>
              <a:round/>
            </a:ln>
          </p:spPr>
        </p:sp>
        <p:sp>
          <p:nvSpPr>
            <p:cNvPr id="1049184" name="Line 31"/>
            <p:cNvSpPr/>
            <p:nvPr/>
          </p:nvSpPr>
          <p:spPr>
            <a:xfrm rot="0" flipV="1">
              <a:off x="3050" y="2160"/>
              <a:ext cx="2467" cy="0"/>
            </a:xfrm>
            <a:prstGeom prst="line"/>
            <a:noFill/>
            <a:ln w="28575" cap="flat" cmpd="sng">
              <a:solidFill>
                <a:schemeClr val="dk1">
                  <a:alpha val="100000"/>
                </a:schemeClr>
              </a:solidFill>
              <a:prstDash val="solid"/>
              <a:round/>
            </a:ln>
          </p:spPr>
        </p:sp>
        <p:sp>
          <p:nvSpPr>
            <p:cNvPr id="1049185" name="Line 32"/>
            <p:cNvSpPr/>
            <p:nvPr/>
          </p:nvSpPr>
          <p:spPr>
            <a:xfrm rot="0">
              <a:off x="2577" y="2442"/>
              <a:ext cx="2996" cy="2"/>
            </a:xfrm>
            <a:prstGeom prst="line"/>
            <a:noFill/>
            <a:ln w="28575" cap="flat" cmpd="sng">
              <a:solidFill>
                <a:schemeClr val="dk1">
                  <a:alpha val="100000"/>
                </a:schemeClr>
              </a:solidFill>
              <a:prstDash val="solid"/>
              <a:round/>
            </a:ln>
          </p:spPr>
        </p:sp>
        <p:sp>
          <p:nvSpPr>
            <p:cNvPr id="1049186" name="Line 33"/>
            <p:cNvSpPr/>
            <p:nvPr/>
          </p:nvSpPr>
          <p:spPr>
            <a:xfrm rot="0">
              <a:off x="3696" y="2160"/>
              <a:ext cx="6" cy="964"/>
            </a:xfrm>
            <a:prstGeom prst="line"/>
            <a:noFill/>
            <a:ln w="28575" cap="flat" cmpd="sng">
              <a:solidFill>
                <a:schemeClr val="dk1">
                  <a:alpha val="100000"/>
                </a:schemeClr>
              </a:solidFill>
              <a:prstDash val="solid"/>
              <a:round/>
            </a:ln>
          </p:spPr>
        </p:sp>
        <p:sp>
          <p:nvSpPr>
            <p:cNvPr id="1049187" name="Text Box 34"/>
            <p:cNvSpPr txBox="1"/>
            <p:nvPr/>
          </p:nvSpPr>
          <p:spPr>
            <a:xfrm rot="0">
              <a:off x="2568" y="1820"/>
              <a:ext cx="509" cy="633"/>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现态</a:t>
              </a:r>
            </a:p>
            <a:p>
              <a:pPr algn="ctr" eaLnBrk="1" hangingPunct="1" indent="0" lvl="0" marL="0">
                <a:spcBef>
                  <a:spcPct val="50000"/>
                </a:spcBef>
                <a:buFontTx/>
                <a:buNone/>
              </a:pPr>
              <a:r>
                <a:rPr altLang="zh-CN" b="1" sz="2400" lang="en-US">
                  <a:latin typeface="Times New Roman" pitchFamily="18" charset="0"/>
                </a:rPr>
                <a:t>Q</a:t>
              </a:r>
            </a:p>
          </p:txBody>
        </p:sp>
        <p:sp>
          <p:nvSpPr>
            <p:cNvPr id="1049188" name="Text Box 35"/>
            <p:cNvSpPr txBox="1"/>
            <p:nvPr/>
          </p:nvSpPr>
          <p:spPr>
            <a:xfrm rot="0">
              <a:off x="3872" y="1820"/>
              <a:ext cx="98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次态</a:t>
              </a:r>
              <a:r>
                <a:rPr altLang="zh-CN" b="1" sz="2400" lang="en-US">
                  <a:latin typeface="Times New Roman" pitchFamily="18" charset="0"/>
                </a:rPr>
                <a:t>Q</a:t>
              </a:r>
              <a:r>
                <a:rPr altLang="zh-CN" baseline="30000" sz="2400" lang="en-US">
                  <a:latin typeface="Times New Roman" pitchFamily="18" charset="0"/>
                </a:rPr>
                <a:t>(n+1)</a:t>
              </a:r>
              <a:r>
                <a:rPr altLang="zh-CN" sz="2400" lang="en-US">
                  <a:latin typeface="Times New Roman" pitchFamily="18" charset="0"/>
                </a:rPr>
                <a:t> </a:t>
              </a:r>
            </a:p>
          </p:txBody>
        </p:sp>
        <p:sp>
          <p:nvSpPr>
            <p:cNvPr id="1049189" name="Text Box 36"/>
            <p:cNvSpPr txBox="1"/>
            <p:nvPr/>
          </p:nvSpPr>
          <p:spPr>
            <a:xfrm rot="0">
              <a:off x="3044" y="2154"/>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sz="2400" lang="en-US">
                  <a:latin typeface="Times New Roman" pitchFamily="18" charset="0"/>
                </a:rPr>
                <a:t>RS=00</a:t>
              </a:r>
            </a:p>
          </p:txBody>
        </p:sp>
        <p:sp>
          <p:nvSpPr>
            <p:cNvPr id="1049190" name="Text Box 37"/>
            <p:cNvSpPr txBox="1"/>
            <p:nvPr/>
          </p:nvSpPr>
          <p:spPr>
            <a:xfrm rot="0">
              <a:off x="2739" y="2444"/>
              <a:ext cx="247"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1</a:t>
              </a:r>
            </a:p>
          </p:txBody>
        </p:sp>
        <p:sp>
          <p:nvSpPr>
            <p:cNvPr id="1049191" name="Text Box 38"/>
            <p:cNvSpPr txBox="1"/>
            <p:nvPr/>
          </p:nvSpPr>
          <p:spPr>
            <a:xfrm rot="0">
              <a:off x="3249" y="2444"/>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d</a:t>
              </a:r>
            </a:p>
            <a:p>
              <a:pPr eaLnBrk="1" hangingPunct="1" indent="-457200" lvl="0" marL="457200">
                <a:spcBef>
                  <a:spcPct val="50000"/>
                </a:spcBef>
              </a:pPr>
              <a:r>
                <a:rPr altLang="zh-CN" sz="2400" lang="en-US">
                  <a:latin typeface="Times New Roman" pitchFamily="18" charset="0"/>
                </a:rPr>
                <a:t>d</a:t>
              </a:r>
            </a:p>
          </p:txBody>
        </p:sp>
        <p:sp>
          <p:nvSpPr>
            <p:cNvPr id="1049192" name="Text Box 39"/>
            <p:cNvSpPr txBox="1"/>
            <p:nvPr/>
          </p:nvSpPr>
          <p:spPr>
            <a:xfrm rot="0">
              <a:off x="3305" y="1451"/>
              <a:ext cx="1440"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　　</a:t>
              </a:r>
              <a:r>
                <a:rPr altLang="en-US" b="1" sz="2400" lang="zh-CN">
                  <a:latin typeface="Times New Roman" pitchFamily="18" charset="0"/>
                </a:rPr>
                <a:t>状态表</a:t>
              </a:r>
            </a:p>
          </p:txBody>
        </p:sp>
        <p:sp>
          <p:nvSpPr>
            <p:cNvPr id="1049193" name="Line 40"/>
            <p:cNvSpPr/>
            <p:nvPr/>
          </p:nvSpPr>
          <p:spPr>
            <a:xfrm rot="0">
              <a:off x="4292" y="2160"/>
              <a:ext cx="5" cy="964"/>
            </a:xfrm>
            <a:prstGeom prst="line"/>
            <a:noFill/>
            <a:ln w="28575" cap="flat" cmpd="sng">
              <a:solidFill>
                <a:schemeClr val="dk1">
                  <a:alpha val="100000"/>
                </a:schemeClr>
              </a:solidFill>
              <a:prstDash val="solid"/>
              <a:round/>
            </a:ln>
          </p:spPr>
        </p:sp>
        <p:sp>
          <p:nvSpPr>
            <p:cNvPr id="1049194" name="Line 41"/>
            <p:cNvSpPr/>
            <p:nvPr/>
          </p:nvSpPr>
          <p:spPr>
            <a:xfrm rot="0">
              <a:off x="4893" y="2160"/>
              <a:ext cx="0" cy="965"/>
            </a:xfrm>
            <a:prstGeom prst="line"/>
            <a:noFill/>
            <a:ln w="28575" cap="flat" cmpd="sng">
              <a:solidFill>
                <a:schemeClr val="dk1">
                  <a:alpha val="100000"/>
                </a:schemeClr>
              </a:solidFill>
              <a:prstDash val="solid"/>
              <a:round/>
            </a:ln>
          </p:spPr>
        </p:sp>
        <p:sp>
          <p:nvSpPr>
            <p:cNvPr id="1049195" name="Text Box 42"/>
            <p:cNvSpPr txBox="1"/>
            <p:nvPr/>
          </p:nvSpPr>
          <p:spPr>
            <a:xfrm rot="0">
              <a:off x="4893" y="2160"/>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sz="2400" lang="en-US">
                  <a:latin typeface="Times New Roman" pitchFamily="18" charset="0"/>
                </a:rPr>
                <a:t>RS=10</a:t>
              </a:r>
            </a:p>
          </p:txBody>
        </p:sp>
        <p:sp>
          <p:nvSpPr>
            <p:cNvPr id="1049196" name="Text Box 43"/>
            <p:cNvSpPr txBox="1"/>
            <p:nvPr/>
          </p:nvSpPr>
          <p:spPr>
            <a:xfrm rot="0">
              <a:off x="3683" y="2156"/>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sz="2400" lang="en-US">
                  <a:latin typeface="Times New Roman" pitchFamily="18" charset="0"/>
                </a:rPr>
                <a:t>RS=01</a:t>
              </a:r>
            </a:p>
          </p:txBody>
        </p:sp>
        <p:sp>
          <p:nvSpPr>
            <p:cNvPr id="1049197" name="Text Box 44"/>
            <p:cNvSpPr txBox="1"/>
            <p:nvPr/>
          </p:nvSpPr>
          <p:spPr>
            <a:xfrm rot="0">
              <a:off x="4279" y="2160"/>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sz="2400" lang="en-US">
                  <a:latin typeface="Times New Roman" pitchFamily="18" charset="0"/>
                </a:rPr>
                <a:t>RS=11</a:t>
              </a:r>
            </a:p>
          </p:txBody>
        </p:sp>
        <p:sp>
          <p:nvSpPr>
            <p:cNvPr id="1049198" name="Text Box 45"/>
            <p:cNvSpPr txBox="1"/>
            <p:nvPr/>
          </p:nvSpPr>
          <p:spPr>
            <a:xfrm rot="0">
              <a:off x="3872" y="2472"/>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0</a:t>
              </a:r>
            </a:p>
          </p:txBody>
        </p:sp>
        <p:sp>
          <p:nvSpPr>
            <p:cNvPr id="1049199" name="Text Box 46"/>
            <p:cNvSpPr txBox="1"/>
            <p:nvPr/>
          </p:nvSpPr>
          <p:spPr>
            <a:xfrm rot="0">
              <a:off x="4468" y="2472"/>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1</a:t>
              </a:r>
            </a:p>
          </p:txBody>
        </p:sp>
        <p:sp>
          <p:nvSpPr>
            <p:cNvPr id="1049200" name="Text Box 47"/>
            <p:cNvSpPr txBox="1"/>
            <p:nvPr/>
          </p:nvSpPr>
          <p:spPr>
            <a:xfrm rot="0">
              <a:off x="5091" y="2472"/>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1</a:t>
              </a:r>
            </a:p>
            <a:p>
              <a:pPr eaLnBrk="1" hangingPunct="1" indent="-457200" lvl="0" marL="457200">
                <a:spcBef>
                  <a:spcPct val="50000"/>
                </a:spcBef>
              </a:pPr>
              <a:r>
                <a:rPr altLang="zh-CN" sz="2400" lang="en-US">
                  <a:latin typeface="Times New Roman" pitchFamily="18" charset="0"/>
                </a:rPr>
                <a:t>1</a:t>
              </a:r>
            </a:p>
          </p:txBody>
        </p:sp>
      </p:grpSp>
      <p:sp>
        <p:nvSpPr>
          <p:cNvPr id="104920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20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20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68</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311"/>
                                        </p:tgtEl>
                                        <p:attrNameLst>
                                          <p:attrName>style.visibility</p:attrName>
                                        </p:attrNameLst>
                                      </p:cBhvr>
                                      <p:to>
                                        <p:strVal val="visible"/>
                                      </p:to>
                                    </p:set>
                                    <p:anim calcmode="lin" valueType="num">
                                      <p:cBhvr additive="base">
                                        <p:cTn dur="500" fill="hold" id="7"/>
                                        <p:tgtEl>
                                          <p:spTgt spid="311"/>
                                        </p:tgtEl>
                                        <p:attrNameLst>
                                          <p:attrName>ppt_x</p:attrName>
                                        </p:attrNameLst>
                                      </p:cBhvr>
                                      <p:tavLst>
                                        <p:tav tm="0">
                                          <p:val>
                                            <p:strVal val="#ppt_x"/>
                                          </p:val>
                                        </p:tav>
                                        <p:tav tm="100000">
                                          <p:val>
                                            <p:strVal val="#ppt_x"/>
                                          </p:val>
                                        </p:tav>
                                      </p:tavLst>
                                    </p:anim>
                                    <p:anim calcmode="lin" valueType="num">
                                      <p:cBhvr additive="base">
                                        <p:cTn dur="500" fill="hold" id="8"/>
                                        <p:tgtEl>
                                          <p:spTgt spid="311"/>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313"/>
                                        </p:tgtEl>
                                        <p:attrNameLst>
                                          <p:attrName>style.visibility</p:attrName>
                                        </p:attrNameLst>
                                      </p:cBhvr>
                                      <p:to>
                                        <p:strVal val="visible"/>
                                      </p:to>
                                    </p:set>
                                    <p:anim calcmode="lin" valueType="num">
                                      <p:cBhvr additive="base">
                                        <p:cTn dur="500" fill="hold" id="13"/>
                                        <p:tgtEl>
                                          <p:spTgt spid="313"/>
                                        </p:tgtEl>
                                        <p:attrNameLst>
                                          <p:attrName>ppt_x</p:attrName>
                                        </p:attrNameLst>
                                      </p:cBhvr>
                                      <p:tavLst>
                                        <p:tav tm="0">
                                          <p:val>
                                            <p:strVal val="#ppt_x"/>
                                          </p:val>
                                        </p:tav>
                                        <p:tav tm="100000">
                                          <p:val>
                                            <p:strVal val="#ppt_x"/>
                                          </p:val>
                                        </p:tav>
                                      </p:tavLst>
                                    </p:anim>
                                    <p:anim calcmode="lin" valueType="num">
                                      <p:cBhvr additive="base">
                                        <p:cTn dur="500" fill="hold" id="14"/>
                                        <p:tgtEl>
                                          <p:spTgt spid="313"/>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158"/>
                                        </p:tgtEl>
                                        <p:attrNameLst>
                                          <p:attrName>style.visibility</p:attrName>
                                        </p:attrNameLst>
                                      </p:cBhvr>
                                      <p:to>
                                        <p:strVal val="visible"/>
                                      </p:to>
                                    </p:set>
                                    <p:anim calcmode="lin" valueType="num">
                                      <p:cBhvr additive="base">
                                        <p:cTn dur="500" fill="hold" id="19"/>
                                        <p:tgtEl>
                                          <p:spTgt spid="1049158"/>
                                        </p:tgtEl>
                                        <p:attrNameLst>
                                          <p:attrName>ppt_x</p:attrName>
                                        </p:attrNameLst>
                                      </p:cBhvr>
                                      <p:tavLst>
                                        <p:tav tm="0">
                                          <p:val>
                                            <p:strVal val="#ppt_x"/>
                                          </p:val>
                                        </p:tav>
                                        <p:tav tm="100000">
                                          <p:val>
                                            <p:strVal val="#ppt_x"/>
                                          </p:val>
                                        </p:tav>
                                      </p:tavLst>
                                    </p:anim>
                                    <p:anim calcmode="lin" valueType="num">
                                      <p:cBhvr additive="base">
                                        <p:cTn dur="500" fill="hold" id="20"/>
                                        <p:tgtEl>
                                          <p:spTgt spid="1049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58" grpId="0" uiExpand="0" build="whole"/>
    </p:bldLst>
  </p:timing>
</p:sld>
</file>

<file path=ppt/slides/slide69.xml><?xml version="1.0" encoding="utf-8"?>
<p:sld xmlns:a="http://schemas.openxmlformats.org/drawingml/2006/main" xmlns:r="http://schemas.openxmlformats.org/officeDocument/2006/relationships" xmlns:p="http://schemas.openxmlformats.org/presentationml/2006/main" show="1" showMasterSp="1">
  <p:cSld>
    <p:spTree>
      <p:nvGrpSpPr>
        <p:cNvPr id="316" name=""/>
        <p:cNvGrpSpPr/>
        <p:nvPr/>
      </p:nvGrpSpPr>
      <p:grpSpPr>
        <a:xfrm rot="0">
          <a:off x="0" y="0"/>
          <a:ext cx="0" cy="0"/>
          <a:chOff x="0" y="0"/>
          <a:chExt cx="0" cy="0"/>
        </a:xfrm>
      </p:grpSpPr>
      <p:sp>
        <p:nvSpPr>
          <p:cNvPr id="1049206" name="Text Box 2"/>
          <p:cNvSpPr txBox="1"/>
          <p:nvPr/>
        </p:nvSpPr>
        <p:spPr>
          <a:xfrm rot="0">
            <a:off x="666750" y="1093787"/>
            <a:ext cx="782002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若把触发器次态 </a:t>
            </a:r>
            <a:r>
              <a:rPr altLang="zh-CN" sz="2400" i="1" lang="en-US">
                <a:latin typeface="Times New Roman" pitchFamily="18" charset="0"/>
              </a:rPr>
              <a:t>Q</a:t>
            </a:r>
            <a:r>
              <a:rPr altLang="zh-CN" baseline="30000" sz="2400" lang="en-US">
                <a:latin typeface="Times New Roman" pitchFamily="18" charset="0"/>
              </a:rPr>
              <a:t>n+1</a:t>
            </a:r>
            <a:r>
              <a:rPr altLang="en-US" sz="2400" lang="zh-CN">
                <a:latin typeface="Times New Roman" pitchFamily="18" charset="0"/>
              </a:rPr>
              <a:t>表示成现态 </a:t>
            </a:r>
            <a:r>
              <a:rPr altLang="zh-CN" sz="2400" i="1" lang="en-US">
                <a:latin typeface="Times New Roman" pitchFamily="18" charset="0"/>
              </a:rPr>
              <a:t>Q</a:t>
            </a:r>
            <a:r>
              <a:rPr altLang="en-US" sz="2400" lang="zh-CN">
                <a:latin typeface="Times New Roman" pitchFamily="18" charset="0"/>
              </a:rPr>
              <a:t>和输入</a:t>
            </a:r>
            <a:r>
              <a:rPr altLang="zh-CN" sz="2400" lang="en-US">
                <a:latin typeface="Times New Roman" pitchFamily="18" charset="0"/>
              </a:rPr>
              <a:t>R</a:t>
            </a:r>
            <a:r>
              <a:rPr altLang="en-US" sz="2400" lang="zh-CN">
                <a:latin typeface="Times New Roman" pitchFamily="18" charset="0"/>
              </a:rPr>
              <a:t>、</a:t>
            </a:r>
            <a:r>
              <a:rPr altLang="zh-CN" sz="2400" lang="en-US">
                <a:latin typeface="Times New Roman" pitchFamily="18" charset="0"/>
              </a:rPr>
              <a:t>S</a:t>
            </a:r>
            <a:r>
              <a:rPr altLang="en-US" sz="2400" lang="zh-CN">
                <a:latin typeface="Times New Roman" pitchFamily="18" charset="0"/>
              </a:rPr>
              <a:t>的函数，则卡诺图如下：</a:t>
            </a:r>
          </a:p>
        </p:txBody>
      </p:sp>
      <p:grpSp>
        <p:nvGrpSpPr>
          <p:cNvPr id="317" name=""/>
          <p:cNvGrpSpPr/>
          <p:nvPr/>
        </p:nvGrpSpPr>
        <p:grpSpPr>
          <a:xfrm rot="0">
            <a:off x="746125" y="4379912"/>
            <a:ext cx="8020050" cy="2109787"/>
            <a:chOff x="470" y="2557"/>
            <a:chExt cx="5052" cy="1329"/>
          </a:xfrm>
        </p:grpSpPr>
        <p:sp>
          <p:nvSpPr>
            <p:cNvPr id="1049207" name="Text Box 4"/>
            <p:cNvSpPr txBox="1"/>
            <p:nvPr/>
          </p:nvSpPr>
          <p:spPr>
            <a:xfrm rot="0">
              <a:off x="470" y="3322"/>
              <a:ext cx="5052" cy="564"/>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因为</a:t>
              </a:r>
              <a:r>
                <a:rPr altLang="zh-CN" sz="2400" lang="en-US">
                  <a:latin typeface="Times New Roman" pitchFamily="18" charset="0"/>
                </a:rPr>
                <a:t>R</a:t>
              </a:r>
              <a:r>
                <a:rPr altLang="en-US" sz="2400" lang="zh-CN">
                  <a:latin typeface="Times New Roman" pitchFamily="18" charset="0"/>
                </a:rPr>
                <a:t>、</a:t>
              </a:r>
              <a:r>
                <a:rPr altLang="zh-CN" sz="2400" lang="en-US">
                  <a:latin typeface="Times New Roman" pitchFamily="18" charset="0"/>
                </a:rPr>
                <a:t>S</a:t>
              </a:r>
              <a:r>
                <a:rPr altLang="en-US" sz="2400" lang="zh-CN">
                  <a:latin typeface="Times New Roman" pitchFamily="18" charset="0"/>
                </a:rPr>
                <a:t>不允许同时为</a:t>
              </a:r>
              <a:r>
                <a:rPr altLang="zh-CN" sz="2400" lang="en-US">
                  <a:latin typeface="Times New Roman" pitchFamily="18" charset="0"/>
                </a:rPr>
                <a:t>0</a:t>
              </a:r>
              <a:r>
                <a:rPr altLang="en-US" sz="2400" lang="zh-CN">
                  <a:latin typeface="Times New Roman" pitchFamily="18" charset="0"/>
                </a:rPr>
                <a:t>，所以输入必须满足约束条件：</a:t>
              </a:r>
            </a:p>
            <a:p>
              <a:pPr algn="ctr" eaLnBrk="1" hangingPunct="1" indent="0" lvl="0" marL="0">
                <a:lnSpc>
                  <a:spcPct val="120000"/>
                </a:lnSpc>
                <a:spcBef>
                  <a:spcPct val="0"/>
                </a:spcBef>
                <a:buFontTx/>
                <a:buNone/>
              </a:pPr>
              <a:r>
                <a:rPr altLang="zh-CN" sz="2400" lang="en-US">
                  <a:latin typeface="Times New Roman" pitchFamily="18" charset="0"/>
                </a:rPr>
                <a:t>R + S = 1  (</a:t>
              </a:r>
              <a:r>
                <a:rPr altLang="en-US" sz="2400" lang="zh-CN">
                  <a:latin typeface="Times New Roman" pitchFamily="18" charset="0"/>
                </a:rPr>
                <a:t>约束方程</a:t>
              </a:r>
              <a:r>
                <a:rPr altLang="zh-CN" sz="2400" lang="en-US">
                  <a:latin typeface="Times New Roman" pitchFamily="18" charset="0"/>
                </a:rPr>
                <a:t>)</a:t>
              </a:r>
            </a:p>
          </p:txBody>
        </p:sp>
        <p:sp>
          <p:nvSpPr>
            <p:cNvPr id="1049208" name="Text Box 5"/>
            <p:cNvSpPr txBox="1"/>
            <p:nvPr/>
          </p:nvSpPr>
          <p:spPr>
            <a:xfrm rot="0">
              <a:off x="470" y="2557"/>
              <a:ext cx="430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用卡诺图化简，可得到该触发器的次态方程：</a:t>
              </a:r>
              <a:r>
                <a:rPr altLang="en-US" sz="2400" i="1" lang="zh-CN">
                  <a:latin typeface="Times New Roman" pitchFamily="18" charset="0"/>
                </a:rPr>
                <a:t>           </a:t>
              </a:r>
            </a:p>
          </p:txBody>
        </p:sp>
        <p:graphicFrame>
          <p:nvGraphicFramePr>
            <p:cNvPr id="4194321" name=""/>
            <p:cNvGraphicFramePr>
              <a:graphicFrameLocks/>
            </p:cNvGraphicFramePr>
            <p:nvPr/>
          </p:nvGraphicFramePr>
          <p:xfrm rot="0">
            <a:off x="1689" y="2840"/>
            <a:ext cx="1682" cy="450"/>
          </p:xfrm>
          <a:graphic>
            <a:graphicData uri="http://schemas.openxmlformats.org/presentationml/2006/ole">
              <mc:AlternateContent xmlns:mc="http://schemas.openxmlformats.org/markup-compatibility/2006">
                <mc:Choice xmlns:v="urn:schemas-microsoft-com:vml" Requires="v">
                  <p:oleObj name="公式" r:id="rId1" spid="" imgH="450" imgW="1682" showAsIcon="0" progId="Equation.3">
                    <p:embed followColorScheme="full"/>
                    <p:pic>
                      <p:nvPicPr>
                        <p:cNvPr id="2097209" name="Object 6"/>
                        <p:cNvPicPr>
                          <a:picLocks/>
                        </p:cNvPicPr>
                        <p:nvPr/>
                      </p:nvPicPr>
                      <p:blipFill>
                        <a:blip xmlns:r="http://schemas.openxmlformats.org/officeDocument/2006/relationships" r:embed="rId2"/>
                        <a:srcRect l="0" t="0" r="0" b="0"/>
                        <a:stretch>
                          <a:fillRect/>
                        </a:stretch>
                      </p:blipFill>
                      <p:spPr>
                        <a:xfrm rot="0">
                          <a:off x="1689" y="2840"/>
                          <a:ext cx="1682" cy="450"/>
                        </a:xfrm>
                        <a:prstGeom prst="rect"/>
                        <a:noFill/>
                        <a:ln>
                          <a:noFill/>
                        </a:ln>
                      </p:spPr>
                    </p:pic>
                  </p:oleObj>
                </mc:Choice>
                <mc:Fallback>
                  <p:oleObj name="公式" r:id="rId1" spid="" imgH="450" imgW="1682" showAsIcon="0" progId="Equation.3">
                    <p:embed followColorScheme="full"/>
                    <p:pic>
                      <p:nvPicPr>
                        <p:cNvPr id="2097209" name="Object 6"/>
                        <p:cNvPicPr>
                          <a:picLocks/>
                        </p:cNvPicPr>
                        <p:nvPr/>
                      </p:nvPicPr>
                      <p:blipFill>
                        <a:blip xmlns:r="http://schemas.openxmlformats.org/officeDocument/2006/relationships" r:embed="rId2"/>
                        <a:srcRect l="0" t="0" r="0" b="0"/>
                        <a:stretch>
                          <a:fillRect/>
                        </a:stretch>
                      </p:blipFill>
                      <p:spPr>
                        <a:xfrm rot="0">
                          <a:off x="1689" y="2840"/>
                          <a:ext cx="1682" cy="450"/>
                        </a:xfrm>
                        <a:prstGeom prst="rect"/>
                        <a:noFill/>
                        <a:ln>
                          <a:noFill/>
                        </a:ln>
                      </p:spPr>
                    </p:pic>
                  </p:oleObj>
                </mc:Fallback>
              </mc:AlternateContent>
            </a:graphicData>
          </a:graphic>
        </p:graphicFrame>
      </p:grpSp>
      <p:pic>
        <p:nvPicPr>
          <p:cNvPr id="2097210" name="Picture 7" descr="005"/>
          <p:cNvPicPr>
            <a:picLocks/>
          </p:cNvPicPr>
          <p:nvPr>
            <p:ph sz="full" idx="4294967295"/>
          </p:nvPr>
        </p:nvPicPr>
        <p:blipFill>
          <a:blip xmlns:r="http://schemas.openxmlformats.org/officeDocument/2006/relationships" r:embed="rId3"/>
          <a:srcRect l="0" t="0" r="0" b="0"/>
          <a:stretch>
            <a:fillRect/>
          </a:stretch>
        </p:blipFill>
        <p:spPr>
          <a:xfrm rot="0">
            <a:off x="611187" y="2054225"/>
            <a:ext cx="7740650" cy="2414587"/>
          </a:xfrm>
          <a:prstGeom prst="rect"/>
          <a:noFill/>
          <a:ln>
            <a:noFill/>
          </a:ln>
        </p:spPr>
      </p:pic>
      <p:sp>
        <p:nvSpPr>
          <p:cNvPr id="104920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21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21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69</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210"/>
                                        </p:tgtEl>
                                        <p:attrNameLst>
                                          <p:attrName>style.visibility</p:attrName>
                                        </p:attrNameLst>
                                      </p:cBhvr>
                                      <p:to>
                                        <p:strVal val="visible"/>
                                      </p:to>
                                    </p:set>
                                    <p:anim calcmode="lin" valueType="num">
                                      <p:cBhvr additive="base">
                                        <p:cTn dur="500" fill="hold" id="7"/>
                                        <p:tgtEl>
                                          <p:spTgt spid="2097210"/>
                                        </p:tgtEl>
                                        <p:attrNameLst>
                                          <p:attrName>ppt_x</p:attrName>
                                        </p:attrNameLst>
                                      </p:cBhvr>
                                      <p:tavLst>
                                        <p:tav tm="0">
                                          <p:val>
                                            <p:strVal val="#ppt_x"/>
                                          </p:val>
                                        </p:tav>
                                        <p:tav tm="100000">
                                          <p:val>
                                            <p:strVal val="#ppt_x"/>
                                          </p:val>
                                        </p:tav>
                                      </p:tavLst>
                                    </p:anim>
                                    <p:anim calcmode="lin" valueType="num">
                                      <p:cBhvr additive="base">
                                        <p:cTn dur="500" fill="hold" id="8"/>
                                        <p:tgtEl>
                                          <p:spTgt spid="2097210"/>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317"/>
                                        </p:tgtEl>
                                        <p:attrNameLst>
                                          <p:attrName>style.visibility</p:attrName>
                                        </p:attrNameLst>
                                      </p:cBhvr>
                                      <p:to>
                                        <p:strVal val="visible"/>
                                      </p:to>
                                    </p:set>
                                    <p:anim calcmode="lin" valueType="num">
                                      <p:cBhvr additive="base">
                                        <p:cTn dur="500" fill="hold" id="13"/>
                                        <p:tgtEl>
                                          <p:spTgt spid="317"/>
                                        </p:tgtEl>
                                        <p:attrNameLst>
                                          <p:attrName>ppt_x</p:attrName>
                                        </p:attrNameLst>
                                      </p:cBhvr>
                                      <p:tavLst>
                                        <p:tav tm="0">
                                          <p:val>
                                            <p:strVal val="#ppt_x"/>
                                          </p:val>
                                        </p:tav>
                                        <p:tav tm="100000">
                                          <p:val>
                                            <p:strVal val="#ppt_x"/>
                                          </p:val>
                                        </p:tav>
                                      </p:tavLst>
                                    </p:anim>
                                    <p:anim calcmode="lin" valueType="num">
                                      <p:cBhvr additive="base">
                                        <p:cTn dur="500" fill="hold" id="14"/>
                                        <p:tgtEl>
                                          <p:spTgt spid="3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1" showMasterSp="1">
  <p:cSld>
    <p:spTree>
      <p:nvGrpSpPr>
        <p:cNvPr id="140" name=""/>
        <p:cNvGrpSpPr/>
        <p:nvPr/>
      </p:nvGrpSpPr>
      <p:grpSpPr>
        <a:xfrm rot="0">
          <a:off x="0" y="0"/>
          <a:ext cx="0" cy="0"/>
          <a:chOff x="0" y="0"/>
          <a:chExt cx="0" cy="0"/>
        </a:xfrm>
      </p:grpSpPr>
      <p:sp>
        <p:nvSpPr>
          <p:cNvPr id="1048635" name="Text Box 2"/>
          <p:cNvSpPr txBox="1"/>
          <p:nvPr/>
        </p:nvSpPr>
        <p:spPr>
          <a:xfrm rot="0">
            <a:off x="331787" y="923925"/>
            <a:ext cx="8632825"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双极型集成电路可进一步可分为：</a:t>
            </a: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solidFill>
                  <a:srgbClr val="FF3300"/>
                </a:solidFill>
                <a:latin typeface="Times New Roman" pitchFamily="18" charset="0"/>
              </a:rPr>
              <a:t>TTL</a:t>
            </a:r>
            <a:r>
              <a:rPr altLang="en-US" sz="2400" lang="zh-CN">
                <a:latin typeface="Times New Roman" pitchFamily="18" charset="0"/>
              </a:rPr>
              <a:t>(Transistor Transistor Logic)电路：应用最广泛；</a:t>
            </a: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solidFill>
                  <a:srgbClr val="FF3300"/>
                </a:solidFill>
                <a:latin typeface="Times New Roman" pitchFamily="18" charset="0"/>
              </a:rPr>
              <a:t>ECL</a:t>
            </a:r>
            <a:r>
              <a:rPr altLang="en-US" sz="2400" lang="zh-CN">
                <a:latin typeface="Times New Roman" pitchFamily="18" charset="0"/>
              </a:rPr>
              <a:t>(Emitter Coupled  Logic)电路：用于高速系统；</a:t>
            </a: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solidFill>
                  <a:srgbClr val="FF3300"/>
                </a:solidFill>
                <a:latin typeface="Times New Roman" pitchFamily="18" charset="0"/>
              </a:rPr>
              <a:t>I</a:t>
            </a:r>
            <a:r>
              <a:rPr altLang="zh-CN" baseline="30000" sz="2400" lang="en-US">
                <a:solidFill>
                  <a:srgbClr val="FF3300"/>
                </a:solidFill>
                <a:latin typeface="Times New Roman" pitchFamily="18" charset="0"/>
              </a:rPr>
              <a:t>2</a:t>
            </a:r>
            <a:r>
              <a:rPr altLang="zh-CN" sz="2400" lang="en-US">
                <a:solidFill>
                  <a:srgbClr val="FF3300"/>
                </a:solidFill>
                <a:latin typeface="Times New Roman" pitchFamily="18" charset="0"/>
              </a:rPr>
              <a:t>L</a:t>
            </a:r>
            <a:r>
              <a:rPr altLang="en-US" sz="2400" lang="zh-CN">
                <a:latin typeface="Times New Roman" pitchFamily="18" charset="0"/>
              </a:rPr>
              <a:t>(Integrated  Injection Logic)电路：超大规模集成电路。</a:t>
            </a:r>
            <a:br>
              <a:rPr altLang="en-US" sz="2400" lang="zh-CN">
                <a:latin typeface="Times New Roman" pitchFamily="18" charset="0"/>
              </a:rPr>
            </a:br>
            <a:r>
              <a:rPr altLang="en-US" sz="2400" lang="zh-CN">
                <a:latin typeface="Times New Roman" pitchFamily="18" charset="0"/>
              </a:rPr>
              <a:t>　　　　　　┊</a:t>
            </a: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TTL</a:t>
            </a:r>
            <a:r>
              <a:rPr altLang="en-US" sz="2400" lang="zh-CN">
                <a:latin typeface="Times New Roman" pitchFamily="18" charset="0"/>
              </a:rPr>
              <a:t>电路的“性能价格比”最佳，应用最广泛。</a:t>
            </a:r>
          </a:p>
        </p:txBody>
      </p:sp>
      <p:sp>
        <p:nvSpPr>
          <p:cNvPr id="1048636" name="Text Box 3"/>
          <p:cNvSpPr txBox="1"/>
          <p:nvPr/>
        </p:nvSpPr>
        <p:spPr>
          <a:xfrm rot="0">
            <a:off x="368300" y="3732212"/>
            <a:ext cx="8153400"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latin typeface="Times New Roman" pitchFamily="18" charset="0"/>
              </a:rPr>
              <a:t>　　</a:t>
            </a:r>
            <a:r>
              <a:rPr altLang="zh-CN" sz="2400" lang="en-US">
                <a:latin typeface="Times New Roman" pitchFamily="18" charset="0"/>
              </a:rPr>
              <a:t>MOS</a:t>
            </a:r>
            <a:r>
              <a:rPr altLang="en-US" sz="2400" lang="zh-CN">
                <a:latin typeface="Times New Roman" pitchFamily="18" charset="0"/>
              </a:rPr>
              <a:t>集成电路可进一步分为：</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solidFill>
                  <a:srgbClr val="FF3300"/>
                </a:solidFill>
                <a:latin typeface="Times New Roman" pitchFamily="18" charset="0"/>
              </a:rPr>
              <a:t>PMOS</a:t>
            </a:r>
            <a:r>
              <a:rPr altLang="en-US" sz="2400" lang="zh-CN">
                <a:latin typeface="Times New Roman" pitchFamily="18" charset="0"/>
              </a:rPr>
              <a:t>( P-channel  Metel  Oxide Semiconductor)；</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solidFill>
                  <a:srgbClr val="FF3300"/>
                </a:solidFill>
                <a:latin typeface="Times New Roman" pitchFamily="18" charset="0"/>
              </a:rPr>
              <a:t>NMOS</a:t>
            </a:r>
            <a:r>
              <a:rPr altLang="en-US" sz="2400" lang="zh-CN">
                <a:latin typeface="Times New Roman" pitchFamily="18" charset="0"/>
              </a:rPr>
              <a:t>(N-channel Metel Oxide Semiconductor)；</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solidFill>
                  <a:srgbClr val="FF3300"/>
                </a:solidFill>
                <a:latin typeface="Times New Roman" pitchFamily="18" charset="0"/>
              </a:rPr>
              <a:t>CMOS</a:t>
            </a:r>
            <a:r>
              <a:rPr altLang="en-US" sz="2400" lang="zh-CN">
                <a:latin typeface="Times New Roman" pitchFamily="18" charset="0"/>
              </a:rPr>
              <a:t>(Complement Metal Oxide Semiconductor)。</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CMOS</a:t>
            </a:r>
            <a:r>
              <a:rPr altLang="en-US" sz="2400" lang="zh-CN">
                <a:latin typeface="Times New Roman" pitchFamily="18" charset="0"/>
              </a:rPr>
              <a:t>电路应用较普遍，因为它不但适用于通用逻辑电路的设计，而且综合性能最好 。</a:t>
            </a:r>
          </a:p>
        </p:txBody>
      </p:sp>
      <p:sp>
        <p:nvSpPr>
          <p:cNvPr id="104863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数字集成电路的分类</a:t>
            </a:r>
          </a:p>
        </p:txBody>
      </p:sp>
      <p:sp>
        <p:nvSpPr>
          <p:cNvPr id="104863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3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5">
                                  <p:stCondLst>
                                    <p:cond delay="0"/>
                                  </p:stCondLst>
                                  <p:childTnLst>
                                    <p:set>
                                      <p:cBhvr>
                                        <p:cTn dur="1" fill="hold" id="6">
                                          <p:stCondLst>
                                            <p:cond delay="0"/>
                                          </p:stCondLst>
                                        </p:cTn>
                                        <p:tgtEl>
                                          <p:spTgt spid="1048636"/>
                                        </p:tgtEl>
                                        <p:attrNameLst>
                                          <p:attrName>style.visibility</p:attrName>
                                        </p:attrNameLst>
                                      </p:cBhvr>
                                      <p:to>
                                        <p:strVal val="visible"/>
                                      </p:to>
                                    </p:set>
                                    <p:animEffect transition="in" filter="blinds(vertical)">
                                      <p:cBhvr>
                                        <p:cTn dur="500" id="7"/>
                                        <p:tgtEl>
                                          <p:spTgt spid="104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6" grpId="0" uiExpand="0" build="whole"/>
    </p:bldLst>
  </p:timing>
</p:sld>
</file>

<file path=ppt/slides/slide70.xml><?xml version="1.0" encoding="utf-8"?>
<p:sld xmlns:a="http://schemas.openxmlformats.org/drawingml/2006/main" xmlns:r="http://schemas.openxmlformats.org/officeDocument/2006/relationships" xmlns:p="http://schemas.openxmlformats.org/presentationml/2006/main" show="1" showMasterSp="1">
  <p:cSld>
    <p:spTree>
      <p:nvGrpSpPr>
        <p:cNvPr id="320" name=""/>
        <p:cNvGrpSpPr/>
        <p:nvPr/>
      </p:nvGrpSpPr>
      <p:grpSpPr>
        <a:xfrm rot="0">
          <a:off x="0" y="0"/>
          <a:ext cx="0" cy="0"/>
          <a:chOff x="0" y="0"/>
          <a:chExt cx="0" cy="0"/>
        </a:xfrm>
      </p:grpSpPr>
      <p:pic>
        <p:nvPicPr>
          <p:cNvPr id="2097211" name="Picture 21" descr="图3-39"/>
          <p:cNvPicPr>
            <a:picLocks/>
          </p:cNvPicPr>
          <p:nvPr/>
        </p:nvPicPr>
        <p:blipFill>
          <a:blip xmlns:r="http://schemas.openxmlformats.org/officeDocument/2006/relationships" r:embed="rId1"/>
          <a:srcRect l="0" t="0" r="0" b="0"/>
          <a:stretch>
            <a:fillRect/>
          </a:stretch>
        </p:blipFill>
        <p:spPr>
          <a:xfrm rot="0">
            <a:off x="4095750" y="3214687"/>
            <a:ext cx="4719637" cy="3184525"/>
          </a:xfrm>
          <a:prstGeom prst="rect"/>
          <a:noFill/>
          <a:ln>
            <a:noFill/>
          </a:ln>
        </p:spPr>
      </p:pic>
      <p:sp>
        <p:nvSpPr>
          <p:cNvPr id="1049214" name="Text Box 3"/>
          <p:cNvSpPr txBox="1"/>
          <p:nvPr/>
        </p:nvSpPr>
        <p:spPr>
          <a:xfrm rot="0">
            <a:off x="657225" y="1247775"/>
            <a:ext cx="7983537" cy="17716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4.  </a:t>
            </a:r>
            <a:r>
              <a:rPr altLang="en-US" b="1" sz="2400" lang="zh-CN">
                <a:latin typeface="Times New Roman" pitchFamily="18" charset="0"/>
              </a:rPr>
              <a:t>激励表和时间图</a:t>
            </a:r>
          </a:p>
          <a:p>
            <a:pPr algn="just" eaLnBrk="1" hangingPunct="1" indent="0" lvl="0" marL="0">
              <a:lnSpc>
                <a:spcPct val="120000"/>
              </a:lnSpc>
              <a:spcBef>
                <a:spcPct val="0"/>
              </a:spcBef>
              <a:buFontTx/>
              <a:buNone/>
            </a:pPr>
            <a:r>
              <a:rPr altLang="en-US" b="1" sz="2400" lang="zh-CN">
                <a:solidFill>
                  <a:schemeClr val="lt2"/>
                </a:solidFill>
                <a:latin typeface="Times New Roman" pitchFamily="18" charset="0"/>
              </a:rPr>
              <a:t>     </a:t>
            </a:r>
            <a:r>
              <a:rPr altLang="en-US" sz="2400" lang="zh-CN"/>
              <a:t>激励表</a:t>
            </a:r>
            <a:r>
              <a:rPr altLang="en-US" sz="2400" lang="zh-CN">
                <a:solidFill>
                  <a:schemeClr val="lt2"/>
                </a:solidFill>
                <a:latin typeface="Times New Roman" pitchFamily="18" charset="0"/>
              </a:rPr>
              <a:t>表明</a:t>
            </a:r>
            <a:r>
              <a:rPr altLang="zh-CN" sz="2400" lang="en-US">
                <a:latin typeface="Times New Roman" pitchFamily="18" charset="0"/>
              </a:rPr>
              <a:t>由与非门构成的R-S</a:t>
            </a:r>
            <a:r>
              <a:rPr altLang="en-US" sz="2400" lang="zh-CN">
                <a:latin typeface="Times New Roman" pitchFamily="18" charset="0"/>
              </a:rPr>
              <a:t>触发器从现态</a:t>
            </a:r>
            <a:r>
              <a:rPr altLang="zh-CN" sz="2400" lang="en-US">
                <a:latin typeface="Times New Roman" pitchFamily="18" charset="0"/>
              </a:rPr>
              <a:t>Q</a:t>
            </a:r>
            <a:r>
              <a:rPr altLang="en-US" sz="2400" lang="zh-CN">
                <a:latin typeface="Times New Roman" pitchFamily="18" charset="0"/>
              </a:rPr>
              <a:t>转移到次态</a:t>
            </a:r>
            <a:r>
              <a:rPr altLang="zh-CN" sz="2400" lang="en-US">
                <a:latin typeface="Times New Roman" pitchFamily="18" charset="0"/>
              </a:rPr>
              <a:t>Q</a:t>
            </a:r>
            <a:r>
              <a:rPr altLang="zh-CN" baseline="30000" sz="2400" lang="en-US">
                <a:latin typeface="Times New Roman" pitchFamily="18" charset="0"/>
              </a:rPr>
              <a:t>n+1</a:t>
            </a:r>
            <a:r>
              <a:rPr altLang="en-US" sz="2400" lang="zh-CN">
                <a:latin typeface="Times New Roman" pitchFamily="18" charset="0"/>
              </a:rPr>
              <a:t>时，对输入信号的要求。表中“</a:t>
            </a:r>
            <a:r>
              <a:rPr altLang="zh-CN" sz="2400" lang="en-US">
                <a:latin typeface="Times New Roman" pitchFamily="18" charset="0"/>
              </a:rPr>
              <a:t>d”</a:t>
            </a:r>
            <a:r>
              <a:rPr altLang="en-US" sz="2400" lang="zh-CN">
                <a:latin typeface="Times New Roman" pitchFamily="18" charset="0"/>
              </a:rPr>
              <a:t>表示无关输入项，主要用于时序电路设计</a:t>
            </a:r>
            <a:r>
              <a:rPr altLang="en-US" b="1" sz="2400" lang="zh-CN">
                <a:latin typeface="Times New Roman" pitchFamily="18" charset="0"/>
              </a:rPr>
              <a:t>。</a:t>
            </a:r>
          </a:p>
        </p:txBody>
      </p:sp>
      <p:grpSp>
        <p:nvGrpSpPr>
          <p:cNvPr id="321" name=""/>
          <p:cNvGrpSpPr/>
          <p:nvPr/>
        </p:nvGrpSpPr>
        <p:grpSpPr>
          <a:xfrm rot="0">
            <a:off x="809625" y="3216275"/>
            <a:ext cx="3306762" cy="2428875"/>
            <a:chOff x="796" y="1792"/>
            <a:chExt cx="2083" cy="1530"/>
          </a:xfrm>
        </p:grpSpPr>
        <p:sp>
          <p:nvSpPr>
            <p:cNvPr id="1049215" name="Line 5"/>
            <p:cNvSpPr/>
            <p:nvPr/>
          </p:nvSpPr>
          <p:spPr>
            <a:xfrm rot="0">
              <a:off x="796" y="2146"/>
              <a:ext cx="2016" cy="0"/>
            </a:xfrm>
            <a:prstGeom prst="line"/>
            <a:noFill/>
            <a:ln w="9525" cap="flat" cmpd="sng">
              <a:solidFill>
                <a:schemeClr val="dk1">
                  <a:alpha val="100000"/>
                </a:schemeClr>
              </a:solidFill>
              <a:prstDash val="solid"/>
              <a:round/>
            </a:ln>
          </p:spPr>
        </p:sp>
        <p:sp>
          <p:nvSpPr>
            <p:cNvPr id="1049216" name="Line 6"/>
            <p:cNvSpPr/>
            <p:nvPr/>
          </p:nvSpPr>
          <p:spPr>
            <a:xfrm rot="0">
              <a:off x="796" y="2434"/>
              <a:ext cx="2016" cy="0"/>
            </a:xfrm>
            <a:prstGeom prst="line"/>
            <a:noFill/>
            <a:ln w="9525" cap="flat" cmpd="sng">
              <a:solidFill>
                <a:schemeClr val="dk1">
                  <a:alpha val="100000"/>
                </a:schemeClr>
              </a:solidFill>
              <a:prstDash val="solid"/>
              <a:round/>
            </a:ln>
          </p:spPr>
        </p:sp>
        <p:sp>
          <p:nvSpPr>
            <p:cNvPr id="1049217" name="Text Box 7"/>
            <p:cNvSpPr txBox="1"/>
            <p:nvPr/>
          </p:nvSpPr>
          <p:spPr>
            <a:xfrm rot="0">
              <a:off x="2131" y="2127"/>
              <a:ext cx="748"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R     S</a:t>
              </a:r>
            </a:p>
          </p:txBody>
        </p:sp>
        <p:sp>
          <p:nvSpPr>
            <p:cNvPr id="1049218" name="Text Box 8"/>
            <p:cNvSpPr txBox="1"/>
            <p:nvPr/>
          </p:nvSpPr>
          <p:spPr>
            <a:xfrm rot="0">
              <a:off x="1520" y="2127"/>
              <a:ext cx="4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Q</a:t>
              </a:r>
              <a:r>
                <a:rPr altLang="zh-CN" baseline="30000" sz="2400" lang="en-US">
                  <a:latin typeface="Times New Roman" pitchFamily="18" charset="0"/>
                </a:rPr>
                <a:t>n+1</a:t>
              </a:r>
            </a:p>
          </p:txBody>
        </p:sp>
        <p:sp>
          <p:nvSpPr>
            <p:cNvPr id="1049219" name="Text Box 9"/>
            <p:cNvSpPr txBox="1"/>
            <p:nvPr/>
          </p:nvSpPr>
          <p:spPr>
            <a:xfrm rot="0">
              <a:off x="975" y="2626"/>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0          1</a:t>
              </a:r>
            </a:p>
          </p:txBody>
        </p:sp>
        <p:sp>
          <p:nvSpPr>
            <p:cNvPr id="1049220" name="Text Box 10"/>
            <p:cNvSpPr txBox="1"/>
            <p:nvPr/>
          </p:nvSpPr>
          <p:spPr>
            <a:xfrm rot="0">
              <a:off x="2177" y="2399"/>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d     1</a:t>
              </a:r>
            </a:p>
          </p:txBody>
        </p:sp>
        <p:sp>
          <p:nvSpPr>
            <p:cNvPr id="1049221" name="Text Box 11"/>
            <p:cNvSpPr txBox="1"/>
            <p:nvPr/>
          </p:nvSpPr>
          <p:spPr>
            <a:xfrm rot="0">
              <a:off x="930" y="2127"/>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Q  →</a:t>
              </a:r>
            </a:p>
          </p:txBody>
        </p:sp>
        <p:sp>
          <p:nvSpPr>
            <p:cNvPr id="1049222" name="Line 12"/>
            <p:cNvSpPr/>
            <p:nvPr/>
          </p:nvSpPr>
          <p:spPr>
            <a:xfrm rot="0">
              <a:off x="796" y="3298"/>
              <a:ext cx="2016" cy="0"/>
            </a:xfrm>
            <a:prstGeom prst="line"/>
            <a:noFill/>
            <a:ln w="9525" cap="flat" cmpd="sng">
              <a:solidFill>
                <a:schemeClr val="dk1">
                  <a:alpha val="100000"/>
                </a:schemeClr>
              </a:solidFill>
              <a:prstDash val="solid"/>
              <a:round/>
            </a:ln>
          </p:spPr>
        </p:sp>
        <p:sp>
          <p:nvSpPr>
            <p:cNvPr id="1049223" name="Line 13"/>
            <p:cNvSpPr/>
            <p:nvPr/>
          </p:nvSpPr>
          <p:spPr>
            <a:xfrm rot="0">
              <a:off x="2086" y="2146"/>
              <a:ext cx="0" cy="1152"/>
            </a:xfrm>
            <a:prstGeom prst="line"/>
            <a:noFill/>
            <a:ln w="9525" cap="flat" cmpd="sng">
              <a:solidFill>
                <a:schemeClr val="dk1">
                  <a:alpha val="100000"/>
                </a:schemeClr>
              </a:solidFill>
              <a:prstDash val="solid"/>
              <a:round/>
            </a:ln>
          </p:spPr>
        </p:sp>
        <p:sp>
          <p:nvSpPr>
            <p:cNvPr id="1049224" name="Text Box 14"/>
            <p:cNvSpPr txBox="1"/>
            <p:nvPr/>
          </p:nvSpPr>
          <p:spPr>
            <a:xfrm rot="0">
              <a:off x="1009" y="1792"/>
              <a:ext cx="1584"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R-S</a:t>
              </a:r>
              <a:r>
                <a:rPr altLang="en-US" b="1" sz="2400" lang="zh-CN"/>
                <a:t>触发器</a:t>
              </a:r>
              <a:r>
                <a:rPr altLang="en-US" b="1" sz="2400" lang="zh-CN">
                  <a:latin typeface="Times New Roman" pitchFamily="18" charset="0"/>
                </a:rPr>
                <a:t>激励表</a:t>
              </a:r>
            </a:p>
          </p:txBody>
        </p:sp>
        <p:sp>
          <p:nvSpPr>
            <p:cNvPr id="1049225" name="Text Box 15"/>
            <p:cNvSpPr txBox="1"/>
            <p:nvPr/>
          </p:nvSpPr>
          <p:spPr>
            <a:xfrm rot="0">
              <a:off x="975" y="2836"/>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1          0</a:t>
              </a:r>
            </a:p>
          </p:txBody>
        </p:sp>
        <p:sp>
          <p:nvSpPr>
            <p:cNvPr id="1049226" name="Text Box 16"/>
            <p:cNvSpPr txBox="1"/>
            <p:nvPr/>
          </p:nvSpPr>
          <p:spPr>
            <a:xfrm rot="0">
              <a:off x="975" y="2399"/>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0          0</a:t>
              </a:r>
            </a:p>
          </p:txBody>
        </p:sp>
        <p:sp>
          <p:nvSpPr>
            <p:cNvPr id="1049227" name="Text Box 17"/>
            <p:cNvSpPr txBox="1"/>
            <p:nvPr/>
          </p:nvSpPr>
          <p:spPr>
            <a:xfrm rot="0">
              <a:off x="975" y="3034"/>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1          1</a:t>
              </a:r>
            </a:p>
          </p:txBody>
        </p:sp>
        <p:sp>
          <p:nvSpPr>
            <p:cNvPr id="1049228" name="Text Box 18"/>
            <p:cNvSpPr txBox="1"/>
            <p:nvPr/>
          </p:nvSpPr>
          <p:spPr>
            <a:xfrm rot="0">
              <a:off x="2177" y="2610"/>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1     0</a:t>
              </a:r>
            </a:p>
          </p:txBody>
        </p:sp>
        <p:sp>
          <p:nvSpPr>
            <p:cNvPr id="1049229" name="Text Box 19"/>
            <p:cNvSpPr txBox="1"/>
            <p:nvPr/>
          </p:nvSpPr>
          <p:spPr>
            <a:xfrm rot="0">
              <a:off x="2177" y="2836"/>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0     1</a:t>
              </a:r>
            </a:p>
          </p:txBody>
        </p:sp>
        <p:sp>
          <p:nvSpPr>
            <p:cNvPr id="1049230" name="Text Box 20"/>
            <p:cNvSpPr txBox="1"/>
            <p:nvPr/>
          </p:nvSpPr>
          <p:spPr>
            <a:xfrm rot="0">
              <a:off x="2177" y="3034"/>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1     d</a:t>
              </a:r>
            </a:p>
          </p:txBody>
        </p:sp>
      </p:grpSp>
      <p:sp>
        <p:nvSpPr>
          <p:cNvPr id="104923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23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23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70</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321"/>
                                        </p:tgtEl>
                                        <p:attrNameLst>
                                          <p:attrName>style.visibility</p:attrName>
                                        </p:attrNameLst>
                                      </p:cBhvr>
                                      <p:to>
                                        <p:strVal val="visible"/>
                                      </p:to>
                                    </p:set>
                                    <p:anim calcmode="lin" valueType="num">
                                      <p:cBhvr additive="base">
                                        <p:cTn dur="500" fill="hold" id="7"/>
                                        <p:tgtEl>
                                          <p:spTgt spid="321"/>
                                        </p:tgtEl>
                                        <p:attrNameLst>
                                          <p:attrName>ppt_x</p:attrName>
                                        </p:attrNameLst>
                                      </p:cBhvr>
                                      <p:tavLst>
                                        <p:tav tm="0">
                                          <p:val>
                                            <p:strVal val="#ppt_x"/>
                                          </p:val>
                                        </p:tav>
                                        <p:tav tm="100000">
                                          <p:val>
                                            <p:strVal val="#ppt_x"/>
                                          </p:val>
                                        </p:tav>
                                      </p:tavLst>
                                    </p:anim>
                                    <p:anim calcmode="lin" valueType="num">
                                      <p:cBhvr additive="base">
                                        <p:cTn dur="500" fill="hold" id="8"/>
                                        <p:tgtEl>
                                          <p:spTgt spid="321"/>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2097211"/>
                                        </p:tgtEl>
                                        <p:attrNameLst>
                                          <p:attrName>style.visibility</p:attrName>
                                        </p:attrNameLst>
                                      </p:cBhvr>
                                      <p:to>
                                        <p:strVal val="visible"/>
                                      </p:to>
                                    </p:set>
                                    <p:anim calcmode="lin" valueType="num">
                                      <p:cBhvr additive="base">
                                        <p:cTn dur="500" fill="hold" id="13"/>
                                        <p:tgtEl>
                                          <p:spTgt spid="2097211"/>
                                        </p:tgtEl>
                                        <p:attrNameLst>
                                          <p:attrName>ppt_x</p:attrName>
                                        </p:attrNameLst>
                                      </p:cBhvr>
                                      <p:tavLst>
                                        <p:tav tm="0">
                                          <p:val>
                                            <p:strVal val="#ppt_x"/>
                                          </p:val>
                                        </p:tav>
                                        <p:tav tm="100000">
                                          <p:val>
                                            <p:strVal val="#ppt_x"/>
                                          </p:val>
                                        </p:tav>
                                      </p:tavLst>
                                    </p:anim>
                                    <p:anim calcmode="lin" valueType="num">
                                      <p:cBhvr additive="base">
                                        <p:cTn dur="500" fill="hold" id="14"/>
                                        <p:tgtEl>
                                          <p:spTgt spid="20972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1" showMasterSp="1">
  <p:cSld>
    <p:spTree>
      <p:nvGrpSpPr>
        <p:cNvPr id="322" name=""/>
        <p:cNvGrpSpPr/>
        <p:nvPr/>
      </p:nvGrpSpPr>
      <p:grpSpPr>
        <a:xfrm rot="0">
          <a:off x="0" y="0"/>
          <a:ext cx="0" cy="0"/>
          <a:chOff x="0" y="0"/>
          <a:chExt cx="0" cy="0"/>
        </a:xfrm>
      </p:grpSpPr>
      <p:sp>
        <p:nvSpPr>
          <p:cNvPr id="1049234" name="Text Box 2"/>
          <p:cNvSpPr txBox="1"/>
          <p:nvPr/>
        </p:nvSpPr>
        <p:spPr>
          <a:xfrm rot="0">
            <a:off x="631825" y="1133475"/>
            <a:ext cx="5089525"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宋体" pitchFamily="2" charset="-122"/>
              </a:rPr>
              <a:t>二、用或非门构成的基本</a:t>
            </a:r>
            <a:r>
              <a:rPr altLang="zh-CN" b="1" sz="2400" lang="en-US">
                <a:latin typeface="宋体" pitchFamily="2" charset="-122"/>
              </a:rPr>
              <a:t>R-S</a:t>
            </a:r>
            <a:r>
              <a:rPr altLang="en-US" b="1" sz="2400" lang="zh-CN">
                <a:latin typeface="宋体" pitchFamily="2" charset="-122"/>
              </a:rPr>
              <a:t>触发器 </a:t>
            </a:r>
          </a:p>
        </p:txBody>
      </p:sp>
      <p:sp>
        <p:nvSpPr>
          <p:cNvPr id="1049235" name="Text Box 3"/>
          <p:cNvSpPr txBox="1"/>
          <p:nvPr/>
        </p:nvSpPr>
        <p:spPr>
          <a:xfrm rot="0">
            <a:off x="508000" y="1700212"/>
            <a:ext cx="82296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latin typeface="宋体" pitchFamily="2" charset="-122"/>
              </a:rPr>
              <a:t>　　</a:t>
            </a:r>
            <a:r>
              <a:rPr altLang="zh-CN" b="1" sz="2400" lang="en-US">
                <a:latin typeface="宋体" pitchFamily="2" charset="-122"/>
              </a:rPr>
              <a:t>1.</a:t>
            </a:r>
            <a:r>
              <a:rPr altLang="en-US" b="1" sz="2400" lang="zh-CN">
                <a:latin typeface="宋体" pitchFamily="2" charset="-122"/>
              </a:rPr>
              <a:t>组成：</a:t>
            </a:r>
            <a:r>
              <a:rPr altLang="zh-CN" sz="2400" lang="en-US">
                <a:latin typeface="宋体" pitchFamily="2" charset="-122"/>
              </a:rPr>
              <a:t>由两个或非门交叉耦合组成，其逻辑图和逻辑符号分别如图(a)</a:t>
            </a:r>
            <a:r>
              <a:rPr altLang="en-US" sz="2400" lang="zh-CN">
                <a:latin typeface="宋体" pitchFamily="2" charset="-122"/>
              </a:rPr>
              <a:t>和图</a:t>
            </a:r>
            <a:r>
              <a:rPr altLang="zh-CN" sz="2400" lang="en-US">
                <a:latin typeface="宋体" pitchFamily="2" charset="-122"/>
              </a:rPr>
              <a:t>(b)</a:t>
            </a:r>
            <a:r>
              <a:rPr altLang="en-US" sz="2400" lang="zh-CN">
                <a:latin typeface="宋体" pitchFamily="2" charset="-122"/>
              </a:rPr>
              <a:t>所示。    </a:t>
            </a:r>
          </a:p>
        </p:txBody>
      </p:sp>
      <p:pic>
        <p:nvPicPr>
          <p:cNvPr id="2097212" name="Picture 4" descr="Tu3-31X"/>
          <p:cNvPicPr>
            <a:picLocks/>
          </p:cNvPicPr>
          <p:nvPr/>
        </p:nvPicPr>
        <p:blipFill>
          <a:blip xmlns:r="http://schemas.openxmlformats.org/officeDocument/2006/relationships" r:embed="rId1">
            <a:lum bright="-100000"/>
          </a:blip>
          <a:srcRect l="0" t="0" r="0" b="0"/>
          <a:stretch>
            <a:fillRect/>
          </a:stretch>
        </p:blipFill>
        <p:spPr>
          <a:xfrm rot="0">
            <a:off x="2209800" y="2427287"/>
            <a:ext cx="5029200" cy="3146425"/>
          </a:xfrm>
          <a:prstGeom prst="rect"/>
          <a:noFill/>
          <a:ln>
            <a:noFill/>
          </a:ln>
        </p:spPr>
      </p:pic>
      <p:sp>
        <p:nvSpPr>
          <p:cNvPr id="1049236" name="Text Box 5"/>
          <p:cNvSpPr txBox="1"/>
          <p:nvPr/>
        </p:nvSpPr>
        <p:spPr>
          <a:xfrm rot="0">
            <a:off x="609600" y="5576887"/>
            <a:ext cx="81534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宋体" pitchFamily="2" charset="-122"/>
              </a:rPr>
              <a:t>　　该电路的输入是正脉冲或高电平有效，故逻辑符号的输入端未加小圆圈。</a:t>
            </a:r>
          </a:p>
        </p:txBody>
      </p:sp>
      <p:sp>
        <p:nvSpPr>
          <p:cNvPr id="104923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23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23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71</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9" presetSubtype="0">
                                  <p:stCondLst>
                                    <p:cond delay="0"/>
                                  </p:stCondLst>
                                  <p:childTnLst>
                                    <p:set>
                                      <p:cBhvr>
                                        <p:cTn dur="1" fill="hold" id="6">
                                          <p:stCondLst>
                                            <p:cond delay="0"/>
                                          </p:stCondLst>
                                        </p:cTn>
                                        <p:tgtEl>
                                          <p:spTgt spid="1049235"/>
                                        </p:tgtEl>
                                        <p:attrNameLst>
                                          <p:attrName>style.visibility</p:attrName>
                                        </p:attrNameLst>
                                      </p:cBhvr>
                                      <p:to>
                                        <p:strVal val="visible"/>
                                      </p:to>
                                    </p:set>
                                    <p:animEffect transition="in" filter="dissolve">
                                      <p:cBhvr>
                                        <p:cTn dur="500" id="7"/>
                                        <p:tgtEl>
                                          <p:spTgt spid="1049235"/>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3" presetSubtype="10">
                                  <p:stCondLst>
                                    <p:cond delay="0"/>
                                  </p:stCondLst>
                                  <p:childTnLst>
                                    <p:set>
                                      <p:cBhvr>
                                        <p:cTn dur="1" fill="hold" id="11">
                                          <p:stCondLst>
                                            <p:cond delay="0"/>
                                          </p:stCondLst>
                                        </p:cTn>
                                        <p:tgtEl>
                                          <p:spTgt spid="2097212"/>
                                        </p:tgtEl>
                                        <p:attrNameLst>
                                          <p:attrName>style.visibility</p:attrName>
                                        </p:attrNameLst>
                                      </p:cBhvr>
                                      <p:to>
                                        <p:strVal val="visible"/>
                                      </p:to>
                                    </p:set>
                                    <p:animEffect transition="in" filter="blinds(horizontal)">
                                      <p:cBhvr>
                                        <p:cTn dur="500" id="12"/>
                                        <p:tgtEl>
                                          <p:spTgt spid="2097212"/>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2" presetSubtype="4">
                                  <p:stCondLst>
                                    <p:cond delay="0"/>
                                  </p:stCondLst>
                                  <p:childTnLst>
                                    <p:set>
                                      <p:cBhvr>
                                        <p:cTn dur="1" fill="hold" id="16">
                                          <p:stCondLst>
                                            <p:cond delay="0"/>
                                          </p:stCondLst>
                                        </p:cTn>
                                        <p:tgtEl>
                                          <p:spTgt spid="1049236"/>
                                        </p:tgtEl>
                                        <p:attrNameLst>
                                          <p:attrName>style.visibility</p:attrName>
                                        </p:attrNameLst>
                                      </p:cBhvr>
                                      <p:to>
                                        <p:strVal val="visible"/>
                                      </p:to>
                                    </p:set>
                                    <p:anim calcmode="lin" valueType="num">
                                      <p:cBhvr additive="base">
                                        <p:cTn dur="500" fill="hold" id="17"/>
                                        <p:tgtEl>
                                          <p:spTgt spid="1049236"/>
                                        </p:tgtEl>
                                        <p:attrNameLst>
                                          <p:attrName>ppt_x</p:attrName>
                                        </p:attrNameLst>
                                      </p:cBhvr>
                                      <p:tavLst>
                                        <p:tav tm="0">
                                          <p:val>
                                            <p:strVal val="#ppt_x"/>
                                          </p:val>
                                        </p:tav>
                                        <p:tav tm="100000">
                                          <p:val>
                                            <p:strVal val="#ppt_x"/>
                                          </p:val>
                                        </p:tav>
                                      </p:tavLst>
                                    </p:anim>
                                    <p:anim calcmode="lin" valueType="num">
                                      <p:cBhvr additive="base">
                                        <p:cTn dur="500" fill="hold" id="18"/>
                                        <p:tgtEl>
                                          <p:spTgt spid="1049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35" grpId="0" uiExpand="0" build="whole"/>
      <p:bldP spid="1049236" grpId="0" uiExpand="0" build="whole"/>
    </p:bldLst>
  </p:timing>
</p:sld>
</file>

<file path=ppt/slides/slide72.xml><?xml version="1.0" encoding="utf-8"?>
<p:sld xmlns:a="http://schemas.openxmlformats.org/drawingml/2006/main" xmlns:r="http://schemas.openxmlformats.org/officeDocument/2006/relationships" xmlns:p="http://schemas.openxmlformats.org/presentationml/2006/main" show="1" showMasterSp="1">
  <p:cSld>
    <p:spTree>
      <p:nvGrpSpPr>
        <p:cNvPr id="325" name=""/>
        <p:cNvGrpSpPr/>
        <p:nvPr/>
      </p:nvGrpSpPr>
      <p:grpSpPr>
        <a:xfrm rot="0">
          <a:off x="0" y="0"/>
          <a:ext cx="0" cy="0"/>
          <a:chOff x="0" y="0"/>
          <a:chExt cx="0" cy="0"/>
        </a:xfrm>
      </p:grpSpPr>
      <p:sp>
        <p:nvSpPr>
          <p:cNvPr id="1049242" name="Text Box 2"/>
          <p:cNvSpPr txBox="1"/>
          <p:nvPr/>
        </p:nvSpPr>
        <p:spPr>
          <a:xfrm rot="0">
            <a:off x="606425" y="1066800"/>
            <a:ext cx="7986712" cy="96837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lnSpc>
                <a:spcPct val="120000"/>
              </a:lnSpc>
            </a:pPr>
            <a:r>
              <a:rPr altLang="zh-CN" b="1" sz="2400" lang="en-US">
                <a:latin typeface="Times New Roman" pitchFamily="18" charset="0"/>
              </a:rPr>
              <a:t>2. </a:t>
            </a:r>
            <a:r>
              <a:rPr altLang="en-US" b="1" sz="2400" lang="zh-CN">
                <a:latin typeface="Times New Roman" pitchFamily="18" charset="0"/>
              </a:rPr>
              <a:t>逻辑功能</a:t>
            </a:r>
          </a:p>
          <a:p>
            <a:pPr eaLnBrk="1" hangingPunct="1" indent="-457200" lvl="0" marL="457200">
              <a:lnSpc>
                <a:spcPct val="120000"/>
              </a:lnSpc>
            </a:pPr>
            <a:r>
              <a:rPr altLang="zh-CN" sz="2400" lang="en-US">
                <a:latin typeface="Times New Roman" pitchFamily="18" charset="0"/>
              </a:rPr>
              <a:t>　下表给出了由或非门构成的R-S</a:t>
            </a:r>
            <a:r>
              <a:rPr altLang="en-US" sz="2400" lang="zh-CN">
                <a:latin typeface="Times New Roman" pitchFamily="18" charset="0"/>
              </a:rPr>
              <a:t>触发器的逻辑功能。</a:t>
            </a:r>
          </a:p>
        </p:txBody>
      </p:sp>
      <p:grpSp>
        <p:nvGrpSpPr>
          <p:cNvPr id="326" name=""/>
          <p:cNvGrpSpPr/>
          <p:nvPr/>
        </p:nvGrpSpPr>
        <p:grpSpPr>
          <a:xfrm rot="0">
            <a:off x="581025" y="2228850"/>
            <a:ext cx="3605212" cy="2362200"/>
            <a:chOff x="1536" y="960"/>
            <a:chExt cx="2271" cy="1488"/>
          </a:xfrm>
        </p:grpSpPr>
        <p:grpSp>
          <p:nvGrpSpPr>
            <p:cNvPr id="327" name=""/>
            <p:cNvGrpSpPr/>
            <p:nvPr/>
          </p:nvGrpSpPr>
          <p:grpSpPr>
            <a:xfrm rot="0">
              <a:off x="1791" y="1296"/>
              <a:ext cx="2016" cy="1152"/>
              <a:chOff x="1791" y="1296"/>
              <a:chExt cx="2016" cy="1152"/>
            </a:xfrm>
          </p:grpSpPr>
          <p:sp>
            <p:nvSpPr>
              <p:cNvPr id="1049243" name="Line 5"/>
              <p:cNvSpPr/>
              <p:nvPr/>
            </p:nvSpPr>
            <p:spPr>
              <a:xfrm rot="0">
                <a:off x="1791" y="1296"/>
                <a:ext cx="2016" cy="0"/>
              </a:xfrm>
              <a:prstGeom prst="line"/>
              <a:noFill/>
              <a:ln w="9525" cap="flat" cmpd="sng">
                <a:solidFill>
                  <a:schemeClr val="dk1">
                    <a:alpha val="100000"/>
                  </a:schemeClr>
                </a:solidFill>
                <a:prstDash val="solid"/>
                <a:round/>
              </a:ln>
            </p:spPr>
          </p:sp>
          <p:sp>
            <p:nvSpPr>
              <p:cNvPr id="1049244" name="Line 6"/>
              <p:cNvSpPr/>
              <p:nvPr/>
            </p:nvSpPr>
            <p:spPr>
              <a:xfrm rot="0">
                <a:off x="1791" y="1584"/>
                <a:ext cx="2016" cy="0"/>
              </a:xfrm>
              <a:prstGeom prst="line"/>
              <a:noFill/>
              <a:ln w="9525" cap="flat" cmpd="sng">
                <a:solidFill>
                  <a:schemeClr val="dk1">
                    <a:alpha val="100000"/>
                  </a:schemeClr>
                </a:solidFill>
                <a:prstDash val="solid"/>
                <a:round/>
              </a:ln>
            </p:spPr>
          </p:sp>
          <p:sp>
            <p:nvSpPr>
              <p:cNvPr id="1049245" name="Text Box 7"/>
              <p:cNvSpPr txBox="1"/>
              <p:nvPr/>
            </p:nvSpPr>
            <p:spPr>
              <a:xfrm rot="0">
                <a:off x="1925" y="1322"/>
                <a:ext cx="36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RS</a:t>
                </a:r>
              </a:p>
            </p:txBody>
          </p:sp>
          <p:sp>
            <p:nvSpPr>
              <p:cNvPr id="1049246" name="Text Box 8"/>
              <p:cNvSpPr txBox="1"/>
              <p:nvPr/>
            </p:nvSpPr>
            <p:spPr>
              <a:xfrm rot="0">
                <a:off x="2367" y="1296"/>
                <a:ext cx="47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r>
                  <a:rPr altLang="zh-CN" baseline="30000" b="1" sz="2400" lang="en-US">
                    <a:latin typeface="Times New Roman" pitchFamily="18" charset="0"/>
                  </a:rPr>
                  <a:t>n+1</a:t>
                </a:r>
              </a:p>
            </p:txBody>
          </p:sp>
          <p:sp>
            <p:nvSpPr>
              <p:cNvPr id="1049247" name="Text Box 9"/>
              <p:cNvSpPr txBox="1"/>
              <p:nvPr/>
            </p:nvSpPr>
            <p:spPr>
              <a:xfrm rot="0">
                <a:off x="2983" y="1329"/>
                <a:ext cx="760"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功能说明</a:t>
                </a:r>
              </a:p>
            </p:txBody>
          </p:sp>
          <p:sp>
            <p:nvSpPr>
              <p:cNvPr id="1049248" name="Text Box 10"/>
              <p:cNvSpPr txBox="1"/>
              <p:nvPr/>
            </p:nvSpPr>
            <p:spPr>
              <a:xfrm rot="0">
                <a:off x="1935" y="1584"/>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0 0</a:t>
                </a:r>
              </a:p>
            </p:txBody>
          </p:sp>
          <p:sp>
            <p:nvSpPr>
              <p:cNvPr id="1049249" name="Text Box 11"/>
              <p:cNvSpPr txBox="1"/>
              <p:nvPr/>
            </p:nvSpPr>
            <p:spPr>
              <a:xfrm rot="0">
                <a:off x="1935" y="1776"/>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0 1</a:t>
                </a:r>
              </a:p>
            </p:txBody>
          </p:sp>
          <p:sp>
            <p:nvSpPr>
              <p:cNvPr id="1049250" name="Text Box 12"/>
              <p:cNvSpPr txBox="1"/>
              <p:nvPr/>
            </p:nvSpPr>
            <p:spPr>
              <a:xfrm rot="0">
                <a:off x="1935" y="1968"/>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1 0</a:t>
                </a:r>
              </a:p>
            </p:txBody>
          </p:sp>
          <p:sp>
            <p:nvSpPr>
              <p:cNvPr id="1049251" name="Text Box 13"/>
              <p:cNvSpPr txBox="1"/>
              <p:nvPr/>
            </p:nvSpPr>
            <p:spPr>
              <a:xfrm rot="0">
                <a:off x="1935" y="2160"/>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1 1</a:t>
                </a:r>
              </a:p>
            </p:txBody>
          </p:sp>
          <p:sp>
            <p:nvSpPr>
              <p:cNvPr id="1049252" name="Text Box 14"/>
              <p:cNvSpPr txBox="1"/>
              <p:nvPr/>
            </p:nvSpPr>
            <p:spPr>
              <a:xfrm rot="0">
                <a:off x="2528" y="1584"/>
                <a:ext cx="26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p>
            </p:txBody>
          </p:sp>
          <p:sp>
            <p:nvSpPr>
              <p:cNvPr id="1049253" name="Text Box 15"/>
              <p:cNvSpPr txBox="1"/>
              <p:nvPr/>
            </p:nvSpPr>
            <p:spPr>
              <a:xfrm rot="0">
                <a:off x="2575" y="1776"/>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a:t>
                </a:r>
              </a:p>
            </p:txBody>
          </p:sp>
          <p:sp>
            <p:nvSpPr>
              <p:cNvPr id="1049254" name="Text Box 16"/>
              <p:cNvSpPr txBox="1"/>
              <p:nvPr/>
            </p:nvSpPr>
            <p:spPr>
              <a:xfrm rot="0">
                <a:off x="2587" y="1968"/>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a:t>
                </a:r>
              </a:p>
            </p:txBody>
          </p:sp>
          <p:sp>
            <p:nvSpPr>
              <p:cNvPr id="1049255" name="Text Box 17"/>
              <p:cNvSpPr txBox="1"/>
              <p:nvPr/>
            </p:nvSpPr>
            <p:spPr>
              <a:xfrm rot="0">
                <a:off x="2568" y="2148"/>
                <a:ext cx="22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d</a:t>
                </a:r>
              </a:p>
            </p:txBody>
          </p:sp>
          <p:sp>
            <p:nvSpPr>
              <p:cNvPr id="1049256" name="Text Box 18"/>
              <p:cNvSpPr txBox="1"/>
              <p:nvPr/>
            </p:nvSpPr>
            <p:spPr>
              <a:xfrm rot="0">
                <a:off x="3153" y="1584"/>
                <a:ext cx="43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不变</a:t>
                </a:r>
              </a:p>
            </p:txBody>
          </p:sp>
          <p:sp>
            <p:nvSpPr>
              <p:cNvPr id="1049257" name="Text Box 19"/>
              <p:cNvSpPr txBox="1"/>
              <p:nvPr/>
            </p:nvSpPr>
            <p:spPr>
              <a:xfrm rot="0">
                <a:off x="3147" y="1778"/>
                <a:ext cx="397"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置 </a:t>
                </a:r>
                <a:r>
                  <a:rPr altLang="zh-CN" b="1" sz="2000" lang="en-US">
                    <a:latin typeface="Times New Roman" pitchFamily="18" charset="0"/>
                  </a:rPr>
                  <a:t>1</a:t>
                </a:r>
              </a:p>
            </p:txBody>
          </p:sp>
          <p:sp>
            <p:nvSpPr>
              <p:cNvPr id="1049258" name="Text Box 20"/>
              <p:cNvSpPr txBox="1"/>
              <p:nvPr/>
            </p:nvSpPr>
            <p:spPr>
              <a:xfrm rot="0">
                <a:off x="3147" y="1982"/>
                <a:ext cx="397"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置 </a:t>
                </a:r>
                <a:r>
                  <a:rPr altLang="zh-CN" b="1" sz="2000" lang="en-US">
                    <a:latin typeface="Times New Roman" pitchFamily="18" charset="0"/>
                  </a:rPr>
                  <a:t>0</a:t>
                </a:r>
              </a:p>
            </p:txBody>
          </p:sp>
          <p:sp>
            <p:nvSpPr>
              <p:cNvPr id="1049259" name="Text Box 21"/>
              <p:cNvSpPr txBox="1"/>
              <p:nvPr/>
            </p:nvSpPr>
            <p:spPr>
              <a:xfrm rot="0">
                <a:off x="3141" y="2169"/>
                <a:ext cx="43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不定</a:t>
                </a:r>
              </a:p>
            </p:txBody>
          </p:sp>
          <p:sp>
            <p:nvSpPr>
              <p:cNvPr id="1049260" name="Line 22"/>
              <p:cNvSpPr/>
              <p:nvPr/>
            </p:nvSpPr>
            <p:spPr>
              <a:xfrm rot="0">
                <a:off x="1791" y="2448"/>
                <a:ext cx="2016" cy="0"/>
              </a:xfrm>
              <a:prstGeom prst="line"/>
              <a:noFill/>
              <a:ln w="9525" cap="flat" cmpd="sng">
                <a:solidFill>
                  <a:schemeClr val="dk1">
                    <a:alpha val="100000"/>
                  </a:schemeClr>
                </a:solidFill>
                <a:prstDash val="solid"/>
                <a:round/>
              </a:ln>
            </p:spPr>
          </p:sp>
          <p:sp>
            <p:nvSpPr>
              <p:cNvPr id="1049261" name="Line 23"/>
              <p:cNvSpPr/>
              <p:nvPr/>
            </p:nvSpPr>
            <p:spPr>
              <a:xfrm rot="0">
                <a:off x="2331" y="1296"/>
                <a:ext cx="0" cy="1152"/>
              </a:xfrm>
              <a:prstGeom prst="line"/>
              <a:noFill/>
              <a:ln w="9525" cap="flat" cmpd="sng">
                <a:solidFill>
                  <a:schemeClr val="dk1">
                    <a:alpha val="100000"/>
                  </a:schemeClr>
                </a:solidFill>
                <a:prstDash val="solid"/>
                <a:round/>
              </a:ln>
            </p:spPr>
          </p:sp>
          <p:sp>
            <p:nvSpPr>
              <p:cNvPr id="1049262" name="Line 24"/>
              <p:cNvSpPr/>
              <p:nvPr/>
            </p:nvSpPr>
            <p:spPr>
              <a:xfrm rot="0">
                <a:off x="2967" y="1296"/>
                <a:ext cx="0" cy="1152"/>
              </a:xfrm>
              <a:prstGeom prst="line"/>
              <a:noFill/>
              <a:ln w="9525" cap="flat" cmpd="sng">
                <a:solidFill>
                  <a:schemeClr val="dk1">
                    <a:alpha val="100000"/>
                  </a:schemeClr>
                </a:solidFill>
                <a:prstDash val="solid"/>
                <a:round/>
              </a:ln>
            </p:spPr>
          </p:sp>
        </p:grpSp>
        <p:sp>
          <p:nvSpPr>
            <p:cNvPr id="1049263" name="Text Box 25"/>
            <p:cNvSpPr txBox="1"/>
            <p:nvPr/>
          </p:nvSpPr>
          <p:spPr>
            <a:xfrm rot="0">
              <a:off x="1536" y="960"/>
              <a:ext cx="214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基本</a:t>
              </a:r>
              <a:r>
                <a:rPr altLang="zh-CN" sz="2400" lang="en-US">
                  <a:latin typeface="Times New Roman" pitchFamily="18" charset="0"/>
                </a:rPr>
                <a:t>R-S</a:t>
              </a:r>
              <a:r>
                <a:rPr altLang="en-US" sz="2400" lang="zh-CN">
                  <a:latin typeface="Times New Roman" pitchFamily="18" charset="0"/>
                </a:rPr>
                <a:t>触发器功能表</a:t>
              </a:r>
            </a:p>
          </p:txBody>
        </p:sp>
      </p:grpSp>
      <p:sp>
        <p:nvSpPr>
          <p:cNvPr id="1049264" name="Text Box 26"/>
          <p:cNvSpPr txBox="1"/>
          <p:nvPr/>
        </p:nvSpPr>
        <p:spPr>
          <a:xfrm rot="0">
            <a:off x="504825" y="4802187"/>
            <a:ext cx="8207375" cy="157003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基本</a:t>
            </a:r>
            <a:r>
              <a:rPr altLang="zh-CN" sz="2400" lang="en-US">
                <a:latin typeface="Times New Roman" pitchFamily="18" charset="0"/>
              </a:rPr>
              <a:t>R-S</a:t>
            </a:r>
            <a:r>
              <a:rPr altLang="en-US" sz="2400" lang="zh-CN">
                <a:latin typeface="Times New Roman" pitchFamily="18" charset="0"/>
              </a:rPr>
              <a:t>触发器的优点是结构简单。它不仅可作为记忆元件独立使用，而且具有直接复位、置位功能，用于构成各种性能完善的触发器的基本组成部分。但由于</a:t>
            </a:r>
            <a:r>
              <a:rPr altLang="zh-CN" sz="2400" lang="en-US">
                <a:solidFill>
                  <a:srgbClr val="FF0000"/>
                </a:solidFill>
                <a:latin typeface="Times New Roman" pitchFamily="18" charset="0"/>
              </a:rPr>
              <a:t>R</a:t>
            </a:r>
            <a:r>
              <a:rPr altLang="en-US" sz="2400" lang="zh-CN">
                <a:solidFill>
                  <a:srgbClr val="FF0000"/>
                </a:solidFill>
                <a:latin typeface="Times New Roman" pitchFamily="18" charset="0"/>
              </a:rPr>
              <a:t>、</a:t>
            </a:r>
            <a:r>
              <a:rPr altLang="zh-CN" sz="2400" lang="en-US">
                <a:solidFill>
                  <a:srgbClr val="FF0000"/>
                </a:solidFill>
                <a:latin typeface="Times New Roman" pitchFamily="18" charset="0"/>
              </a:rPr>
              <a:t>S</a:t>
            </a:r>
            <a:r>
              <a:rPr altLang="en-US" sz="2400" lang="zh-CN">
                <a:solidFill>
                  <a:srgbClr val="FF0000"/>
                </a:solidFill>
                <a:latin typeface="Times New Roman" pitchFamily="18" charset="0"/>
              </a:rPr>
              <a:t>之间的约束关系</a:t>
            </a:r>
            <a:r>
              <a:rPr altLang="en-US" sz="2400" lang="zh-CN">
                <a:latin typeface="Times New Roman" pitchFamily="18" charset="0"/>
              </a:rPr>
              <a:t>，且</a:t>
            </a:r>
            <a:r>
              <a:rPr altLang="en-US" sz="2400" lang="zh-CN">
                <a:solidFill>
                  <a:srgbClr val="00B0F0"/>
                </a:solidFill>
                <a:latin typeface="Times New Roman" pitchFamily="18" charset="0"/>
              </a:rPr>
              <a:t>不能进行定时控制</a:t>
            </a:r>
            <a:r>
              <a:rPr altLang="en-US" sz="2400" lang="zh-CN">
                <a:latin typeface="Times New Roman" pitchFamily="18" charset="0"/>
              </a:rPr>
              <a:t>，其使用受到一定限制。</a:t>
            </a:r>
          </a:p>
        </p:txBody>
      </p:sp>
      <p:grpSp>
        <p:nvGrpSpPr>
          <p:cNvPr id="328" name=""/>
          <p:cNvGrpSpPr/>
          <p:nvPr/>
        </p:nvGrpSpPr>
        <p:grpSpPr>
          <a:xfrm rot="0">
            <a:off x="4543425" y="2384425"/>
            <a:ext cx="4191000" cy="1917700"/>
            <a:chOff x="2880" y="1248"/>
            <a:chExt cx="2640" cy="1208"/>
          </a:xfrm>
        </p:grpSpPr>
        <p:sp>
          <p:nvSpPr>
            <p:cNvPr id="1049265" name="Text Box 28"/>
            <p:cNvSpPr txBox="1"/>
            <p:nvPr/>
          </p:nvSpPr>
          <p:spPr>
            <a:xfrm rot="0">
              <a:off x="2880" y="1248"/>
              <a:ext cx="2640" cy="120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次态方程和约束方程如下：</a:t>
              </a:r>
              <a:br>
                <a:rPr altLang="en-US" sz="2400" lang="zh-CN">
                  <a:latin typeface="Times New Roman" pitchFamily="18" charset="0"/>
                </a:rPr>
              </a:br>
              <a:endParaRPr altLang="en-US" sz="2400" lang="zh-CN">
                <a:latin typeface="Times New Roman" pitchFamily="18" charset="0"/>
              </a:endParaRPr>
            </a:p>
            <a:p>
              <a:pPr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a:t>
              </a:r>
              <a:r>
                <a:rPr altLang="en-US" sz="2400" lang="zh-CN">
                  <a:latin typeface="Times New Roman" pitchFamily="18" charset="0"/>
                </a:rPr>
                <a:t>次态方程</a:t>
              </a:r>
              <a:r>
                <a:rPr altLang="zh-CN" sz="2400" lang="en-US">
                  <a:latin typeface="Times New Roman" pitchFamily="18" charset="0"/>
                </a:rPr>
                <a:t>)</a:t>
              </a:r>
            </a:p>
            <a:p>
              <a:pPr eaLnBrk="1" hangingPunct="1" indent="0" lvl="0" marL="0">
                <a:spcBef>
                  <a:spcPct val="0"/>
                </a:spcBef>
                <a:buFontTx/>
                <a:buNone/>
              </a:pPr>
              <a:endParaRPr altLang="zh-CN" sz="2400" lang="en-US">
                <a:latin typeface="Times New Roman" pitchFamily="18" charset="0"/>
              </a:endParaRPr>
            </a:p>
            <a:p>
              <a:pPr eaLnBrk="1" hangingPunct="1" indent="0" lvl="0" marL="0">
                <a:spcBef>
                  <a:spcPct val="0"/>
                </a:spcBef>
                <a:buFontTx/>
                <a:buNone/>
              </a:pPr>
              <a:r>
                <a:rPr altLang="en-US" sz="2400" lang="zh-CN">
                  <a:latin typeface="Times New Roman" pitchFamily="18" charset="0"/>
                </a:rPr>
                <a:t>　　</a:t>
              </a:r>
              <a:r>
                <a:rPr altLang="zh-CN" sz="2400" i="1" lang="en-US">
                  <a:latin typeface="Times New Roman" pitchFamily="18" charset="0"/>
                </a:rPr>
                <a:t>R </a:t>
              </a:r>
              <a:r>
                <a:rPr altLang="zh-CN" sz="2400" lang="en-US">
                  <a:latin typeface="Times New Roman" pitchFamily="18" charset="0"/>
                </a:rPr>
                <a:t> · </a:t>
              </a:r>
              <a:r>
                <a:rPr altLang="zh-CN" sz="2400" i="1" lang="en-US">
                  <a:latin typeface="Times New Roman" pitchFamily="18" charset="0"/>
                </a:rPr>
                <a:t>S </a:t>
              </a:r>
              <a:r>
                <a:rPr altLang="en-US" sz="2400" lang="zh-CN">
                  <a:latin typeface="Times New Roman" pitchFamily="18" charset="0"/>
                </a:rPr>
                <a:t>= 0　　</a:t>
              </a:r>
              <a:r>
                <a:rPr altLang="zh-CN" sz="2400" lang="en-US">
                  <a:latin typeface="Times New Roman" pitchFamily="18" charset="0"/>
                </a:rPr>
                <a:t>(</a:t>
              </a:r>
              <a:r>
                <a:rPr altLang="en-US" sz="2400" lang="zh-CN">
                  <a:latin typeface="Times New Roman" pitchFamily="18" charset="0"/>
                </a:rPr>
                <a:t>约束方程</a:t>
              </a:r>
              <a:r>
                <a:rPr altLang="zh-CN" sz="2400" lang="en-US">
                  <a:latin typeface="Times New Roman" pitchFamily="18" charset="0"/>
                </a:rPr>
                <a:t>)</a:t>
              </a:r>
            </a:p>
          </p:txBody>
        </p:sp>
        <p:graphicFrame>
          <p:nvGraphicFramePr>
            <p:cNvPr id="4194322" name=""/>
            <p:cNvGraphicFramePr>
              <a:graphicFrameLocks/>
            </p:cNvGraphicFramePr>
            <p:nvPr/>
          </p:nvGraphicFramePr>
          <p:xfrm rot="0">
            <a:off x="3205" y="1680"/>
            <a:ext cx="1046" cy="280"/>
          </p:xfrm>
          <a:graphic>
            <a:graphicData uri="http://schemas.openxmlformats.org/presentationml/2006/ole">
              <mc:AlternateContent xmlns:mc="http://schemas.openxmlformats.org/markup-compatibility/2006">
                <mc:Choice xmlns:v="urn:schemas-microsoft-com:vml" Requires="v">
                  <p:oleObj name="公式" r:id="rId1" spid="" imgH="280" imgW="1046" showAsIcon="0" progId="Equation.3">
                    <p:embed followColorScheme="full"/>
                    <p:pic>
                      <p:nvPicPr>
                        <p:cNvPr id="2097213" name="Object 29"/>
                        <p:cNvPicPr>
                          <a:picLocks/>
                        </p:cNvPicPr>
                        <p:nvPr/>
                      </p:nvPicPr>
                      <p:blipFill>
                        <a:blip xmlns:r="http://schemas.openxmlformats.org/officeDocument/2006/relationships" r:embed="rId2">
                          <a:lum bright="-100000"/>
                        </a:blip>
                        <a:srcRect l="0" t="0" r="0" b="0"/>
                        <a:stretch>
                          <a:fillRect/>
                        </a:stretch>
                      </p:blipFill>
                      <p:spPr>
                        <a:xfrm rot="0">
                          <a:off x="3205" y="1680"/>
                          <a:ext cx="1046" cy="280"/>
                        </a:xfrm>
                        <a:prstGeom prst="rect"/>
                        <a:noFill/>
                        <a:ln>
                          <a:noFill/>
                        </a:ln>
                      </p:spPr>
                    </p:pic>
                  </p:oleObj>
                </mc:Choice>
                <mc:Fallback>
                  <p:oleObj name="公式" r:id="rId1" spid="" imgH="280" imgW="1046" showAsIcon="0" progId="Equation.3">
                    <p:embed followColorScheme="full"/>
                    <p:pic>
                      <p:nvPicPr>
                        <p:cNvPr id="2097213" name="Object 29"/>
                        <p:cNvPicPr>
                          <a:picLocks/>
                        </p:cNvPicPr>
                        <p:nvPr/>
                      </p:nvPicPr>
                      <p:blipFill>
                        <a:blip xmlns:r="http://schemas.openxmlformats.org/officeDocument/2006/relationships" r:embed="rId2">
                          <a:lum bright="-100000"/>
                        </a:blip>
                        <a:srcRect l="0" t="0" r="0" b="0"/>
                        <a:stretch>
                          <a:fillRect/>
                        </a:stretch>
                      </p:blipFill>
                      <p:spPr>
                        <a:xfrm rot="0">
                          <a:off x="3205" y="1680"/>
                          <a:ext cx="1046" cy="280"/>
                        </a:xfrm>
                        <a:prstGeom prst="rect"/>
                        <a:noFill/>
                        <a:ln>
                          <a:noFill/>
                        </a:ln>
                      </p:spPr>
                    </p:pic>
                  </p:oleObj>
                </mc:Fallback>
              </mc:AlternateContent>
            </a:graphicData>
          </a:graphic>
        </p:graphicFrame>
      </p:grpSp>
      <p:sp>
        <p:nvSpPr>
          <p:cNvPr id="104926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26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26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72</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9" presetSubtype="0">
                                  <p:stCondLst>
                                    <p:cond delay="0"/>
                                  </p:stCondLst>
                                  <p:childTnLst>
                                    <p:set>
                                      <p:cBhvr>
                                        <p:cTn dur="1" fill="hold" id="7">
                                          <p:stCondLst>
                                            <p:cond delay="0"/>
                                          </p:stCondLst>
                                        </p:cTn>
                                        <p:tgtEl>
                                          <p:spTgt spid="326"/>
                                        </p:tgtEl>
                                        <p:attrNameLst>
                                          <p:attrName>style.visibility</p:attrName>
                                        </p:attrNameLst>
                                      </p:cBhvr>
                                      <p:to>
                                        <p:strVal val="visible"/>
                                      </p:to>
                                    </p:set>
                                    <p:animEffect transition="in" filter="dissolve">
                                      <p:cBhvr>
                                        <p:cTn dur="500" id="8"/>
                                        <p:tgtEl>
                                          <p:spTgt spid="326"/>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3"/>
                                        </p:tgtEl>
                                      </p:cMediaNode>
                                    </p:audio>
                                  </p:sub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2">
                                  <p:stCondLst>
                                    <p:cond delay="0"/>
                                  </p:stCondLst>
                                  <p:childTnLst>
                                    <p:set>
                                      <p:cBhvr>
                                        <p:cTn dur="1" fill="hold" id="12">
                                          <p:stCondLst>
                                            <p:cond delay="0"/>
                                          </p:stCondLst>
                                        </p:cTn>
                                        <p:tgtEl>
                                          <p:spTgt spid="328"/>
                                        </p:tgtEl>
                                        <p:attrNameLst>
                                          <p:attrName>style.visibility</p:attrName>
                                        </p:attrNameLst>
                                      </p:cBhvr>
                                      <p:to>
                                        <p:strVal val="visible"/>
                                      </p:to>
                                    </p:set>
                                    <p:anim calcmode="lin" valueType="num">
                                      <p:cBhvr additive="base">
                                        <p:cTn dur="500" fill="hold" id="13"/>
                                        <p:tgtEl>
                                          <p:spTgt spid="328"/>
                                        </p:tgtEl>
                                        <p:attrNameLst>
                                          <p:attrName>ppt_x</p:attrName>
                                        </p:attrNameLst>
                                      </p:cBhvr>
                                      <p:tavLst>
                                        <p:tav tm="0">
                                          <p:val>
                                            <p:strVal val="1+#ppt_w/2"/>
                                          </p:val>
                                        </p:tav>
                                        <p:tav tm="100000">
                                          <p:val>
                                            <p:strVal val="#ppt_x"/>
                                          </p:val>
                                        </p:tav>
                                      </p:tavLst>
                                    </p:anim>
                                    <p:anim calcmode="lin" valueType="num">
                                      <p:cBhvr additive="base">
                                        <p:cTn dur="500" fill="hold" id="14"/>
                                        <p:tgtEl>
                                          <p:spTgt spid="328"/>
                                        </p:tgtEl>
                                        <p:attrNameLst>
                                          <p:attrName>ppt_y</p:attrName>
                                        </p:attrNameLst>
                                      </p:cBhvr>
                                      <p:tavLst>
                                        <p:tav tm="0">
                                          <p:val>
                                            <p:strVal val="#ppt_y"/>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264"/>
                                        </p:tgtEl>
                                        <p:attrNameLst>
                                          <p:attrName>style.visibility</p:attrName>
                                        </p:attrNameLst>
                                      </p:cBhvr>
                                      <p:to>
                                        <p:strVal val="visible"/>
                                      </p:to>
                                    </p:set>
                                    <p:anim calcmode="lin" valueType="num">
                                      <p:cBhvr additive="base">
                                        <p:cTn dur="500" fill="hold" id="19"/>
                                        <p:tgtEl>
                                          <p:spTgt spid="1049264"/>
                                        </p:tgtEl>
                                        <p:attrNameLst>
                                          <p:attrName>ppt_x</p:attrName>
                                        </p:attrNameLst>
                                      </p:cBhvr>
                                      <p:tavLst>
                                        <p:tav tm="0">
                                          <p:val>
                                            <p:strVal val="#ppt_x"/>
                                          </p:val>
                                        </p:tav>
                                        <p:tav tm="100000">
                                          <p:val>
                                            <p:strVal val="#ppt_x"/>
                                          </p:val>
                                        </p:tav>
                                      </p:tavLst>
                                    </p:anim>
                                    <p:anim calcmode="lin" valueType="num">
                                      <p:cBhvr additive="base">
                                        <p:cTn dur="500" fill="hold" id="20"/>
                                        <p:tgtEl>
                                          <p:spTgt spid="10492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64" grpId="0" uiExpand="0" build="whole"/>
    </p:bldLst>
  </p:timing>
</p:sld>
</file>

<file path=ppt/slides/slide73.xml><?xml version="1.0" encoding="utf-8"?>
<p:sld xmlns:a="http://schemas.openxmlformats.org/drawingml/2006/main" xmlns:r="http://schemas.openxmlformats.org/officeDocument/2006/relationships" xmlns:p="http://schemas.openxmlformats.org/presentationml/2006/main" show="1" showMasterSp="1">
  <p:cSld>
    <p:spTree>
      <p:nvGrpSpPr>
        <p:cNvPr id="331" name=""/>
        <p:cNvGrpSpPr/>
        <p:nvPr/>
      </p:nvGrpSpPr>
      <p:grpSpPr>
        <a:xfrm rot="0">
          <a:off x="0" y="0"/>
          <a:ext cx="0" cy="0"/>
          <a:chOff x="0" y="0"/>
          <a:chExt cx="0" cy="0"/>
        </a:xfrm>
      </p:grpSpPr>
      <p:sp>
        <p:nvSpPr>
          <p:cNvPr id="1049271" name="Text Box 2"/>
          <p:cNvSpPr txBox="1"/>
          <p:nvPr/>
        </p:nvSpPr>
        <p:spPr>
          <a:xfrm rot="0">
            <a:off x="490537" y="1349375"/>
            <a:ext cx="5791200"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800" lang="en-US">
                <a:latin typeface="Times New Roman" pitchFamily="18" charset="0"/>
              </a:rPr>
              <a:t>3.4.2  </a:t>
            </a:r>
            <a:r>
              <a:rPr altLang="en-US" b="1" sz="2800" lang="zh-CN">
                <a:latin typeface="Times New Roman" pitchFamily="18" charset="0"/>
              </a:rPr>
              <a:t>几种常用的时钟控制触发器</a:t>
            </a:r>
          </a:p>
        </p:txBody>
      </p:sp>
      <p:sp>
        <p:nvSpPr>
          <p:cNvPr id="1049272" name="Text Box 3"/>
          <p:cNvSpPr txBox="1"/>
          <p:nvPr/>
        </p:nvSpPr>
        <p:spPr>
          <a:xfrm rot="0">
            <a:off x="433387" y="2205037"/>
            <a:ext cx="8278812" cy="31591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具有时钟脉冲控制的触发器称为“时钟控制触发器”或者“定时触发器”。</a:t>
            </a:r>
          </a:p>
          <a:p>
            <a:pPr algn="just" eaLnBrk="1" hangingPunct="1" indent="0" lvl="0" marL="0">
              <a:lnSpc>
                <a:spcPct val="120000"/>
              </a:lnSpc>
              <a:spcBef>
                <a:spcPct val="0"/>
              </a:spcBef>
              <a:buFontTx/>
              <a:buNone/>
            </a:pPr>
            <a:r>
              <a:rPr altLang="en-US" sz="2400" lang="zh-CN">
                <a:latin typeface="Times New Roman" pitchFamily="18" charset="0"/>
              </a:rPr>
              <a:t>        时钟脉冲控制触发器的工作特点：</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1</a:t>
            </a:r>
            <a:r>
              <a:rPr altLang="en-US" sz="2400" lang="zh-CN">
                <a:latin typeface="Times New Roman" pitchFamily="18" charset="0"/>
              </a:rPr>
              <a:t>、由时钟脉冲确定状态转换的时刻</a:t>
            </a:r>
            <a:r>
              <a:rPr altLang="zh-CN" sz="2400" lang="en-US">
                <a:latin typeface="Times New Roman" pitchFamily="18" charset="0"/>
              </a:rPr>
              <a:t>(</a:t>
            </a:r>
            <a:r>
              <a:rPr altLang="en-US" sz="2400" lang="zh-CN">
                <a:latin typeface="Times New Roman" pitchFamily="18" charset="0"/>
              </a:rPr>
              <a:t>何时转换？</a:t>
            </a:r>
            <a:r>
              <a:rPr altLang="zh-CN" sz="2400" lang="en-US">
                <a:latin typeface="Times New Roman" pitchFamily="18" charset="0"/>
              </a:rPr>
              <a:t>)</a:t>
            </a:r>
            <a:r>
              <a:rPr altLang="en-US" sz="2400" lang="zh-CN">
                <a:latin typeface="Times New Roman" pitchFamily="18" charset="0"/>
              </a:rPr>
              <a:t>；</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2</a:t>
            </a:r>
            <a:r>
              <a:rPr altLang="en-US" sz="2400" lang="zh-CN">
                <a:latin typeface="Times New Roman" pitchFamily="18" charset="0"/>
              </a:rPr>
              <a:t>、由输入信号确定触发器转换状态</a:t>
            </a:r>
            <a:r>
              <a:rPr altLang="zh-CN" sz="2400" lang="en-US">
                <a:latin typeface="Times New Roman" pitchFamily="18" charset="0"/>
              </a:rPr>
              <a:t>(</a:t>
            </a:r>
            <a:r>
              <a:rPr altLang="en-US" sz="2400" lang="zh-CN">
                <a:latin typeface="Times New Roman" pitchFamily="18" charset="0"/>
              </a:rPr>
              <a:t>如何转换？</a:t>
            </a:r>
            <a:r>
              <a:rPr altLang="zh-CN" sz="2400" lang="en-US">
                <a:latin typeface="Times New Roman" pitchFamily="18" charset="0"/>
              </a:rPr>
              <a:t>)</a:t>
            </a:r>
            <a:r>
              <a:rPr altLang="en-US" sz="2400" lang="zh-CN">
                <a:latin typeface="Times New Roman" pitchFamily="18" charset="0"/>
              </a:rPr>
              <a:t>。</a:t>
            </a:r>
          </a:p>
          <a:p>
            <a:pPr algn="just" eaLnBrk="1" hangingPunct="1" indent="0" lvl="0" marL="0">
              <a:lnSpc>
                <a:spcPct val="120000"/>
              </a:lnSpc>
              <a:spcBef>
                <a:spcPct val="0"/>
              </a:spcBef>
              <a:buFontTx/>
              <a:buNone/>
            </a:pPr>
            <a:r>
              <a:rPr altLang="en-US" sz="2400" lang="zh-CN">
                <a:latin typeface="Times New Roman" pitchFamily="18" charset="0"/>
              </a:rPr>
              <a:t>     </a:t>
            </a:r>
          </a:p>
          <a:p>
            <a:pPr algn="just" eaLnBrk="1" hangingPunct="1" indent="0" lvl="0" marL="0">
              <a:lnSpc>
                <a:spcPct val="120000"/>
              </a:lnSpc>
              <a:spcBef>
                <a:spcPct val="0"/>
              </a:spcBef>
              <a:buFontTx/>
              <a:buNone/>
            </a:pPr>
            <a:r>
              <a:rPr altLang="en-US" sz="2400" lang="zh-CN">
                <a:latin typeface="Times New Roman" pitchFamily="18" charset="0"/>
              </a:rPr>
              <a:t>　　下面介绍四种最常用的时钟控制触发器。</a:t>
            </a:r>
          </a:p>
        </p:txBody>
      </p:sp>
      <p:sp>
        <p:nvSpPr>
          <p:cNvPr id="104927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27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27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73</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5">
                                  <p:stCondLst>
                                    <p:cond delay="0"/>
                                  </p:stCondLst>
                                  <p:childTnLst>
                                    <p:set>
                                      <p:cBhvr>
                                        <p:cTn dur="1" fill="hold" id="6">
                                          <p:stCondLst>
                                            <p:cond delay="0"/>
                                          </p:stCondLst>
                                        </p:cTn>
                                        <p:tgtEl>
                                          <p:spTgt spid="1049272"/>
                                        </p:tgtEl>
                                        <p:attrNameLst>
                                          <p:attrName>style.visibility</p:attrName>
                                        </p:attrNameLst>
                                      </p:cBhvr>
                                      <p:to>
                                        <p:strVal val="visible"/>
                                      </p:to>
                                    </p:set>
                                    <p:animEffect transition="in" filter="randombar(vertical)">
                                      <p:cBhvr>
                                        <p:cTn dur="500" id="7"/>
                                        <p:tgtEl>
                                          <p:spTgt spid="1049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72" grpId="0" uiExpand="0" build="whole"/>
    </p:bldLst>
  </p:timing>
</p:sld>
</file>

<file path=ppt/slides/slide74.xml><?xml version="1.0" encoding="utf-8"?>
<p:sld xmlns:a="http://schemas.openxmlformats.org/drawingml/2006/main" xmlns:r="http://schemas.openxmlformats.org/officeDocument/2006/relationships" xmlns:p="http://schemas.openxmlformats.org/presentationml/2006/main" show="1" showMasterSp="1">
  <p:cSld>
    <p:spTree>
      <p:nvGrpSpPr>
        <p:cNvPr id="334" name=""/>
        <p:cNvGrpSpPr/>
        <p:nvPr/>
      </p:nvGrpSpPr>
      <p:grpSpPr>
        <a:xfrm rot="0">
          <a:off x="0" y="0"/>
          <a:ext cx="0" cy="0"/>
          <a:chOff x="0" y="0"/>
          <a:chExt cx="0" cy="0"/>
        </a:xfrm>
      </p:grpSpPr>
      <p:sp>
        <p:nvSpPr>
          <p:cNvPr id="1049278" name="Text Box 2"/>
          <p:cNvSpPr txBox="1"/>
          <p:nvPr/>
        </p:nvSpPr>
        <p:spPr>
          <a:xfrm rot="0">
            <a:off x="638175" y="1127125"/>
            <a:ext cx="39782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一、时钟控制</a:t>
            </a:r>
            <a:r>
              <a:rPr altLang="zh-CN" b="1" sz="2400" lang="en-US">
                <a:latin typeface="Times New Roman" pitchFamily="18" charset="0"/>
              </a:rPr>
              <a:t>R-S</a:t>
            </a:r>
            <a:r>
              <a:rPr altLang="en-US" b="1" sz="2400" lang="zh-CN">
                <a:latin typeface="Times New Roman" pitchFamily="18" charset="0"/>
              </a:rPr>
              <a:t>触发器</a:t>
            </a:r>
          </a:p>
        </p:txBody>
      </p:sp>
      <p:sp>
        <p:nvSpPr>
          <p:cNvPr id="1049279" name="Text Box 3"/>
          <p:cNvSpPr txBox="1"/>
          <p:nvPr/>
        </p:nvSpPr>
        <p:spPr>
          <a:xfrm rot="0">
            <a:off x="660400" y="1630362"/>
            <a:ext cx="805815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时钟控制</a:t>
            </a:r>
            <a:r>
              <a:rPr altLang="zh-CN" sz="2400" lang="en-US">
                <a:latin typeface="Times New Roman" pitchFamily="18" charset="0"/>
              </a:rPr>
              <a:t>R-S</a:t>
            </a:r>
            <a:r>
              <a:rPr altLang="en-US" sz="2400" lang="zh-CN">
                <a:latin typeface="Times New Roman" pitchFamily="18" charset="0"/>
              </a:rPr>
              <a:t>触发器的逻辑图和逻辑符号如图</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(b)</a:t>
            </a:r>
            <a:r>
              <a:rPr altLang="en-US" sz="2400" lang="zh-CN">
                <a:latin typeface="Times New Roman" pitchFamily="18" charset="0"/>
              </a:rPr>
              <a:t>所示。</a:t>
            </a:r>
          </a:p>
        </p:txBody>
      </p:sp>
      <p:sp>
        <p:nvSpPr>
          <p:cNvPr id="1049280" name="Text Box 4"/>
          <p:cNvSpPr txBox="1"/>
          <p:nvPr/>
        </p:nvSpPr>
        <p:spPr>
          <a:xfrm rot="0">
            <a:off x="609600" y="5211762"/>
            <a:ext cx="8169275"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chemeClr val="lt2"/>
                </a:solidFill>
                <a:latin typeface="Times New Roman" pitchFamily="18" charset="0"/>
              </a:rPr>
              <a:t>　　</a:t>
            </a:r>
            <a:r>
              <a:rPr altLang="zh-CN" b="1" sz="2400" lang="en-US">
                <a:solidFill>
                  <a:schemeClr val="lt2"/>
                </a:solidFill>
                <a:latin typeface="Times New Roman" pitchFamily="18" charset="0"/>
              </a:rPr>
              <a:t>1.  </a:t>
            </a:r>
            <a:r>
              <a:rPr altLang="en-US" b="1" sz="2400" lang="zh-CN">
                <a:solidFill>
                  <a:schemeClr val="lt2"/>
                </a:solidFill>
                <a:latin typeface="Times New Roman" pitchFamily="18" charset="0"/>
              </a:rPr>
              <a:t>组成：</a:t>
            </a:r>
          </a:p>
          <a:p>
            <a:pPr algn="just" eaLnBrk="1" hangingPunct="1" indent="0" lvl="0" marL="0">
              <a:spcBef>
                <a:spcPct val="0"/>
              </a:spcBef>
              <a:buFontTx/>
              <a:buNone/>
            </a:pPr>
            <a:r>
              <a:rPr altLang="en-US" b="1" sz="2400" lang="zh-CN">
                <a:solidFill>
                  <a:schemeClr val="lt2"/>
                </a:solidFill>
                <a:latin typeface="Times New Roman" pitchFamily="18" charset="0"/>
              </a:rPr>
              <a:t>　　</a:t>
            </a:r>
            <a:r>
              <a:rPr altLang="zh-CN" sz="2400" lang="en-US">
                <a:latin typeface="Times New Roman" pitchFamily="18" charset="0"/>
              </a:rPr>
              <a:t>由四个与非门构成。其中，与非门G</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2</a:t>
            </a:r>
            <a:r>
              <a:rPr altLang="en-US" sz="2400" lang="zh-CN">
                <a:latin typeface="Times New Roman" pitchFamily="18" charset="0"/>
              </a:rPr>
              <a:t>构成基本</a:t>
            </a:r>
            <a:r>
              <a:rPr altLang="zh-CN" sz="2400" lang="en-US">
                <a:latin typeface="Times New Roman" pitchFamily="18" charset="0"/>
              </a:rPr>
              <a:t>R-S</a:t>
            </a:r>
            <a:r>
              <a:rPr altLang="en-US" sz="2400" lang="zh-CN">
                <a:latin typeface="Times New Roman" pitchFamily="18" charset="0"/>
              </a:rPr>
              <a:t>触发器；与非门</a:t>
            </a:r>
            <a:r>
              <a:rPr altLang="zh-CN" sz="2400" lang="en-US">
                <a:latin typeface="Times New Roman" pitchFamily="18" charset="0"/>
              </a:rPr>
              <a:t>G</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4</a:t>
            </a:r>
            <a:r>
              <a:rPr altLang="en-US" sz="2400" lang="zh-CN">
                <a:latin typeface="Times New Roman" pitchFamily="18" charset="0"/>
              </a:rPr>
              <a:t>组成控制电路，通常称为控制门。</a:t>
            </a:r>
          </a:p>
        </p:txBody>
      </p:sp>
      <p:sp>
        <p:nvSpPr>
          <p:cNvPr id="104928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28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28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74</a:t>
            </a:fld>
            <a:endParaRPr altLang="en-US" sz="1400" lang="zh-CN">
              <a:solidFill>
                <a:srgbClr val="656565"/>
              </a:solidFill>
            </a:endParaRPr>
          </a:p>
        </p:txBody>
      </p:sp>
      <p:graphicFrame>
        <p:nvGraphicFramePr>
          <p:cNvPr id="4194323" name=""/>
          <p:cNvGraphicFramePr>
            <a:graphicFrameLocks/>
          </p:cNvGraphicFramePr>
          <p:nvPr/>
        </p:nvGraphicFramePr>
        <p:xfrm rot="0">
          <a:off x="2373312" y="2085975"/>
          <a:ext cx="4486275" cy="3143250"/>
        </p:xfrm>
        <a:graphic>
          <a:graphicData uri="http://schemas.openxmlformats.org/presentationml/2006/ole">
            <mc:AlternateContent xmlns:mc="http://schemas.openxmlformats.org/markup-compatibility/2006">
              <mc:Choice xmlns:v="urn:schemas-microsoft-com:vml" Requires="v">
                <p:oleObj name="Bitmap Image" r:id="rId1" spid="" imgH="3143250" imgW="4486275" showAsIcon="0" progId="PBrush">
                  <p:embed followColorScheme="full"/>
                  <p:pic>
                    <p:nvPicPr>
                      <p:cNvPr id="2097214" name="对象 1"/>
                      <p:cNvPicPr>
                        <a:picLocks/>
                      </p:cNvPicPr>
                      <p:nvPr/>
                    </p:nvPicPr>
                    <p:blipFill>
                      <a:blip xmlns:r="http://schemas.openxmlformats.org/officeDocument/2006/relationships" r:embed="rId2"/>
                      <a:srcRect l="0" t="0" r="0" b="0"/>
                      <a:stretch>
                        <a:fillRect/>
                      </a:stretch>
                    </p:blipFill>
                    <p:spPr>
                      <a:xfrm rot="0">
                        <a:off x="2373312" y="2085975"/>
                        <a:ext cx="4486275" cy="3143250"/>
                      </a:xfrm>
                      <a:prstGeom prst="rect"/>
                      <a:noFill/>
                      <a:ln>
                        <a:noFill/>
                      </a:ln>
                    </p:spPr>
                  </p:pic>
                </p:oleObj>
              </mc:Choice>
              <mc:Fallback>
                <p:oleObj name="Bitmap Image" r:id="rId1" spid="" imgH="3143250" imgW="4486275" showAsIcon="0" progId="PBrush">
                  <p:embed followColorScheme="full"/>
                  <p:pic>
                    <p:nvPicPr>
                      <p:cNvPr id="2097214" name="对象 1"/>
                      <p:cNvPicPr>
                        <a:picLocks/>
                      </p:cNvPicPr>
                      <p:nvPr/>
                    </p:nvPicPr>
                    <p:blipFill>
                      <a:blip xmlns:r="http://schemas.openxmlformats.org/officeDocument/2006/relationships" r:embed="rId2"/>
                      <a:srcRect l="0" t="0" r="0" b="0"/>
                      <a:stretch>
                        <a:fillRect/>
                      </a:stretch>
                    </p:blipFill>
                    <p:spPr>
                      <a:xfrm rot="0">
                        <a:off x="2373312" y="2085975"/>
                        <a:ext cx="4486275" cy="3143250"/>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9279"/>
                                        </p:tgtEl>
                                        <p:attrNameLst>
                                          <p:attrName>style.visibility</p:attrName>
                                        </p:attrNameLst>
                                      </p:cBhvr>
                                      <p:to>
                                        <p:strVal val="visible"/>
                                      </p:to>
                                    </p:set>
                                    <p:animEffect transition="in" filter="slide(fromBottom)">
                                      <p:cBhvr>
                                        <p:cTn dur="500" id="7"/>
                                        <p:tgtEl>
                                          <p:spTgt spid="1049279"/>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4194323"/>
                                        </p:tgtEl>
                                        <p:attrNameLst>
                                          <p:attrName>style.visibility</p:attrName>
                                        </p:attrNameLst>
                                      </p:cBhvr>
                                      <p:to>
                                        <p:strVal val="visible"/>
                                      </p:to>
                                    </p:set>
                                    <p:anim calcmode="lin" valueType="num">
                                      <p:cBhvr additive="base">
                                        <p:cTn dur="500" fill="hold" id="12"/>
                                        <p:tgtEl>
                                          <p:spTgt spid="4194323"/>
                                        </p:tgtEl>
                                        <p:attrNameLst>
                                          <p:attrName>ppt_x</p:attrName>
                                        </p:attrNameLst>
                                      </p:cBhvr>
                                      <p:tavLst>
                                        <p:tav tm="0">
                                          <p:val>
                                            <p:strVal val="#ppt_x"/>
                                          </p:val>
                                        </p:tav>
                                        <p:tav tm="100000">
                                          <p:val>
                                            <p:strVal val="#ppt_x"/>
                                          </p:val>
                                        </p:tav>
                                      </p:tavLst>
                                    </p:anim>
                                    <p:anim calcmode="lin" valueType="num">
                                      <p:cBhvr additive="base">
                                        <p:cTn dur="500" fill="hold" id="13"/>
                                        <p:tgtEl>
                                          <p:spTgt spid="4194323"/>
                                        </p:tgtEl>
                                        <p:attrNameLst>
                                          <p:attrName>ppt_y</p:attrName>
                                        </p:attrNameLst>
                                      </p:cBhvr>
                                      <p:tavLst>
                                        <p:tav tm="0">
                                          <p:val>
                                            <p:strVal val="1+#ppt_h/2"/>
                                          </p:val>
                                        </p:tav>
                                        <p:tav tm="100000">
                                          <p:val>
                                            <p:strVal val="#ppt_y"/>
                                          </p:val>
                                        </p:tav>
                                      </p:tavLst>
                                    </p:anim>
                                  </p:child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2" presetSubtype="4">
                                  <p:stCondLst>
                                    <p:cond delay="0"/>
                                  </p:stCondLst>
                                  <p:childTnLst>
                                    <p:set>
                                      <p:cBhvr>
                                        <p:cTn dur="1" fill="hold" id="17">
                                          <p:stCondLst>
                                            <p:cond delay="0"/>
                                          </p:stCondLst>
                                        </p:cTn>
                                        <p:tgtEl>
                                          <p:spTgt spid="1049280"/>
                                        </p:tgtEl>
                                        <p:attrNameLst>
                                          <p:attrName>style.visibility</p:attrName>
                                        </p:attrNameLst>
                                      </p:cBhvr>
                                      <p:to>
                                        <p:strVal val="visible"/>
                                      </p:to>
                                    </p:set>
                                    <p:anim calcmode="lin" valueType="num">
                                      <p:cBhvr additive="base">
                                        <p:cTn dur="500" fill="hold" id="18"/>
                                        <p:tgtEl>
                                          <p:spTgt spid="1049280"/>
                                        </p:tgtEl>
                                        <p:attrNameLst>
                                          <p:attrName>ppt_x</p:attrName>
                                        </p:attrNameLst>
                                      </p:cBhvr>
                                      <p:tavLst>
                                        <p:tav tm="0">
                                          <p:val>
                                            <p:strVal val="#ppt_x"/>
                                          </p:val>
                                        </p:tav>
                                        <p:tav tm="100000">
                                          <p:val>
                                            <p:strVal val="#ppt_x"/>
                                          </p:val>
                                        </p:tav>
                                      </p:tavLst>
                                    </p:anim>
                                    <p:anim calcmode="lin" valueType="num">
                                      <p:cBhvr additive="base">
                                        <p:cTn dur="500" fill="hold" id="19"/>
                                        <p:tgtEl>
                                          <p:spTgt spid="1049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79" grpId="0" uiExpand="0" build="whole"/>
      <p:bldP spid="1049280" grpId="0" uiExpand="0" build="whole"/>
    </p:bldLst>
  </p:timing>
</p:sld>
</file>

<file path=ppt/slides/slide75.xml><?xml version="1.0" encoding="utf-8"?>
<p:sld xmlns:a="http://schemas.openxmlformats.org/drawingml/2006/main" xmlns:r="http://schemas.openxmlformats.org/officeDocument/2006/relationships" xmlns:p="http://schemas.openxmlformats.org/presentationml/2006/main" show="1" showMasterSp="1">
  <p:cSld>
    <p:spTree>
      <p:nvGrpSpPr>
        <p:cNvPr id="337" name=""/>
        <p:cNvGrpSpPr/>
        <p:nvPr/>
      </p:nvGrpSpPr>
      <p:grpSpPr>
        <a:xfrm rot="0">
          <a:off x="0" y="0"/>
          <a:ext cx="0" cy="0"/>
          <a:chOff x="0" y="0"/>
          <a:chExt cx="0" cy="0"/>
        </a:xfrm>
      </p:grpSpPr>
      <p:sp>
        <p:nvSpPr>
          <p:cNvPr id="1049286" name="Text Box 2"/>
          <p:cNvSpPr txBox="1"/>
          <p:nvPr/>
        </p:nvSpPr>
        <p:spPr>
          <a:xfrm rot="0">
            <a:off x="971550" y="993775"/>
            <a:ext cx="19589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chemeClr val="lt2"/>
                </a:solidFill>
                <a:latin typeface="Times New Roman" pitchFamily="18" charset="0"/>
              </a:rPr>
              <a:t>2</a:t>
            </a:r>
            <a:r>
              <a:rPr altLang="en-US" b="1" sz="2400" lang="zh-CN">
                <a:solidFill>
                  <a:schemeClr val="lt2"/>
                </a:solidFill>
                <a:latin typeface="Times New Roman" pitchFamily="18" charset="0"/>
              </a:rPr>
              <a:t>．工作原理</a:t>
            </a:r>
            <a:r>
              <a:rPr altLang="en-US" b="1" sz="2400" lang="zh-CN">
                <a:latin typeface="Times New Roman" pitchFamily="18" charset="0"/>
              </a:rPr>
              <a:t>      </a:t>
            </a:r>
          </a:p>
        </p:txBody>
      </p:sp>
      <p:sp>
        <p:nvSpPr>
          <p:cNvPr id="1049287" name="Text Box 4"/>
          <p:cNvSpPr txBox="1"/>
          <p:nvPr/>
        </p:nvSpPr>
        <p:spPr>
          <a:xfrm rot="0">
            <a:off x="3132137" y="3111500"/>
            <a:ext cx="5743575" cy="3378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具体如下：</a:t>
            </a:r>
          </a:p>
          <a:p>
            <a:pPr algn="just" eaLnBrk="1" hangingPunct="1" indent="0" lvl="0" marL="0">
              <a:spcBef>
                <a:spcPct val="0"/>
              </a:spcBef>
              <a:buFontTx/>
              <a:buNone/>
            </a:pPr>
            <a:r>
              <a:rPr altLang="zh-CN" sz="2400" lang="en-US">
                <a:latin typeface="Times New Roman" pitchFamily="18" charset="0"/>
              </a:rPr>
              <a:t>R=0, S=0</a:t>
            </a:r>
            <a:r>
              <a:rPr altLang="en-US" sz="2400" lang="zh-CN">
                <a:latin typeface="Times New Roman" pitchFamily="18" charset="0"/>
              </a:rPr>
              <a:t>：控制门</a:t>
            </a:r>
            <a:r>
              <a:rPr altLang="zh-CN" sz="2400" lang="en-US">
                <a:latin typeface="Times New Roman" pitchFamily="18" charset="0"/>
              </a:rPr>
              <a:t>G</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4</a:t>
            </a:r>
            <a:r>
              <a:rPr altLang="en-US" sz="2400" lang="zh-CN">
                <a:latin typeface="Times New Roman" pitchFamily="18" charset="0"/>
              </a:rPr>
              <a:t>的输出均为</a:t>
            </a:r>
            <a:r>
              <a:rPr altLang="zh-CN" sz="2400" lang="en-US">
                <a:latin typeface="Times New Roman" pitchFamily="18" charset="0"/>
              </a:rPr>
              <a:t>1</a:t>
            </a:r>
            <a:r>
              <a:rPr altLang="en-US" sz="2400" lang="zh-CN">
                <a:latin typeface="Times New Roman" pitchFamily="18" charset="0"/>
              </a:rPr>
              <a:t>，触发器状态保持不变；</a:t>
            </a:r>
          </a:p>
          <a:p>
            <a:pPr algn="just" eaLnBrk="1" hangingPunct="1" indent="0" lvl="0" marL="0">
              <a:spcBef>
                <a:spcPct val="0"/>
              </a:spcBef>
              <a:buFontTx/>
              <a:buNone/>
            </a:pPr>
            <a:r>
              <a:rPr altLang="zh-CN" sz="2400" lang="en-US">
                <a:latin typeface="Times New Roman" pitchFamily="18" charset="0"/>
              </a:rPr>
              <a:t>R=0, S=1</a:t>
            </a:r>
            <a:r>
              <a:rPr altLang="en-US" sz="2400" lang="zh-CN">
                <a:latin typeface="Times New Roman" pitchFamily="18" charset="0"/>
              </a:rPr>
              <a:t>：控制门</a:t>
            </a:r>
            <a:r>
              <a:rPr altLang="zh-CN" sz="2400" lang="en-US">
                <a:latin typeface="Times New Roman" pitchFamily="18" charset="0"/>
              </a:rPr>
              <a:t>G</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4</a:t>
            </a:r>
            <a:r>
              <a:rPr altLang="en-US" sz="2400" lang="zh-CN">
                <a:latin typeface="Times New Roman" pitchFamily="18" charset="0"/>
              </a:rPr>
              <a:t>的输出分别为</a:t>
            </a:r>
            <a:r>
              <a:rPr altLang="zh-CN" sz="2400" lang="en-US">
                <a:latin typeface="Times New Roman" pitchFamily="18" charset="0"/>
              </a:rPr>
              <a:t>1</a:t>
            </a:r>
            <a:r>
              <a:rPr altLang="en-US" sz="2400" lang="zh-CN">
                <a:latin typeface="Times New Roman" pitchFamily="18" charset="0"/>
              </a:rPr>
              <a:t>和</a:t>
            </a:r>
            <a:r>
              <a:rPr altLang="zh-CN" sz="2400" lang="en-US">
                <a:latin typeface="Times New Roman" pitchFamily="18" charset="0"/>
              </a:rPr>
              <a:t>0</a:t>
            </a:r>
            <a:r>
              <a:rPr altLang="en-US" sz="2400" lang="zh-CN">
                <a:latin typeface="Times New Roman" pitchFamily="18" charset="0"/>
              </a:rPr>
              <a:t>，触发器状态置成</a:t>
            </a:r>
            <a:r>
              <a:rPr altLang="zh-CN" sz="2400" lang="en-US">
                <a:latin typeface="Times New Roman" pitchFamily="18" charset="0"/>
              </a:rPr>
              <a:t>1</a:t>
            </a:r>
            <a:r>
              <a:rPr altLang="en-US" sz="2400" lang="zh-CN">
                <a:latin typeface="Times New Roman" pitchFamily="18" charset="0"/>
              </a:rPr>
              <a:t>状态；</a:t>
            </a:r>
          </a:p>
          <a:p>
            <a:pPr algn="just" eaLnBrk="1" hangingPunct="1" indent="0" lvl="0" marL="0">
              <a:spcBef>
                <a:spcPct val="0"/>
              </a:spcBef>
              <a:buFontTx/>
              <a:buNone/>
            </a:pPr>
            <a:r>
              <a:rPr altLang="zh-CN" sz="2400" lang="en-US">
                <a:latin typeface="Times New Roman" pitchFamily="18" charset="0"/>
              </a:rPr>
              <a:t>R=1, S=0</a:t>
            </a:r>
            <a:r>
              <a:rPr altLang="en-US" sz="2400" lang="zh-CN">
                <a:latin typeface="Times New Roman" pitchFamily="18" charset="0"/>
              </a:rPr>
              <a:t>：控制门</a:t>
            </a:r>
            <a:r>
              <a:rPr altLang="zh-CN" sz="2400" lang="en-US">
                <a:latin typeface="Times New Roman" pitchFamily="18" charset="0"/>
              </a:rPr>
              <a:t>G</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4</a:t>
            </a:r>
            <a:r>
              <a:rPr altLang="en-US" sz="2400" lang="zh-CN">
                <a:latin typeface="Times New Roman" pitchFamily="18" charset="0"/>
              </a:rPr>
              <a:t>的输出分别为</a:t>
            </a:r>
            <a:r>
              <a:rPr altLang="zh-CN" sz="2400" lang="en-US">
                <a:latin typeface="Times New Roman" pitchFamily="18" charset="0"/>
              </a:rPr>
              <a:t>0</a:t>
            </a:r>
            <a:r>
              <a:rPr altLang="en-US" sz="2400" lang="zh-CN">
                <a:latin typeface="Times New Roman" pitchFamily="18" charset="0"/>
              </a:rPr>
              <a:t>和</a:t>
            </a:r>
            <a:r>
              <a:rPr altLang="zh-CN" sz="2400" lang="en-US">
                <a:latin typeface="Times New Roman" pitchFamily="18" charset="0"/>
              </a:rPr>
              <a:t>1</a:t>
            </a:r>
            <a:r>
              <a:rPr altLang="en-US" sz="2400" lang="zh-CN">
                <a:latin typeface="Times New Roman" pitchFamily="18" charset="0"/>
              </a:rPr>
              <a:t>，触发器状态置成</a:t>
            </a:r>
            <a:r>
              <a:rPr altLang="zh-CN" sz="2400" lang="en-US">
                <a:latin typeface="Times New Roman" pitchFamily="18" charset="0"/>
              </a:rPr>
              <a:t>0</a:t>
            </a:r>
            <a:r>
              <a:rPr altLang="en-US" sz="2400" lang="zh-CN">
                <a:latin typeface="Times New Roman" pitchFamily="18" charset="0"/>
              </a:rPr>
              <a:t>状态；</a:t>
            </a:r>
          </a:p>
          <a:p>
            <a:pPr algn="just" eaLnBrk="1" hangingPunct="1" indent="0" lvl="0" marL="0">
              <a:spcBef>
                <a:spcPct val="0"/>
              </a:spcBef>
              <a:buFontTx/>
              <a:buNone/>
            </a:pPr>
            <a:r>
              <a:rPr altLang="zh-CN" sz="2400" lang="en-US">
                <a:latin typeface="Times New Roman" pitchFamily="18" charset="0"/>
              </a:rPr>
              <a:t>R=1</a:t>
            </a:r>
            <a:r>
              <a:rPr altLang="en-US" sz="2400" lang="zh-CN">
                <a:latin typeface="Times New Roman" pitchFamily="18" charset="0"/>
              </a:rPr>
              <a:t>，</a:t>
            </a:r>
            <a:r>
              <a:rPr altLang="zh-CN" sz="2400" lang="en-US">
                <a:latin typeface="Times New Roman" pitchFamily="18" charset="0"/>
              </a:rPr>
              <a:t>S=1</a:t>
            </a:r>
            <a:r>
              <a:rPr altLang="en-US" sz="2400" lang="zh-CN">
                <a:latin typeface="Times New Roman" pitchFamily="18" charset="0"/>
              </a:rPr>
              <a:t>：控制门</a:t>
            </a:r>
            <a:r>
              <a:rPr altLang="zh-CN" sz="2400" lang="en-US">
                <a:latin typeface="Times New Roman" pitchFamily="18" charset="0"/>
              </a:rPr>
              <a:t>G</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4</a:t>
            </a:r>
            <a:r>
              <a:rPr altLang="en-US" sz="2400" lang="zh-CN">
                <a:latin typeface="Times New Roman" pitchFamily="18" charset="0"/>
              </a:rPr>
              <a:t>的输出均为</a:t>
            </a:r>
            <a:r>
              <a:rPr altLang="zh-CN" sz="2400" lang="en-US">
                <a:latin typeface="Times New Roman" pitchFamily="18" charset="0"/>
              </a:rPr>
              <a:t>0</a:t>
            </a:r>
            <a:r>
              <a:rPr altLang="en-US" sz="2400" lang="zh-CN">
                <a:latin typeface="Times New Roman" pitchFamily="18" charset="0"/>
              </a:rPr>
              <a:t>，这是不允许的。</a:t>
            </a:r>
          </a:p>
        </p:txBody>
      </p:sp>
      <p:sp>
        <p:nvSpPr>
          <p:cNvPr id="1049288" name="Text Box 5"/>
          <p:cNvSpPr txBox="1"/>
          <p:nvPr/>
        </p:nvSpPr>
        <p:spPr>
          <a:xfrm rot="0">
            <a:off x="458787" y="1527175"/>
            <a:ext cx="83439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　　</a:t>
            </a:r>
            <a:r>
              <a:rPr altLang="en-US" sz="2400" lang="zh-CN">
                <a:latin typeface="宋体" pitchFamily="2" charset="-122"/>
              </a:rPr>
              <a:t>◇</a:t>
            </a:r>
            <a:r>
              <a:rPr altLang="zh-CN" sz="2400" lang="en-US">
                <a:latin typeface="Times New Roman" pitchFamily="18" charset="0"/>
              </a:rPr>
              <a:t>当时钟脉冲没有到来（即C=0</a:t>
            </a:r>
            <a:r>
              <a:rPr altLang="en-US" sz="2400" lang="zh-CN">
                <a:latin typeface="Times New Roman" pitchFamily="18" charset="0"/>
              </a:rPr>
              <a:t>）时，不管</a:t>
            </a:r>
            <a:r>
              <a:rPr altLang="zh-CN" sz="2400" lang="en-US">
                <a:latin typeface="Times New Roman" pitchFamily="18" charset="0"/>
              </a:rPr>
              <a:t>R</a:t>
            </a:r>
            <a:r>
              <a:rPr altLang="en-US" sz="2400" lang="zh-CN">
                <a:latin typeface="Times New Roman" pitchFamily="18" charset="0"/>
              </a:rPr>
              <a:t>、</a:t>
            </a:r>
            <a:r>
              <a:rPr altLang="zh-CN" sz="2400" lang="en-US">
                <a:latin typeface="Times New Roman" pitchFamily="18" charset="0"/>
              </a:rPr>
              <a:t>S</a:t>
            </a:r>
            <a:r>
              <a:rPr altLang="en-US" sz="2400" lang="zh-CN">
                <a:latin typeface="Times New Roman" pitchFamily="18" charset="0"/>
              </a:rPr>
              <a:t>端为何值，两个控制门的输出均为</a:t>
            </a:r>
            <a:r>
              <a:rPr altLang="zh-CN" sz="2400" lang="en-US">
                <a:latin typeface="Times New Roman" pitchFamily="18" charset="0"/>
              </a:rPr>
              <a:t>1</a:t>
            </a:r>
            <a:r>
              <a:rPr altLang="en-US" sz="2400" lang="zh-CN">
                <a:latin typeface="Times New Roman" pitchFamily="18" charset="0"/>
              </a:rPr>
              <a:t>，触发器状态保持不变。</a:t>
            </a:r>
          </a:p>
        </p:txBody>
      </p:sp>
      <p:sp>
        <p:nvSpPr>
          <p:cNvPr id="1049289" name="Text Box 6"/>
          <p:cNvSpPr txBox="1"/>
          <p:nvPr/>
        </p:nvSpPr>
        <p:spPr>
          <a:xfrm rot="0">
            <a:off x="439737" y="2273300"/>
            <a:ext cx="8272462"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en-US" sz="2400" lang="zh-CN"/>
              <a:t>◇</a:t>
            </a:r>
            <a:r>
              <a:rPr altLang="zh-CN" sz="2400" lang="en-US">
                <a:latin typeface="Times New Roman" pitchFamily="18" charset="0"/>
              </a:rPr>
              <a:t>当时钟脉冲到来（即C=1</a:t>
            </a:r>
            <a:r>
              <a:rPr altLang="en-US" sz="2400" lang="zh-CN">
                <a:latin typeface="Times New Roman" pitchFamily="18" charset="0"/>
              </a:rPr>
              <a:t>）时，输入端</a:t>
            </a:r>
            <a:r>
              <a:rPr altLang="zh-CN" sz="2400" lang="en-US">
                <a:latin typeface="Times New Roman" pitchFamily="18" charset="0"/>
              </a:rPr>
              <a:t>R</a:t>
            </a:r>
            <a:r>
              <a:rPr altLang="en-US" sz="2400" lang="zh-CN">
                <a:latin typeface="Times New Roman" pitchFamily="18" charset="0"/>
              </a:rPr>
              <a:t>、</a:t>
            </a:r>
            <a:r>
              <a:rPr altLang="zh-CN" sz="2400" lang="en-US">
                <a:latin typeface="Times New Roman" pitchFamily="18" charset="0"/>
              </a:rPr>
              <a:t>S</a:t>
            </a:r>
            <a:r>
              <a:rPr altLang="en-US" sz="2400" lang="zh-CN">
                <a:latin typeface="Times New Roman" pitchFamily="18" charset="0"/>
              </a:rPr>
              <a:t>的值可以通过控制门作用于上面的基本</a:t>
            </a:r>
            <a:r>
              <a:rPr altLang="zh-CN" sz="2400" lang="en-US">
                <a:latin typeface="Times New Roman" pitchFamily="18" charset="0"/>
              </a:rPr>
              <a:t>R-S</a:t>
            </a:r>
            <a:r>
              <a:rPr altLang="en-US" sz="2400" lang="zh-CN">
                <a:latin typeface="Times New Roman" pitchFamily="18" charset="0"/>
              </a:rPr>
              <a:t>触发器。</a:t>
            </a:r>
          </a:p>
        </p:txBody>
      </p:sp>
      <p:sp>
        <p:nvSpPr>
          <p:cNvPr id="104929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29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29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75</a:t>
            </a:fld>
            <a:endParaRPr altLang="en-US" sz="1400" lang="zh-CN">
              <a:solidFill>
                <a:srgbClr val="656565"/>
              </a:solidFill>
            </a:endParaRPr>
          </a:p>
        </p:txBody>
      </p:sp>
      <p:graphicFrame>
        <p:nvGraphicFramePr>
          <p:cNvPr id="4194324" name=""/>
          <p:cNvGraphicFramePr>
            <a:graphicFrameLocks/>
          </p:cNvGraphicFramePr>
          <p:nvPr/>
        </p:nvGraphicFramePr>
        <p:xfrm rot="0">
          <a:off x="439737" y="3249612"/>
          <a:ext cx="2495550" cy="3106737"/>
        </p:xfrm>
        <a:graphic>
          <a:graphicData uri="http://schemas.openxmlformats.org/presentationml/2006/ole">
            <mc:AlternateContent xmlns:mc="http://schemas.openxmlformats.org/markup-compatibility/2006">
              <mc:Choice xmlns:v="urn:schemas-microsoft-com:vml" Requires="v">
                <p:oleObj name="Bitmap Image" r:id="rId1" spid="" imgH="3106737" imgW="2495550" showAsIcon="0" progId="PBrush">
                  <p:embed followColorScheme="full"/>
                  <p:pic>
                    <p:nvPicPr>
                      <p:cNvPr id="2097215" name="对象 1"/>
                      <p:cNvPicPr>
                        <a:picLocks/>
                      </p:cNvPicPr>
                      <p:nvPr/>
                    </p:nvPicPr>
                    <p:blipFill>
                      <a:blip xmlns:r="http://schemas.openxmlformats.org/officeDocument/2006/relationships" r:embed="rId2"/>
                      <a:srcRect l="0" t="0" r="0" b="0"/>
                      <a:stretch>
                        <a:fillRect/>
                      </a:stretch>
                    </p:blipFill>
                    <p:spPr>
                      <a:xfrm rot="0">
                        <a:off x="439737" y="3249612"/>
                        <a:ext cx="2495550" cy="3106737"/>
                      </a:xfrm>
                      <a:prstGeom prst="rect"/>
                      <a:noFill/>
                      <a:ln>
                        <a:noFill/>
                      </a:ln>
                    </p:spPr>
                  </p:pic>
                </p:oleObj>
              </mc:Choice>
              <mc:Fallback>
                <p:oleObj name="Bitmap Image" r:id="rId1" spid="" imgH="3106737" imgW="2495550" showAsIcon="0" progId="PBrush">
                  <p:embed followColorScheme="full"/>
                  <p:pic>
                    <p:nvPicPr>
                      <p:cNvPr id="2097215" name="对象 1"/>
                      <p:cNvPicPr>
                        <a:picLocks/>
                      </p:cNvPicPr>
                      <p:nvPr/>
                    </p:nvPicPr>
                    <p:blipFill>
                      <a:blip xmlns:r="http://schemas.openxmlformats.org/officeDocument/2006/relationships" r:embed="rId2"/>
                      <a:srcRect l="0" t="0" r="0" b="0"/>
                      <a:stretch>
                        <a:fillRect/>
                      </a:stretch>
                    </p:blipFill>
                    <p:spPr>
                      <a:xfrm rot="0">
                        <a:off x="439737" y="3249612"/>
                        <a:ext cx="2495550" cy="3106737"/>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12" presetSubtype="8">
                                  <p:stCondLst>
                                    <p:cond delay="0"/>
                                  </p:stCondLst>
                                  <p:childTnLst>
                                    <p:set>
                                      <p:cBhvr>
                                        <p:cTn dur="1" fill="hold" id="6">
                                          <p:stCondLst>
                                            <p:cond delay="0"/>
                                          </p:stCondLst>
                                        </p:cTn>
                                        <p:tgtEl>
                                          <p:spTgt spid="1049288"/>
                                        </p:tgtEl>
                                        <p:attrNameLst>
                                          <p:attrName>style.visibility</p:attrName>
                                        </p:attrNameLst>
                                      </p:cBhvr>
                                      <p:to>
                                        <p:strVal val="visible"/>
                                      </p:to>
                                    </p:set>
                                    <p:animEffect transition="in" filter="slide(fromLeft)">
                                      <p:cBhvr>
                                        <p:cTn dur="500" id="7"/>
                                        <p:tgtEl>
                                          <p:spTgt spid="1049288"/>
                                        </p:tgtEl>
                                      </p:cBhvr>
                                    </p:animEffect>
                                  </p:childTnLst>
                                </p:cTn>
                              </p:par>
                            </p:childTnLst>
                          </p:cTn>
                        </p:par>
                        <p:par>
                          <p:cTn fill="hold" id="8" nodeType="afterGroup">
                            <p:stCondLst>
                              <p:cond delay="500"/>
                            </p:stCondLst>
                            <p:childTnLst>
                              <p:par>
                                <p:cTn fill="hold" grpId="0" id="9" nodeType="afterEffect" presetClass="entr" presetID="12" presetSubtype="4">
                                  <p:stCondLst>
                                    <p:cond delay="0"/>
                                  </p:stCondLst>
                                  <p:childTnLst>
                                    <p:set>
                                      <p:cBhvr>
                                        <p:cTn dur="1" fill="hold" id="10">
                                          <p:stCondLst>
                                            <p:cond delay="0"/>
                                          </p:stCondLst>
                                        </p:cTn>
                                        <p:tgtEl>
                                          <p:spTgt spid="1049289"/>
                                        </p:tgtEl>
                                        <p:attrNameLst>
                                          <p:attrName>style.visibility</p:attrName>
                                        </p:attrNameLst>
                                      </p:cBhvr>
                                      <p:to>
                                        <p:strVal val="visible"/>
                                      </p:to>
                                    </p:set>
                                    <p:animEffect transition="in" filter="slide(fromBottom)">
                                      <p:cBhvr>
                                        <p:cTn dur="500" id="11"/>
                                        <p:tgtEl>
                                          <p:spTgt spid="1049289"/>
                                        </p:tgtEl>
                                      </p:cBhvr>
                                    </p:animEffect>
                                  </p:childTnLst>
                                </p:cTn>
                              </p:par>
                            </p:childTnLst>
                          </p:cTn>
                        </p:par>
                      </p:childTnLst>
                    </p:cTn>
                  </p:par>
                  <p:par>
                    <p:cTn fill="hold" id="12" nodeType="clickPar">
                      <p:stCondLst>
                        <p:cond delay="indefinite"/>
                      </p:stCondLst>
                      <p:childTnLst>
                        <p:par>
                          <p:cTn fill="hold" id="13" nodeType="withGroup">
                            <p:stCondLst>
                              <p:cond delay="0"/>
                            </p:stCondLst>
                            <p:childTnLst>
                              <p:par>
                                <p:cTn fill="hold" id="14" nodeType="clickEffect" presetClass="entr" presetID="2" presetSubtype="4">
                                  <p:stCondLst>
                                    <p:cond delay="0"/>
                                  </p:stCondLst>
                                  <p:childTnLst>
                                    <p:set>
                                      <p:cBhvr>
                                        <p:cTn dur="1" fill="hold" id="15">
                                          <p:stCondLst>
                                            <p:cond delay="0"/>
                                          </p:stCondLst>
                                        </p:cTn>
                                        <p:tgtEl>
                                          <p:spTgt spid="4194324"/>
                                        </p:tgtEl>
                                        <p:attrNameLst>
                                          <p:attrName>style.visibility</p:attrName>
                                        </p:attrNameLst>
                                      </p:cBhvr>
                                      <p:to>
                                        <p:strVal val="visible"/>
                                      </p:to>
                                    </p:set>
                                    <p:anim calcmode="lin" valueType="num">
                                      <p:cBhvr additive="base">
                                        <p:cTn dur="500" fill="hold" id="16"/>
                                        <p:tgtEl>
                                          <p:spTgt spid="4194324"/>
                                        </p:tgtEl>
                                        <p:attrNameLst>
                                          <p:attrName>ppt_x</p:attrName>
                                        </p:attrNameLst>
                                      </p:cBhvr>
                                      <p:tavLst>
                                        <p:tav tm="0">
                                          <p:val>
                                            <p:strVal val="#ppt_x"/>
                                          </p:val>
                                        </p:tav>
                                        <p:tav tm="100000">
                                          <p:val>
                                            <p:strVal val="#ppt_x"/>
                                          </p:val>
                                        </p:tav>
                                      </p:tavLst>
                                    </p:anim>
                                    <p:anim calcmode="lin" valueType="num">
                                      <p:cBhvr additive="base">
                                        <p:cTn dur="500" fill="hold" id="17"/>
                                        <p:tgtEl>
                                          <p:spTgt spid="4194324"/>
                                        </p:tgtEl>
                                        <p:attrNameLst>
                                          <p:attrName>ppt_y</p:attrName>
                                        </p:attrNameLst>
                                      </p:cBhvr>
                                      <p:tavLst>
                                        <p:tav tm="0">
                                          <p:val>
                                            <p:strVal val="1+#ppt_h/2"/>
                                          </p:val>
                                        </p:tav>
                                        <p:tav tm="100000">
                                          <p:val>
                                            <p:strVal val="#ppt_y"/>
                                          </p:val>
                                        </p:tav>
                                      </p:tavLst>
                                    </p:anim>
                                  </p:childTnLst>
                                </p:cTn>
                              </p:par>
                            </p:childTnLst>
                          </p:cTn>
                        </p:par>
                      </p:childTnLst>
                    </p:cTn>
                  </p:par>
                  <p:par>
                    <p:cTn fill="hold" id="18" nodeType="clickPar">
                      <p:stCondLst>
                        <p:cond delay="indefinite"/>
                      </p:stCondLst>
                      <p:childTnLst>
                        <p:par>
                          <p:cTn fill="hold" id="19" nodeType="withGroup">
                            <p:stCondLst>
                              <p:cond delay="0"/>
                            </p:stCondLst>
                            <p:childTnLst>
                              <p:par>
                                <p:cTn fill="hold" grpId="0" id="20" nodeType="clickEffect" presetClass="entr" presetID="2" presetSubtype="2">
                                  <p:stCondLst>
                                    <p:cond delay="0"/>
                                  </p:stCondLst>
                                  <p:childTnLst>
                                    <p:set>
                                      <p:cBhvr>
                                        <p:cTn dur="1" fill="hold" id="21">
                                          <p:stCondLst>
                                            <p:cond delay="0"/>
                                          </p:stCondLst>
                                        </p:cTn>
                                        <p:tgtEl>
                                          <p:spTgt spid="1049287"/>
                                        </p:tgtEl>
                                        <p:attrNameLst>
                                          <p:attrName>style.visibility</p:attrName>
                                        </p:attrNameLst>
                                      </p:cBhvr>
                                      <p:to>
                                        <p:strVal val="visible"/>
                                      </p:to>
                                    </p:set>
                                    <p:anim calcmode="lin" valueType="num">
                                      <p:cBhvr additive="base">
                                        <p:cTn dur="500" fill="hold" id="22"/>
                                        <p:tgtEl>
                                          <p:spTgt spid="1049287"/>
                                        </p:tgtEl>
                                        <p:attrNameLst>
                                          <p:attrName>ppt_x</p:attrName>
                                        </p:attrNameLst>
                                      </p:cBhvr>
                                      <p:tavLst>
                                        <p:tav tm="0">
                                          <p:val>
                                            <p:strVal val="1+#ppt_w/2"/>
                                          </p:val>
                                        </p:tav>
                                        <p:tav tm="100000">
                                          <p:val>
                                            <p:strVal val="#ppt_x"/>
                                          </p:val>
                                        </p:tav>
                                      </p:tavLst>
                                    </p:anim>
                                    <p:anim calcmode="lin" valueType="num">
                                      <p:cBhvr additive="base">
                                        <p:cTn dur="500" fill="hold" id="23"/>
                                        <p:tgtEl>
                                          <p:spTgt spid="10492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87" grpId="0" uiExpand="0" build="whole"/>
      <p:bldP spid="1049288" grpId="0" uiExpand="0" build="whole"/>
      <p:bldP spid="1049289" grpId="0" uiExpand="0" build="whole"/>
    </p:bldLst>
  </p:timing>
</p:sld>
</file>

<file path=ppt/slides/slide76.xml><?xml version="1.0" encoding="utf-8"?>
<p:sld xmlns:a="http://schemas.openxmlformats.org/drawingml/2006/main" xmlns:r="http://schemas.openxmlformats.org/officeDocument/2006/relationships" xmlns:p="http://schemas.openxmlformats.org/presentationml/2006/main" show="1" showMasterSp="1">
  <p:cSld>
    <p:spTree>
      <p:nvGrpSpPr>
        <p:cNvPr id="340" name=""/>
        <p:cNvGrpSpPr/>
        <p:nvPr/>
      </p:nvGrpSpPr>
      <p:grpSpPr>
        <a:xfrm rot="0">
          <a:off x="0" y="0"/>
          <a:ext cx="0" cy="0"/>
          <a:chOff x="0" y="0"/>
          <a:chExt cx="0" cy="0"/>
        </a:xfrm>
      </p:grpSpPr>
      <p:sp>
        <p:nvSpPr>
          <p:cNvPr id="1049295" name="Text Box 2"/>
          <p:cNvSpPr txBox="1"/>
          <p:nvPr/>
        </p:nvSpPr>
        <p:spPr>
          <a:xfrm rot="0">
            <a:off x="539750" y="1044575"/>
            <a:ext cx="815340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由分析可知：时钟控制</a:t>
            </a:r>
            <a:r>
              <a:rPr altLang="zh-CN" sz="2400" lang="en-US">
                <a:latin typeface="Times New Roman" pitchFamily="18" charset="0"/>
              </a:rPr>
              <a:t>R-S</a:t>
            </a:r>
            <a:r>
              <a:rPr altLang="en-US" sz="2400" lang="zh-CN">
                <a:latin typeface="Times New Roman" pitchFamily="18" charset="0"/>
              </a:rPr>
              <a:t>触发器的工作过程是由时钟信号</a:t>
            </a:r>
            <a:r>
              <a:rPr altLang="zh-CN" sz="2400" lang="en-US">
                <a:latin typeface="Times New Roman" pitchFamily="18" charset="0"/>
              </a:rPr>
              <a:t>C</a:t>
            </a:r>
            <a:r>
              <a:rPr altLang="en-US" sz="2400" lang="zh-CN">
                <a:latin typeface="Times New Roman" pitchFamily="18" charset="0"/>
              </a:rPr>
              <a:t>和输入信号</a:t>
            </a:r>
            <a:r>
              <a:rPr altLang="zh-CN" sz="2400" lang="en-US">
                <a:latin typeface="Times New Roman" pitchFamily="18" charset="0"/>
              </a:rPr>
              <a:t>R</a:t>
            </a:r>
            <a:r>
              <a:rPr altLang="en-US" sz="2400" lang="zh-CN">
                <a:latin typeface="Times New Roman" pitchFamily="18" charset="0"/>
              </a:rPr>
              <a:t>、</a:t>
            </a:r>
            <a:r>
              <a:rPr altLang="zh-CN" sz="2400" lang="en-US">
                <a:latin typeface="Times New Roman" pitchFamily="18" charset="0"/>
              </a:rPr>
              <a:t>S</a:t>
            </a:r>
            <a:r>
              <a:rPr altLang="en-US" sz="2400" lang="zh-CN">
                <a:latin typeface="Times New Roman" pitchFamily="18" charset="0"/>
              </a:rPr>
              <a:t>共同作用的；时钟</a:t>
            </a:r>
            <a:r>
              <a:rPr altLang="zh-CN" sz="2400" lang="en-US">
                <a:latin typeface="Times New Roman" pitchFamily="18" charset="0"/>
              </a:rPr>
              <a:t>C</a:t>
            </a:r>
            <a:r>
              <a:rPr altLang="en-US" sz="2400" lang="zh-CN">
                <a:latin typeface="Times New Roman" pitchFamily="18" charset="0"/>
              </a:rPr>
              <a:t>控制转换时间，输入</a:t>
            </a:r>
            <a:r>
              <a:rPr altLang="zh-CN" sz="2400" lang="en-US">
                <a:latin typeface="Times New Roman" pitchFamily="18" charset="0"/>
              </a:rPr>
              <a:t>R</a:t>
            </a:r>
            <a:r>
              <a:rPr altLang="en-US" sz="2400" lang="zh-CN">
                <a:latin typeface="Times New Roman" pitchFamily="18" charset="0"/>
              </a:rPr>
              <a:t>和</a:t>
            </a:r>
            <a:r>
              <a:rPr altLang="zh-CN" sz="2400" lang="en-US">
                <a:latin typeface="Times New Roman" pitchFamily="18" charset="0"/>
              </a:rPr>
              <a:t>S</a:t>
            </a:r>
            <a:r>
              <a:rPr altLang="en-US" sz="2400" lang="zh-CN">
                <a:latin typeface="Times New Roman" pitchFamily="18" charset="0"/>
              </a:rPr>
              <a:t>确定转换后的状态。</a:t>
            </a:r>
          </a:p>
        </p:txBody>
      </p:sp>
      <p:sp>
        <p:nvSpPr>
          <p:cNvPr id="1049296" name="Text Box 3"/>
          <p:cNvSpPr txBox="1"/>
          <p:nvPr/>
        </p:nvSpPr>
        <p:spPr>
          <a:xfrm rot="0">
            <a:off x="836612" y="2341562"/>
            <a:ext cx="7921625" cy="45720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r>
              <a:rPr altLang="en-US" sz="2400" lang="zh-CN">
                <a:latin typeface="Times New Roman" pitchFamily="18" charset="0"/>
              </a:rPr>
              <a:t>　下表给出了</a:t>
            </a:r>
            <a:r>
              <a:rPr altLang="en-US" sz="2400" lang="zh-CN"/>
              <a:t>时钟</a:t>
            </a:r>
            <a:r>
              <a:rPr altLang="zh-CN" sz="2400" lang="en-US">
                <a:latin typeface="Times New Roman" pitchFamily="18" charset="0"/>
              </a:rPr>
              <a:t>控制R-S</a:t>
            </a:r>
            <a:r>
              <a:rPr altLang="en-US" sz="2400" lang="zh-CN">
                <a:latin typeface="Times New Roman" pitchFamily="18" charset="0"/>
              </a:rPr>
              <a:t>触发器的逻辑功能。</a:t>
            </a:r>
          </a:p>
        </p:txBody>
      </p:sp>
      <p:grpSp>
        <p:nvGrpSpPr>
          <p:cNvPr id="341" name=""/>
          <p:cNvGrpSpPr/>
          <p:nvPr/>
        </p:nvGrpSpPr>
        <p:grpSpPr>
          <a:xfrm rot="0">
            <a:off x="611187" y="2871787"/>
            <a:ext cx="3706812" cy="2362200"/>
            <a:chOff x="1536" y="960"/>
            <a:chExt cx="2335" cy="1488"/>
          </a:xfrm>
        </p:grpSpPr>
        <p:grpSp>
          <p:nvGrpSpPr>
            <p:cNvPr id="342" name=""/>
            <p:cNvGrpSpPr/>
            <p:nvPr/>
          </p:nvGrpSpPr>
          <p:grpSpPr>
            <a:xfrm rot="0">
              <a:off x="1791" y="1296"/>
              <a:ext cx="2016" cy="1152"/>
              <a:chOff x="1791" y="1296"/>
              <a:chExt cx="2016" cy="1152"/>
            </a:xfrm>
          </p:grpSpPr>
          <p:sp>
            <p:nvSpPr>
              <p:cNvPr id="1049297" name="Line 6"/>
              <p:cNvSpPr/>
              <p:nvPr/>
            </p:nvSpPr>
            <p:spPr>
              <a:xfrm rot="0">
                <a:off x="1791" y="1296"/>
                <a:ext cx="2016" cy="0"/>
              </a:xfrm>
              <a:prstGeom prst="line"/>
              <a:noFill/>
              <a:ln w="9525" cap="flat" cmpd="sng">
                <a:solidFill>
                  <a:schemeClr val="dk1">
                    <a:alpha val="100000"/>
                  </a:schemeClr>
                </a:solidFill>
                <a:prstDash val="solid"/>
                <a:round/>
              </a:ln>
            </p:spPr>
          </p:sp>
          <p:sp>
            <p:nvSpPr>
              <p:cNvPr id="1049298" name="Line 7"/>
              <p:cNvSpPr/>
              <p:nvPr/>
            </p:nvSpPr>
            <p:spPr>
              <a:xfrm rot="0">
                <a:off x="1791" y="1584"/>
                <a:ext cx="2016" cy="0"/>
              </a:xfrm>
              <a:prstGeom prst="line"/>
              <a:noFill/>
              <a:ln w="9525" cap="flat" cmpd="sng">
                <a:solidFill>
                  <a:schemeClr val="dk1">
                    <a:alpha val="100000"/>
                  </a:schemeClr>
                </a:solidFill>
                <a:prstDash val="solid"/>
                <a:round/>
              </a:ln>
            </p:spPr>
          </p:sp>
          <p:sp>
            <p:nvSpPr>
              <p:cNvPr id="1049299" name="Text Box 8"/>
              <p:cNvSpPr txBox="1"/>
              <p:nvPr/>
            </p:nvSpPr>
            <p:spPr>
              <a:xfrm rot="0">
                <a:off x="1925" y="1322"/>
                <a:ext cx="36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RS</a:t>
                </a:r>
              </a:p>
            </p:txBody>
          </p:sp>
          <p:sp>
            <p:nvSpPr>
              <p:cNvPr id="1049300" name="Text Box 9"/>
              <p:cNvSpPr txBox="1"/>
              <p:nvPr/>
            </p:nvSpPr>
            <p:spPr>
              <a:xfrm rot="0">
                <a:off x="2367" y="1296"/>
                <a:ext cx="47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r>
                  <a:rPr altLang="zh-CN" baseline="30000" b="1" sz="2400" lang="en-US">
                    <a:latin typeface="Times New Roman" pitchFamily="18" charset="0"/>
                  </a:rPr>
                  <a:t>n+1</a:t>
                </a:r>
              </a:p>
            </p:txBody>
          </p:sp>
          <p:sp>
            <p:nvSpPr>
              <p:cNvPr id="1049301" name="Text Box 10"/>
              <p:cNvSpPr txBox="1"/>
              <p:nvPr/>
            </p:nvSpPr>
            <p:spPr>
              <a:xfrm rot="0">
                <a:off x="2983" y="1329"/>
                <a:ext cx="760"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功能说明</a:t>
                </a:r>
              </a:p>
            </p:txBody>
          </p:sp>
          <p:sp>
            <p:nvSpPr>
              <p:cNvPr id="1049302" name="Text Box 11"/>
              <p:cNvSpPr txBox="1"/>
              <p:nvPr/>
            </p:nvSpPr>
            <p:spPr>
              <a:xfrm rot="0">
                <a:off x="1935" y="1584"/>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0 0</a:t>
                </a:r>
              </a:p>
            </p:txBody>
          </p:sp>
          <p:sp>
            <p:nvSpPr>
              <p:cNvPr id="1049303" name="Text Box 12"/>
              <p:cNvSpPr txBox="1"/>
              <p:nvPr/>
            </p:nvSpPr>
            <p:spPr>
              <a:xfrm rot="0">
                <a:off x="1935" y="1776"/>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0 1</a:t>
                </a:r>
              </a:p>
            </p:txBody>
          </p:sp>
          <p:sp>
            <p:nvSpPr>
              <p:cNvPr id="1049304" name="Text Box 13"/>
              <p:cNvSpPr txBox="1"/>
              <p:nvPr/>
            </p:nvSpPr>
            <p:spPr>
              <a:xfrm rot="0">
                <a:off x="1935" y="1968"/>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1 0</a:t>
                </a:r>
              </a:p>
            </p:txBody>
          </p:sp>
          <p:sp>
            <p:nvSpPr>
              <p:cNvPr id="1049305" name="Text Box 14"/>
              <p:cNvSpPr txBox="1"/>
              <p:nvPr/>
            </p:nvSpPr>
            <p:spPr>
              <a:xfrm rot="0">
                <a:off x="1935" y="2160"/>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1 1</a:t>
                </a:r>
              </a:p>
            </p:txBody>
          </p:sp>
          <p:sp>
            <p:nvSpPr>
              <p:cNvPr id="1049306" name="Text Box 15"/>
              <p:cNvSpPr txBox="1"/>
              <p:nvPr/>
            </p:nvSpPr>
            <p:spPr>
              <a:xfrm rot="0">
                <a:off x="2528" y="1584"/>
                <a:ext cx="26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p>
            </p:txBody>
          </p:sp>
          <p:sp>
            <p:nvSpPr>
              <p:cNvPr id="1049307" name="Text Box 16"/>
              <p:cNvSpPr txBox="1"/>
              <p:nvPr/>
            </p:nvSpPr>
            <p:spPr>
              <a:xfrm rot="0">
                <a:off x="2575" y="1776"/>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a:t>
                </a:r>
              </a:p>
            </p:txBody>
          </p:sp>
          <p:sp>
            <p:nvSpPr>
              <p:cNvPr id="1049308" name="Text Box 17"/>
              <p:cNvSpPr txBox="1"/>
              <p:nvPr/>
            </p:nvSpPr>
            <p:spPr>
              <a:xfrm rot="0">
                <a:off x="2587" y="1968"/>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a:t>
                </a:r>
              </a:p>
            </p:txBody>
          </p:sp>
          <p:sp>
            <p:nvSpPr>
              <p:cNvPr id="1049309" name="Text Box 18"/>
              <p:cNvSpPr txBox="1"/>
              <p:nvPr/>
            </p:nvSpPr>
            <p:spPr>
              <a:xfrm rot="0">
                <a:off x="2568" y="2148"/>
                <a:ext cx="22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d</a:t>
                </a:r>
              </a:p>
            </p:txBody>
          </p:sp>
          <p:sp>
            <p:nvSpPr>
              <p:cNvPr id="1049310" name="Text Box 19"/>
              <p:cNvSpPr txBox="1"/>
              <p:nvPr/>
            </p:nvSpPr>
            <p:spPr>
              <a:xfrm rot="0">
                <a:off x="3153" y="1584"/>
                <a:ext cx="43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不变</a:t>
                </a:r>
              </a:p>
            </p:txBody>
          </p:sp>
          <p:sp>
            <p:nvSpPr>
              <p:cNvPr id="1049311" name="Text Box 20"/>
              <p:cNvSpPr txBox="1"/>
              <p:nvPr/>
            </p:nvSpPr>
            <p:spPr>
              <a:xfrm rot="0">
                <a:off x="3147" y="1778"/>
                <a:ext cx="397"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置 </a:t>
                </a:r>
                <a:r>
                  <a:rPr altLang="zh-CN" b="1" sz="2000" lang="en-US">
                    <a:latin typeface="Times New Roman" pitchFamily="18" charset="0"/>
                  </a:rPr>
                  <a:t>1</a:t>
                </a:r>
              </a:p>
            </p:txBody>
          </p:sp>
          <p:sp>
            <p:nvSpPr>
              <p:cNvPr id="1049312" name="Text Box 21"/>
              <p:cNvSpPr txBox="1"/>
              <p:nvPr/>
            </p:nvSpPr>
            <p:spPr>
              <a:xfrm rot="0">
                <a:off x="3147" y="1982"/>
                <a:ext cx="397"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置 </a:t>
                </a:r>
                <a:r>
                  <a:rPr altLang="zh-CN" b="1" sz="2000" lang="en-US">
                    <a:latin typeface="Times New Roman" pitchFamily="18" charset="0"/>
                  </a:rPr>
                  <a:t>0</a:t>
                </a:r>
              </a:p>
            </p:txBody>
          </p:sp>
          <p:sp>
            <p:nvSpPr>
              <p:cNvPr id="1049313" name="Text Box 22"/>
              <p:cNvSpPr txBox="1"/>
              <p:nvPr/>
            </p:nvSpPr>
            <p:spPr>
              <a:xfrm rot="0">
                <a:off x="3141" y="2169"/>
                <a:ext cx="43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不定</a:t>
                </a:r>
              </a:p>
            </p:txBody>
          </p:sp>
          <p:sp>
            <p:nvSpPr>
              <p:cNvPr id="1049314" name="Line 23"/>
              <p:cNvSpPr/>
              <p:nvPr/>
            </p:nvSpPr>
            <p:spPr>
              <a:xfrm rot="0">
                <a:off x="1791" y="2448"/>
                <a:ext cx="2016" cy="0"/>
              </a:xfrm>
              <a:prstGeom prst="line"/>
              <a:noFill/>
              <a:ln w="9525" cap="flat" cmpd="sng">
                <a:solidFill>
                  <a:schemeClr val="dk1">
                    <a:alpha val="100000"/>
                  </a:schemeClr>
                </a:solidFill>
                <a:prstDash val="solid"/>
                <a:round/>
              </a:ln>
            </p:spPr>
          </p:sp>
          <p:sp>
            <p:nvSpPr>
              <p:cNvPr id="1049315" name="Line 24"/>
              <p:cNvSpPr/>
              <p:nvPr/>
            </p:nvSpPr>
            <p:spPr>
              <a:xfrm rot="0">
                <a:off x="2331" y="1296"/>
                <a:ext cx="0" cy="1152"/>
              </a:xfrm>
              <a:prstGeom prst="line"/>
              <a:noFill/>
              <a:ln w="9525" cap="flat" cmpd="sng">
                <a:solidFill>
                  <a:schemeClr val="dk1">
                    <a:alpha val="100000"/>
                  </a:schemeClr>
                </a:solidFill>
                <a:prstDash val="solid"/>
                <a:round/>
              </a:ln>
            </p:spPr>
          </p:sp>
          <p:sp>
            <p:nvSpPr>
              <p:cNvPr id="1049316" name="Line 25"/>
              <p:cNvSpPr/>
              <p:nvPr/>
            </p:nvSpPr>
            <p:spPr>
              <a:xfrm rot="0">
                <a:off x="2967" y="1296"/>
                <a:ext cx="0" cy="1152"/>
              </a:xfrm>
              <a:prstGeom prst="line"/>
              <a:noFill/>
              <a:ln w="9525" cap="flat" cmpd="sng">
                <a:solidFill>
                  <a:schemeClr val="dk1">
                    <a:alpha val="100000"/>
                  </a:schemeClr>
                </a:solidFill>
                <a:prstDash val="solid"/>
                <a:round/>
              </a:ln>
            </p:spPr>
          </p:sp>
        </p:grpSp>
        <p:sp>
          <p:nvSpPr>
            <p:cNvPr id="1049317" name="Text Box 26"/>
            <p:cNvSpPr txBox="1"/>
            <p:nvPr/>
          </p:nvSpPr>
          <p:spPr>
            <a:xfrm rot="0">
              <a:off x="1536" y="960"/>
              <a:ext cx="233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t>时钟控制</a:t>
              </a:r>
              <a:r>
                <a:rPr altLang="zh-CN" sz="2400" lang="en-US">
                  <a:latin typeface="Times New Roman" pitchFamily="18" charset="0"/>
                </a:rPr>
                <a:t>R-S</a:t>
              </a:r>
              <a:r>
                <a:rPr altLang="en-US" sz="2400" lang="zh-CN">
                  <a:latin typeface="Times New Roman" pitchFamily="18" charset="0"/>
                </a:rPr>
                <a:t>触发器功能表</a:t>
              </a:r>
            </a:p>
          </p:txBody>
        </p:sp>
      </p:grpSp>
      <p:grpSp>
        <p:nvGrpSpPr>
          <p:cNvPr id="343" name=""/>
          <p:cNvGrpSpPr/>
          <p:nvPr/>
        </p:nvGrpSpPr>
        <p:grpSpPr>
          <a:xfrm rot="0">
            <a:off x="2700337" y="5256212"/>
            <a:ext cx="4191000" cy="1187450"/>
            <a:chOff x="1701" y="3203"/>
            <a:chExt cx="2640" cy="748"/>
          </a:xfrm>
        </p:grpSpPr>
        <p:sp>
          <p:nvSpPr>
            <p:cNvPr id="1049318" name="Text Box 28"/>
            <p:cNvSpPr txBox="1"/>
            <p:nvPr/>
          </p:nvSpPr>
          <p:spPr>
            <a:xfrm rot="0">
              <a:off x="1701" y="3203"/>
              <a:ext cx="2640" cy="74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次态方程和约束方程如下：</a:t>
              </a:r>
            </a:p>
            <a:p>
              <a:pPr algn="r"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R </a:t>
              </a:r>
              <a:r>
                <a:rPr altLang="zh-CN" b="1" sz="2400" lang="en-US">
                  <a:latin typeface="Times New Roman" pitchFamily="18" charset="0"/>
                </a:rPr>
                <a:t>·</a:t>
              </a:r>
              <a:r>
                <a:rPr altLang="zh-CN" sz="2400" lang="en-US">
                  <a:latin typeface="Times New Roman" pitchFamily="18" charset="0"/>
                </a:rPr>
                <a:t> S = 0</a:t>
              </a:r>
            </a:p>
          </p:txBody>
        </p:sp>
        <p:graphicFrame>
          <p:nvGraphicFramePr>
            <p:cNvPr id="4194325" name=""/>
            <p:cNvGraphicFramePr>
              <a:graphicFrameLocks/>
            </p:cNvGraphicFramePr>
            <p:nvPr/>
          </p:nvGraphicFramePr>
          <p:xfrm rot="0">
            <a:off x="1927" y="3657"/>
            <a:ext cx="1046" cy="280"/>
          </p:xfrm>
          <a:graphic>
            <a:graphicData uri="http://schemas.openxmlformats.org/presentationml/2006/ole">
              <mc:AlternateContent xmlns:mc="http://schemas.openxmlformats.org/markup-compatibility/2006">
                <mc:Choice xmlns:v="urn:schemas-microsoft-com:vml" Requires="v">
                  <p:oleObj name="Microsoft 公式 3.0" r:id="rId1" spid="" imgH="280" imgW="1046" showAsIcon="0" progId="Equation.3">
                    <p:embed followColorScheme="full"/>
                    <p:pic>
                      <p:nvPicPr>
                        <p:cNvPr id="2097216" name="Object 29"/>
                        <p:cNvPicPr>
                          <a:picLocks/>
                        </p:cNvPicPr>
                        <p:nvPr/>
                      </p:nvPicPr>
                      <p:blipFill>
                        <a:blip xmlns:r="http://schemas.openxmlformats.org/officeDocument/2006/relationships" r:embed="rId2">
                          <a:lum bright="-100000"/>
                        </a:blip>
                        <a:srcRect l="0" t="0" r="0" b="0"/>
                        <a:stretch>
                          <a:fillRect/>
                        </a:stretch>
                      </p:blipFill>
                      <p:spPr>
                        <a:xfrm rot="0">
                          <a:off x="1927" y="3657"/>
                          <a:ext cx="1046" cy="280"/>
                        </a:xfrm>
                        <a:prstGeom prst="rect"/>
                        <a:noFill/>
                        <a:ln>
                          <a:noFill/>
                        </a:ln>
                      </p:spPr>
                    </p:pic>
                  </p:oleObj>
                </mc:Choice>
                <mc:Fallback>
                  <p:oleObj name="Microsoft 公式 3.0" r:id="rId1" spid="" imgH="280" imgW="1046" showAsIcon="0" progId="Equation.3">
                    <p:embed followColorScheme="full"/>
                    <p:pic>
                      <p:nvPicPr>
                        <p:cNvPr id="2097216" name="Object 29"/>
                        <p:cNvPicPr>
                          <a:picLocks/>
                        </p:cNvPicPr>
                        <p:nvPr/>
                      </p:nvPicPr>
                      <p:blipFill>
                        <a:blip xmlns:r="http://schemas.openxmlformats.org/officeDocument/2006/relationships" r:embed="rId2">
                          <a:lum bright="-100000"/>
                        </a:blip>
                        <a:srcRect l="0" t="0" r="0" b="0"/>
                        <a:stretch>
                          <a:fillRect/>
                        </a:stretch>
                      </p:blipFill>
                      <p:spPr>
                        <a:xfrm rot="0">
                          <a:off x="1927" y="3657"/>
                          <a:ext cx="1046" cy="280"/>
                        </a:xfrm>
                        <a:prstGeom prst="rect"/>
                        <a:noFill/>
                        <a:ln>
                          <a:noFill/>
                        </a:ln>
                      </p:spPr>
                    </p:pic>
                  </p:oleObj>
                </mc:Fallback>
              </mc:AlternateContent>
            </a:graphicData>
          </a:graphic>
        </p:graphicFrame>
      </p:grpSp>
      <p:grpSp>
        <p:nvGrpSpPr>
          <p:cNvPr id="344" name=""/>
          <p:cNvGrpSpPr/>
          <p:nvPr/>
        </p:nvGrpSpPr>
        <p:grpSpPr>
          <a:xfrm rot="0">
            <a:off x="4716462" y="2873375"/>
            <a:ext cx="3778250" cy="2400300"/>
            <a:chOff x="1429" y="1662"/>
            <a:chExt cx="2380" cy="1512"/>
          </a:xfrm>
        </p:grpSpPr>
        <p:sp>
          <p:nvSpPr>
            <p:cNvPr id="1049319" name="Line 31"/>
            <p:cNvSpPr/>
            <p:nvPr/>
          </p:nvSpPr>
          <p:spPr>
            <a:xfrm rot="0">
              <a:off x="1726" y="1998"/>
              <a:ext cx="2016" cy="0"/>
            </a:xfrm>
            <a:prstGeom prst="line"/>
            <a:noFill/>
            <a:ln w="9525" cap="flat" cmpd="sng">
              <a:solidFill>
                <a:schemeClr val="dk1">
                  <a:alpha val="100000"/>
                </a:schemeClr>
              </a:solidFill>
              <a:prstDash val="solid"/>
              <a:round/>
            </a:ln>
          </p:spPr>
        </p:sp>
        <p:sp>
          <p:nvSpPr>
            <p:cNvPr id="1049320" name="Line 32"/>
            <p:cNvSpPr/>
            <p:nvPr/>
          </p:nvSpPr>
          <p:spPr>
            <a:xfrm rot="0">
              <a:off x="1726" y="2286"/>
              <a:ext cx="2016" cy="0"/>
            </a:xfrm>
            <a:prstGeom prst="line"/>
            <a:noFill/>
            <a:ln w="9525" cap="flat" cmpd="sng">
              <a:solidFill>
                <a:schemeClr val="dk1">
                  <a:alpha val="100000"/>
                </a:schemeClr>
              </a:solidFill>
              <a:prstDash val="solid"/>
              <a:round/>
            </a:ln>
          </p:spPr>
        </p:sp>
        <p:sp>
          <p:nvSpPr>
            <p:cNvPr id="1049321" name="Text Box 33"/>
            <p:cNvSpPr txBox="1"/>
            <p:nvPr/>
          </p:nvSpPr>
          <p:spPr>
            <a:xfrm rot="0">
              <a:off x="3061" y="1979"/>
              <a:ext cx="748"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R     S</a:t>
              </a:r>
            </a:p>
          </p:txBody>
        </p:sp>
        <p:sp>
          <p:nvSpPr>
            <p:cNvPr id="1049322" name="Text Box 34"/>
            <p:cNvSpPr txBox="1"/>
            <p:nvPr/>
          </p:nvSpPr>
          <p:spPr>
            <a:xfrm rot="0">
              <a:off x="2450" y="1979"/>
              <a:ext cx="47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r>
                <a:rPr altLang="zh-CN" baseline="30000" b="1" sz="2400" lang="en-US">
                  <a:latin typeface="Times New Roman" pitchFamily="18" charset="0"/>
                </a:rPr>
                <a:t>n+1</a:t>
              </a:r>
            </a:p>
          </p:txBody>
        </p:sp>
        <p:sp>
          <p:nvSpPr>
            <p:cNvPr id="1049323" name="Text Box 35"/>
            <p:cNvSpPr txBox="1"/>
            <p:nvPr/>
          </p:nvSpPr>
          <p:spPr>
            <a:xfrm rot="0">
              <a:off x="1905" y="2478"/>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0          1</a:t>
              </a:r>
            </a:p>
          </p:txBody>
        </p:sp>
        <p:sp>
          <p:nvSpPr>
            <p:cNvPr id="1049324" name="Text Box 36"/>
            <p:cNvSpPr txBox="1"/>
            <p:nvPr/>
          </p:nvSpPr>
          <p:spPr>
            <a:xfrm rot="0">
              <a:off x="3107" y="2251"/>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d     0</a:t>
              </a:r>
            </a:p>
          </p:txBody>
        </p:sp>
        <p:sp>
          <p:nvSpPr>
            <p:cNvPr id="1049325" name="Text Box 37"/>
            <p:cNvSpPr txBox="1"/>
            <p:nvPr/>
          </p:nvSpPr>
          <p:spPr>
            <a:xfrm rot="0">
              <a:off x="1860" y="1979"/>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  →</a:t>
              </a:r>
            </a:p>
          </p:txBody>
        </p:sp>
        <p:sp>
          <p:nvSpPr>
            <p:cNvPr id="1049326" name="Line 38"/>
            <p:cNvSpPr/>
            <p:nvPr/>
          </p:nvSpPr>
          <p:spPr>
            <a:xfrm rot="0">
              <a:off x="1726" y="3150"/>
              <a:ext cx="2016" cy="0"/>
            </a:xfrm>
            <a:prstGeom prst="line"/>
            <a:noFill/>
            <a:ln w="9525" cap="flat" cmpd="sng">
              <a:solidFill>
                <a:schemeClr val="dk1">
                  <a:alpha val="100000"/>
                </a:schemeClr>
              </a:solidFill>
              <a:prstDash val="solid"/>
              <a:round/>
            </a:ln>
          </p:spPr>
        </p:sp>
        <p:sp>
          <p:nvSpPr>
            <p:cNvPr id="1049327" name="Line 39"/>
            <p:cNvSpPr/>
            <p:nvPr/>
          </p:nvSpPr>
          <p:spPr>
            <a:xfrm rot="0">
              <a:off x="3016" y="1998"/>
              <a:ext cx="0" cy="1152"/>
            </a:xfrm>
            <a:prstGeom prst="line"/>
            <a:noFill/>
            <a:ln w="9525" cap="flat" cmpd="sng">
              <a:solidFill>
                <a:schemeClr val="dk1">
                  <a:alpha val="100000"/>
                </a:schemeClr>
              </a:solidFill>
              <a:prstDash val="solid"/>
              <a:round/>
            </a:ln>
          </p:spPr>
        </p:sp>
        <p:sp>
          <p:nvSpPr>
            <p:cNvPr id="1049328" name="Text Box 40"/>
            <p:cNvSpPr txBox="1"/>
            <p:nvPr/>
          </p:nvSpPr>
          <p:spPr>
            <a:xfrm rot="0">
              <a:off x="1429" y="1662"/>
              <a:ext cx="233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t>时钟</a:t>
              </a:r>
              <a:r>
                <a:rPr altLang="zh-CN" sz="2400" lang="en-US">
                  <a:latin typeface="Times New Roman" pitchFamily="18" charset="0"/>
                </a:rPr>
                <a:t>控制R-S</a:t>
              </a:r>
              <a:r>
                <a:rPr altLang="en-US" sz="2400" lang="zh-CN"/>
                <a:t>触发器</a:t>
              </a:r>
              <a:r>
                <a:rPr altLang="en-US" sz="2400" lang="zh-CN">
                  <a:latin typeface="Times New Roman" pitchFamily="18" charset="0"/>
                </a:rPr>
                <a:t>激励表</a:t>
              </a:r>
            </a:p>
          </p:txBody>
        </p:sp>
        <p:sp>
          <p:nvSpPr>
            <p:cNvPr id="1049329" name="Text Box 41"/>
            <p:cNvSpPr txBox="1"/>
            <p:nvPr/>
          </p:nvSpPr>
          <p:spPr>
            <a:xfrm rot="0">
              <a:off x="1905" y="2688"/>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1          0</a:t>
              </a:r>
            </a:p>
          </p:txBody>
        </p:sp>
        <p:sp>
          <p:nvSpPr>
            <p:cNvPr id="1049330" name="Text Box 42"/>
            <p:cNvSpPr txBox="1"/>
            <p:nvPr/>
          </p:nvSpPr>
          <p:spPr>
            <a:xfrm rot="0">
              <a:off x="1905" y="2251"/>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0          0</a:t>
              </a:r>
            </a:p>
          </p:txBody>
        </p:sp>
        <p:sp>
          <p:nvSpPr>
            <p:cNvPr id="1049331" name="Text Box 43"/>
            <p:cNvSpPr txBox="1"/>
            <p:nvPr/>
          </p:nvSpPr>
          <p:spPr>
            <a:xfrm rot="0">
              <a:off x="1905" y="2886"/>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1          1</a:t>
              </a:r>
            </a:p>
          </p:txBody>
        </p:sp>
        <p:sp>
          <p:nvSpPr>
            <p:cNvPr id="1049332" name="Text Box 44"/>
            <p:cNvSpPr txBox="1"/>
            <p:nvPr/>
          </p:nvSpPr>
          <p:spPr>
            <a:xfrm rot="0">
              <a:off x="3107" y="2462"/>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0     1</a:t>
              </a:r>
            </a:p>
          </p:txBody>
        </p:sp>
        <p:sp>
          <p:nvSpPr>
            <p:cNvPr id="1049333" name="Text Box 45"/>
            <p:cNvSpPr txBox="1"/>
            <p:nvPr/>
          </p:nvSpPr>
          <p:spPr>
            <a:xfrm rot="0">
              <a:off x="3107" y="2688"/>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1     0</a:t>
              </a:r>
            </a:p>
          </p:txBody>
        </p:sp>
        <p:sp>
          <p:nvSpPr>
            <p:cNvPr id="1049334" name="Text Box 46"/>
            <p:cNvSpPr txBox="1"/>
            <p:nvPr/>
          </p:nvSpPr>
          <p:spPr>
            <a:xfrm rot="0">
              <a:off x="3107" y="2886"/>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d</a:t>
              </a:r>
            </a:p>
          </p:txBody>
        </p:sp>
      </p:grpSp>
      <p:sp>
        <p:nvSpPr>
          <p:cNvPr id="104933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33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33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76</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1">
                                  <p:stCondLst>
                                    <p:cond delay="0"/>
                                  </p:stCondLst>
                                  <p:childTnLst>
                                    <p:set>
                                      <p:cBhvr>
                                        <p:cTn dur="1" fill="hold" id="7">
                                          <p:stCondLst>
                                            <p:cond delay="0"/>
                                          </p:stCondLst>
                                        </p:cTn>
                                        <p:tgtEl>
                                          <p:spTgt spid="1049296"/>
                                        </p:tgtEl>
                                        <p:attrNameLst>
                                          <p:attrName>style.visibility</p:attrName>
                                        </p:attrNameLst>
                                      </p:cBhvr>
                                      <p:to>
                                        <p:strVal val="visible"/>
                                      </p:to>
                                    </p:set>
                                    <p:anim calcmode="lin" valueType="num">
                                      <p:cBhvr additive="base">
                                        <p:cTn dur="500" fill="hold" id="8"/>
                                        <p:tgtEl>
                                          <p:spTgt spid="1049296"/>
                                        </p:tgtEl>
                                        <p:attrNameLst>
                                          <p:attrName>ppt_x</p:attrName>
                                        </p:attrNameLst>
                                      </p:cBhvr>
                                      <p:tavLst>
                                        <p:tav tm="0">
                                          <p:val>
                                            <p:strVal val="#ppt_x"/>
                                          </p:val>
                                        </p:tav>
                                        <p:tav tm="100000">
                                          <p:val>
                                            <p:strVal val="#ppt_x"/>
                                          </p:val>
                                        </p:tav>
                                      </p:tavLst>
                                    </p:anim>
                                    <p:anim calcmode="lin" valueType="num">
                                      <p:cBhvr additive="base">
                                        <p:cTn dur="500" fill="hold" id="9"/>
                                        <p:tgtEl>
                                          <p:spTgt spid="1049296"/>
                                        </p:tgtEl>
                                        <p:attrNameLst>
                                          <p:attrName>ppt_y</p:attrName>
                                        </p:attrNameLst>
                                      </p:cBhvr>
                                      <p:tavLst>
                                        <p:tav tm="0">
                                          <p:val>
                                            <p:strVal val="0-#ppt_h/2"/>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3"/>
                                        </p:tgtEl>
                                      </p:cMediaNode>
                                    </p:audio>
                                  </p:subTnLst>
                                </p:cTn>
                              </p:par>
                            </p:childTnLst>
                          </p:cTn>
                        </p:par>
                      </p:childTnLst>
                    </p:cTn>
                  </p:par>
                  <p:par>
                    <p:cTn fill="hold" id="10" nodeType="clickPar">
                      <p:stCondLst>
                        <p:cond delay="indefinite"/>
                      </p:stCondLst>
                      <p:childTnLst>
                        <p:par>
                          <p:cTn fill="hold" id="11" nodeType="withGroup">
                            <p:stCondLst>
                              <p:cond delay="0"/>
                            </p:stCondLst>
                            <p:childTnLst>
                              <p:par>
                                <p:cTn fill="hold" id="12" nodeType="clickEffect" presetClass="entr" presetID="9" presetSubtype="0">
                                  <p:stCondLst>
                                    <p:cond delay="0"/>
                                  </p:stCondLst>
                                  <p:childTnLst>
                                    <p:set>
                                      <p:cBhvr>
                                        <p:cTn dur="1" fill="hold" id="14">
                                          <p:stCondLst>
                                            <p:cond delay="0"/>
                                          </p:stCondLst>
                                        </p:cTn>
                                        <p:tgtEl>
                                          <p:spTgt spid="341"/>
                                        </p:tgtEl>
                                        <p:attrNameLst>
                                          <p:attrName>style.visibility</p:attrName>
                                        </p:attrNameLst>
                                      </p:cBhvr>
                                      <p:to>
                                        <p:strVal val="visible"/>
                                      </p:to>
                                    </p:set>
                                    <p:animEffect transition="in" filter="dissolve">
                                      <p:cBhvr>
                                        <p:cTn dur="500" id="15"/>
                                        <p:tgtEl>
                                          <p:spTgt spid="341"/>
                                        </p:tgtEl>
                                      </p:cBhvr>
                                    </p:animEffect>
                                  </p:childTnLst>
                                  <p:subTnLst>
                                    <p:audio>
                                      <p:cMediaNode mute="0" vol="50000">
                                        <p:cTn display="0" id="13" masterRel="sameClick" presetSubtype="1">
                                          <p:stCondLst>
                                            <p:cond evt="begin" delay="0">
                                              <p:tn val="11"/>
                                            </p:cond>
                                          </p:stCondLst>
                                          <p:endCondLst>
                                            <p:cond evt="onStopAudio" delay="0">
                                              <p:tgtEl>
                                                <p:sldTgt/>
                                              </p:tgtEl>
                                            </p:cond>
                                          </p:endCondLst>
                                        </p:cTn>
                                        <p:tgtEl>
                                          <p:sndTgt r:embed="rId4"/>
                                        </p:tgtEl>
                                      </p:cMediaNode>
                                    </p:audio>
                                  </p:subTnLst>
                                </p:cTn>
                              </p:par>
                            </p:childTnLst>
                          </p:cTn>
                        </p:par>
                      </p:childTnLst>
                    </p:cTn>
                  </p:par>
                  <p:par>
                    <p:cTn fill="hold" id="16" nodeType="clickPar">
                      <p:stCondLst>
                        <p:cond delay="indefinite"/>
                      </p:stCondLst>
                      <p:childTnLst>
                        <p:par>
                          <p:cTn fill="hold" id="17" nodeType="withGroup">
                            <p:stCondLst>
                              <p:cond delay="0"/>
                            </p:stCondLst>
                            <p:childTnLst>
                              <p:par>
                                <p:cTn fill="hold" id="18" nodeType="clickEffect" presetClass="entr" presetID="2" presetSubtype="4">
                                  <p:stCondLst>
                                    <p:cond delay="0"/>
                                  </p:stCondLst>
                                  <p:childTnLst>
                                    <p:set>
                                      <p:cBhvr>
                                        <p:cTn dur="1" fill="hold" id="19">
                                          <p:stCondLst>
                                            <p:cond delay="0"/>
                                          </p:stCondLst>
                                        </p:cTn>
                                        <p:tgtEl>
                                          <p:spTgt spid="344"/>
                                        </p:tgtEl>
                                        <p:attrNameLst>
                                          <p:attrName>style.visibility</p:attrName>
                                        </p:attrNameLst>
                                      </p:cBhvr>
                                      <p:to>
                                        <p:strVal val="visible"/>
                                      </p:to>
                                    </p:set>
                                    <p:anim calcmode="lin" valueType="num">
                                      <p:cBhvr additive="base">
                                        <p:cTn dur="500" fill="hold" id="20"/>
                                        <p:tgtEl>
                                          <p:spTgt spid="344"/>
                                        </p:tgtEl>
                                        <p:attrNameLst>
                                          <p:attrName>ppt_x</p:attrName>
                                        </p:attrNameLst>
                                      </p:cBhvr>
                                      <p:tavLst>
                                        <p:tav tm="0">
                                          <p:val>
                                            <p:strVal val="#ppt_x"/>
                                          </p:val>
                                        </p:tav>
                                        <p:tav tm="100000">
                                          <p:val>
                                            <p:strVal val="#ppt_x"/>
                                          </p:val>
                                        </p:tav>
                                      </p:tavLst>
                                    </p:anim>
                                    <p:anim calcmode="lin" valueType="num">
                                      <p:cBhvr additive="base">
                                        <p:cTn dur="500" fill="hold" id="21"/>
                                        <p:tgtEl>
                                          <p:spTgt spid="344"/>
                                        </p:tgtEl>
                                        <p:attrNameLst>
                                          <p:attrName>ppt_y</p:attrName>
                                        </p:attrNameLst>
                                      </p:cBhvr>
                                      <p:tavLst>
                                        <p:tav tm="0">
                                          <p:val>
                                            <p:strVal val="1+#ppt_h/2"/>
                                          </p:val>
                                        </p:tav>
                                        <p:tav tm="100000">
                                          <p:val>
                                            <p:strVal val="#ppt_y"/>
                                          </p:val>
                                        </p:tav>
                                      </p:tavLst>
                                    </p:anim>
                                  </p:childTnLst>
                                </p:cTn>
                              </p:par>
                            </p:childTnLst>
                          </p:cTn>
                        </p:par>
                      </p:childTnLst>
                    </p:cTn>
                  </p:par>
                  <p:par>
                    <p:cTn fill="hold" id="22" nodeType="clickPar">
                      <p:stCondLst>
                        <p:cond delay="indefinite"/>
                      </p:stCondLst>
                      <p:childTnLst>
                        <p:par>
                          <p:cTn fill="hold" id="23" nodeType="withGroup">
                            <p:stCondLst>
                              <p:cond delay="0"/>
                            </p:stCondLst>
                            <p:childTnLst>
                              <p:par>
                                <p:cTn fill="hold" id="24" nodeType="clickEffect" presetClass="entr" presetID="2" presetSubtype="4">
                                  <p:stCondLst>
                                    <p:cond delay="0"/>
                                  </p:stCondLst>
                                  <p:childTnLst>
                                    <p:set>
                                      <p:cBhvr>
                                        <p:cTn dur="1" fill="hold" id="25">
                                          <p:stCondLst>
                                            <p:cond delay="0"/>
                                          </p:stCondLst>
                                        </p:cTn>
                                        <p:tgtEl>
                                          <p:spTgt spid="343"/>
                                        </p:tgtEl>
                                        <p:attrNameLst>
                                          <p:attrName>style.visibility</p:attrName>
                                        </p:attrNameLst>
                                      </p:cBhvr>
                                      <p:to>
                                        <p:strVal val="visible"/>
                                      </p:to>
                                    </p:set>
                                    <p:anim calcmode="lin" valueType="num">
                                      <p:cBhvr additive="base">
                                        <p:cTn dur="500" fill="hold" id="26"/>
                                        <p:tgtEl>
                                          <p:spTgt spid="343"/>
                                        </p:tgtEl>
                                        <p:attrNameLst>
                                          <p:attrName>ppt_x</p:attrName>
                                        </p:attrNameLst>
                                      </p:cBhvr>
                                      <p:tavLst>
                                        <p:tav tm="0">
                                          <p:val>
                                            <p:strVal val="#ppt_x"/>
                                          </p:val>
                                        </p:tav>
                                        <p:tav tm="100000">
                                          <p:val>
                                            <p:strVal val="#ppt_x"/>
                                          </p:val>
                                        </p:tav>
                                      </p:tavLst>
                                    </p:anim>
                                    <p:anim calcmode="lin" valueType="num">
                                      <p:cBhvr additive="base">
                                        <p:cTn dur="500" fill="hold" id="27"/>
                                        <p:tgtEl>
                                          <p:spTgt spid="3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96" grpId="0" uiExpand="0" build="whole"/>
    </p:bldLst>
  </p:timing>
</p:sld>
</file>

<file path=ppt/slides/slide77.xml><?xml version="1.0" encoding="utf-8"?>
<p:sld xmlns:a="http://schemas.openxmlformats.org/drawingml/2006/main" xmlns:r="http://schemas.openxmlformats.org/officeDocument/2006/relationships" xmlns:p="http://schemas.openxmlformats.org/presentationml/2006/main" show="1" showMasterSp="1">
  <p:cSld>
    <p:spTree>
      <p:nvGrpSpPr>
        <p:cNvPr id="347" name=""/>
        <p:cNvGrpSpPr/>
        <p:nvPr/>
      </p:nvGrpSpPr>
      <p:grpSpPr>
        <a:xfrm rot="0">
          <a:off x="0" y="0"/>
          <a:ext cx="0" cy="0"/>
          <a:chOff x="0" y="0"/>
          <a:chExt cx="0" cy="0"/>
        </a:xfrm>
      </p:grpSpPr>
      <p:sp>
        <p:nvSpPr>
          <p:cNvPr id="1049340" name="Text Box 2"/>
          <p:cNvSpPr txBox="1"/>
          <p:nvPr/>
        </p:nvSpPr>
        <p:spPr>
          <a:xfrm rot="0">
            <a:off x="539750" y="4071937"/>
            <a:ext cx="8274050"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latin typeface="Times New Roman" pitchFamily="18" charset="0"/>
              </a:rPr>
              <a:t>　  注意：</a:t>
            </a:r>
            <a:r>
              <a:rPr altLang="zh-CN" sz="2400" lang="en-US">
                <a:latin typeface="Times New Roman" pitchFamily="18" charset="0"/>
              </a:rPr>
              <a:t>时钟控制R-S</a:t>
            </a:r>
            <a:r>
              <a:rPr altLang="en-US" sz="2400" lang="zh-CN">
                <a:latin typeface="Times New Roman" pitchFamily="18" charset="0"/>
              </a:rPr>
              <a:t>触发器虽然解决了对触发器工作进行定时控制的问题，而且具有结构简单等优点，但依然存在如下两点不足：</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1</a:t>
            </a:r>
            <a:r>
              <a:rPr altLang="en-US" sz="2400" lang="zh-CN">
                <a:latin typeface="Times New Roman" pitchFamily="18" charset="0"/>
              </a:rPr>
              <a:t>、 输入信号依然存在约束条件，即</a:t>
            </a:r>
            <a:r>
              <a:rPr altLang="zh-CN" sz="2400" lang="en-US">
                <a:latin typeface="Times New Roman" pitchFamily="18" charset="0"/>
              </a:rPr>
              <a:t>R</a:t>
            </a:r>
            <a:r>
              <a:rPr altLang="en-US" sz="2400" lang="zh-CN">
                <a:latin typeface="Times New Roman" pitchFamily="18" charset="0"/>
              </a:rPr>
              <a:t>、</a:t>
            </a:r>
            <a:r>
              <a:rPr altLang="zh-CN" sz="2400" lang="en-US">
                <a:latin typeface="Times New Roman" pitchFamily="18" charset="0"/>
              </a:rPr>
              <a:t>S</a:t>
            </a:r>
            <a:r>
              <a:rPr altLang="en-US" sz="2400" lang="zh-CN">
                <a:latin typeface="Times New Roman" pitchFamily="18" charset="0"/>
              </a:rPr>
              <a:t>不能同时为</a:t>
            </a:r>
            <a:r>
              <a:rPr altLang="zh-CN" sz="2400" lang="en-US">
                <a:latin typeface="Times New Roman" pitchFamily="18" charset="0"/>
              </a:rPr>
              <a:t>1</a:t>
            </a:r>
            <a:r>
              <a:rPr altLang="en-US" sz="2400" lang="zh-CN">
                <a:latin typeface="Times New Roman" pitchFamily="18" charset="0"/>
              </a:rPr>
              <a:t>；</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2</a:t>
            </a:r>
            <a:r>
              <a:rPr altLang="en-US" sz="2400" lang="zh-CN">
                <a:latin typeface="Times New Roman" pitchFamily="18" charset="0"/>
              </a:rPr>
              <a:t>、在时钟作用</a:t>
            </a:r>
            <a:r>
              <a:rPr altLang="zh-CN" sz="2400" lang="en-US">
                <a:latin typeface="Times New Roman" pitchFamily="18" charset="0"/>
              </a:rPr>
              <a:t>(C=1)</a:t>
            </a:r>
            <a:r>
              <a:rPr altLang="en-US" sz="2400" lang="zh-CN">
                <a:latin typeface="Times New Roman" pitchFamily="18" charset="0"/>
              </a:rPr>
              <a:t>期间，会发生“空翻”。</a:t>
            </a:r>
          </a:p>
        </p:txBody>
      </p:sp>
      <p:sp>
        <p:nvSpPr>
          <p:cNvPr id="1049341" name="Text Box 3"/>
          <p:cNvSpPr txBox="1"/>
          <p:nvPr/>
        </p:nvSpPr>
        <p:spPr>
          <a:xfrm rot="0">
            <a:off x="539750" y="1089025"/>
            <a:ext cx="8229600"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zh-CN" b="1" sz="2400" lang="en-US">
                <a:latin typeface="Times New Roman" pitchFamily="18" charset="0"/>
              </a:rPr>
              <a:t>3 </a:t>
            </a:r>
            <a:r>
              <a:rPr altLang="en-US" b="1" sz="2400" lang="zh-CN">
                <a:latin typeface="Times New Roman" pitchFamily="18" charset="0"/>
              </a:rPr>
              <a:t>．逻辑功能</a:t>
            </a:r>
          </a:p>
          <a:p>
            <a:pPr algn="just" eaLnBrk="1" hangingPunct="1" indent="0" lvl="0" marL="0">
              <a:lnSpc>
                <a:spcPct val="120000"/>
              </a:lnSpc>
              <a:spcBef>
                <a:spcPct val="0"/>
              </a:spcBef>
              <a:buFontTx/>
              <a:buNone/>
            </a:pPr>
            <a:r>
              <a:rPr altLang="zh-CN" sz="2400" lang="en-US">
                <a:latin typeface="Times New Roman" pitchFamily="18" charset="0"/>
              </a:rPr>
              <a:t>　　时钟控制R-S</a:t>
            </a:r>
            <a:r>
              <a:rPr altLang="en-US" sz="2400" lang="zh-CN">
                <a:latin typeface="Times New Roman" pitchFamily="18" charset="0"/>
              </a:rPr>
              <a:t>触发器的功能表、次态方程和约束条件与由或非门构成的</a:t>
            </a:r>
            <a:r>
              <a:rPr altLang="zh-CN" sz="2400" lang="en-US">
                <a:latin typeface="Times New Roman" pitchFamily="18" charset="0"/>
              </a:rPr>
              <a:t>R-S</a:t>
            </a:r>
            <a:r>
              <a:rPr altLang="en-US" sz="2400" lang="zh-CN">
                <a:latin typeface="Times New Roman" pitchFamily="18" charset="0"/>
              </a:rPr>
              <a:t>触发器相同。</a:t>
            </a:r>
          </a:p>
          <a:p>
            <a:pPr algn="just" eaLnBrk="1" hangingPunct="1" indent="0" lvl="0" marL="0">
              <a:lnSpc>
                <a:spcPct val="120000"/>
              </a:lnSpc>
              <a:spcBef>
                <a:spcPct val="0"/>
              </a:spcBef>
              <a:buFontTx/>
              <a:buNone/>
            </a:pPr>
            <a:r>
              <a:rPr altLang="en-US" b="1" sz="2400" lang="zh-CN">
                <a:solidFill>
                  <a:schemeClr val="hlink"/>
                </a:solidFill>
                <a:latin typeface="Times New Roman" pitchFamily="18" charset="0"/>
              </a:rPr>
              <a:t>　　</a:t>
            </a:r>
            <a:r>
              <a:rPr altLang="zh-CN" sz="2400" lang="en-US">
                <a:solidFill>
                  <a:schemeClr val="lt2"/>
                </a:solidFill>
                <a:latin typeface="Times New Roman" pitchFamily="18" charset="0"/>
              </a:rPr>
              <a:t>在时钟控制触发器中，时钟信号C</a:t>
            </a:r>
            <a:r>
              <a:rPr altLang="en-US" sz="2400" lang="zh-CN">
                <a:solidFill>
                  <a:schemeClr val="lt2"/>
                </a:solidFill>
                <a:latin typeface="Times New Roman" pitchFamily="18" charset="0"/>
              </a:rPr>
              <a:t>是一种固定的时间基准，通常不作为输入信号列入表中。对触发器功能进行描述时，均只考虑</a:t>
            </a:r>
            <a:r>
              <a:rPr altLang="zh-CN" sz="2400" lang="en-US">
                <a:solidFill>
                  <a:srgbClr val="FF0000"/>
                </a:solidFill>
                <a:latin typeface="Times New Roman" pitchFamily="18" charset="0"/>
              </a:rPr>
              <a:t>时钟作用(C=1)</a:t>
            </a:r>
            <a:r>
              <a:rPr altLang="en-US" sz="2400" lang="zh-CN">
                <a:solidFill>
                  <a:srgbClr val="FF0000"/>
                </a:solidFill>
                <a:latin typeface="Times New Roman" pitchFamily="18" charset="0"/>
              </a:rPr>
              <a:t>期间</a:t>
            </a:r>
            <a:r>
              <a:rPr altLang="en-US" sz="2400" lang="zh-CN">
                <a:solidFill>
                  <a:schemeClr val="lt2"/>
                </a:solidFill>
                <a:latin typeface="Times New Roman" pitchFamily="18" charset="0"/>
              </a:rPr>
              <a:t>的情况。</a:t>
            </a:r>
          </a:p>
        </p:txBody>
      </p:sp>
      <p:sp>
        <p:nvSpPr>
          <p:cNvPr id="104934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34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34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9340"/>
                                        </p:tgtEl>
                                        <p:attrNameLst>
                                          <p:attrName>style.visibility</p:attrName>
                                        </p:attrNameLst>
                                      </p:cBhvr>
                                      <p:to>
                                        <p:strVal val="visible"/>
                                      </p:to>
                                    </p:set>
                                    <p:animEffect transition="in" filter="slide(fromBottom)">
                                      <p:cBhvr>
                                        <p:cTn dur="500" id="7"/>
                                        <p:tgtEl>
                                          <p:spTgt spid="1049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40" grpId="0" uiExpand="0" build="whole"/>
    </p:bldLst>
  </p:timing>
</p:sld>
</file>

<file path=ppt/slides/slide78.xml><?xml version="1.0" encoding="utf-8"?>
<p:sld xmlns:a="http://schemas.openxmlformats.org/drawingml/2006/main" xmlns:r="http://schemas.openxmlformats.org/officeDocument/2006/relationships" xmlns:p="http://schemas.openxmlformats.org/presentationml/2006/main" show="1" showMasterSp="1">
  <p:cSld>
    <p:spTree>
      <p:nvGrpSpPr>
        <p:cNvPr id="348" name=""/>
        <p:cNvGrpSpPr/>
        <p:nvPr/>
      </p:nvGrpSpPr>
      <p:grpSpPr>
        <a:xfrm rot="0">
          <a:off x="0" y="0"/>
          <a:ext cx="0" cy="0"/>
          <a:chOff x="0" y="0"/>
          <a:chExt cx="0" cy="0"/>
        </a:xfrm>
      </p:grpSpPr>
      <p:sp>
        <p:nvSpPr>
          <p:cNvPr id="1049345" name="Text Box 2"/>
          <p:cNvSpPr txBox="1"/>
          <p:nvPr/>
        </p:nvSpPr>
        <p:spPr>
          <a:xfrm rot="0">
            <a:off x="461962" y="1090612"/>
            <a:ext cx="2895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二、</a:t>
            </a:r>
            <a:r>
              <a:rPr altLang="en-US" b="1" sz="2400" lang="zh-CN"/>
              <a:t>钟控</a:t>
            </a:r>
            <a:r>
              <a:rPr altLang="zh-CN" b="1" sz="2400" lang="en-US">
                <a:latin typeface="Times New Roman" pitchFamily="18" charset="0"/>
              </a:rPr>
              <a:t>D</a:t>
            </a:r>
            <a:r>
              <a:rPr altLang="en-US" b="1" sz="2400" lang="zh-CN">
                <a:latin typeface="Times New Roman" pitchFamily="18" charset="0"/>
              </a:rPr>
              <a:t>触发器</a:t>
            </a:r>
          </a:p>
        </p:txBody>
      </p:sp>
      <p:sp>
        <p:nvSpPr>
          <p:cNvPr id="1049346" name="Text Box 3"/>
          <p:cNvSpPr txBox="1"/>
          <p:nvPr/>
        </p:nvSpPr>
        <p:spPr>
          <a:xfrm rot="0">
            <a:off x="341312" y="1501775"/>
            <a:ext cx="8370887"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对时钟控制</a:t>
            </a:r>
            <a:r>
              <a:rPr altLang="zh-CN" sz="2400" lang="en-US">
                <a:latin typeface="Times New Roman" pitchFamily="18" charset="0"/>
              </a:rPr>
              <a:t>R-S</a:t>
            </a:r>
            <a:r>
              <a:rPr altLang="en-US" sz="2400" lang="zh-CN">
                <a:latin typeface="Times New Roman" pitchFamily="18" charset="0"/>
              </a:rPr>
              <a:t>触发器的控制电路稍加修改，使之变成如下图</a:t>
            </a:r>
            <a:r>
              <a:rPr altLang="zh-CN" sz="2400" lang="en-US">
                <a:latin typeface="Times New Roman" pitchFamily="18" charset="0"/>
              </a:rPr>
              <a:t>(a)</a:t>
            </a:r>
            <a:r>
              <a:rPr altLang="en-US" sz="2400" lang="zh-CN">
                <a:latin typeface="Times New Roman" pitchFamily="18" charset="0"/>
              </a:rPr>
              <a:t>所示的形式，这样便形成了只有一个输入端的</a:t>
            </a:r>
            <a:r>
              <a:rPr altLang="zh-CN" sz="2400" lang="en-US">
                <a:latin typeface="Times New Roman" pitchFamily="18" charset="0"/>
              </a:rPr>
              <a:t>D</a:t>
            </a:r>
            <a:r>
              <a:rPr altLang="en-US" sz="2400" lang="zh-CN">
                <a:latin typeface="Times New Roman" pitchFamily="18" charset="0"/>
              </a:rPr>
              <a:t>触发器。其逻辑符号如图 </a:t>
            </a:r>
            <a:r>
              <a:rPr altLang="zh-CN" sz="2400" lang="en-US">
                <a:latin typeface="Times New Roman" pitchFamily="18" charset="0"/>
              </a:rPr>
              <a:t>(b)</a:t>
            </a:r>
            <a:r>
              <a:rPr altLang="en-US" sz="2400" lang="zh-CN">
                <a:latin typeface="Times New Roman" pitchFamily="18" charset="0"/>
              </a:rPr>
              <a:t>所示。</a:t>
            </a:r>
          </a:p>
        </p:txBody>
      </p:sp>
      <p:sp>
        <p:nvSpPr>
          <p:cNvPr id="1049347" name="Text Box 4"/>
          <p:cNvSpPr txBox="1"/>
          <p:nvPr/>
        </p:nvSpPr>
        <p:spPr>
          <a:xfrm rot="0">
            <a:off x="5246687" y="2986087"/>
            <a:ext cx="3421062" cy="31591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在时钟脉冲作用期间</a:t>
            </a:r>
            <a:r>
              <a:rPr altLang="zh-CN" sz="2400" lang="en-US">
                <a:latin typeface="Times New Roman" pitchFamily="18" charset="0"/>
              </a:rPr>
              <a:t>(C=1</a:t>
            </a:r>
            <a:r>
              <a:rPr altLang="en-US" sz="2400" lang="zh-CN">
                <a:latin typeface="Times New Roman" pitchFamily="18" charset="0"/>
              </a:rPr>
              <a:t>时</a:t>
            </a:r>
            <a:r>
              <a:rPr altLang="zh-CN" sz="2400" lang="en-US">
                <a:latin typeface="Times New Roman" pitchFamily="18" charset="0"/>
              </a:rPr>
              <a:t>)</a:t>
            </a:r>
            <a:r>
              <a:rPr altLang="en-US" sz="2400" lang="zh-CN">
                <a:latin typeface="Times New Roman" pitchFamily="18" charset="0"/>
              </a:rPr>
              <a:t>，将输入信号</a:t>
            </a:r>
            <a:r>
              <a:rPr altLang="zh-CN" sz="2400" lang="en-US">
                <a:latin typeface="Times New Roman" pitchFamily="18" charset="0"/>
              </a:rPr>
              <a:t>D</a:t>
            </a:r>
            <a:r>
              <a:rPr altLang="en-US" sz="2400" lang="zh-CN">
                <a:latin typeface="Times New Roman" pitchFamily="18" charset="0"/>
              </a:rPr>
              <a:t>转换成一对互补信号，使基本</a:t>
            </a:r>
            <a:r>
              <a:rPr altLang="zh-CN" sz="2400" lang="en-US">
                <a:latin typeface="Times New Roman" pitchFamily="18" charset="0"/>
              </a:rPr>
              <a:t>R-S</a:t>
            </a:r>
            <a:r>
              <a:rPr altLang="en-US" sz="2400" lang="zh-CN">
                <a:latin typeface="Times New Roman" pitchFamily="18" charset="0"/>
              </a:rPr>
              <a:t>触发器两个输入信号只可能是</a:t>
            </a:r>
            <a:r>
              <a:rPr altLang="zh-CN" sz="2400" lang="en-US">
                <a:latin typeface="Times New Roman" pitchFamily="18" charset="0"/>
              </a:rPr>
              <a:t>01</a:t>
            </a:r>
            <a:r>
              <a:rPr altLang="en-US" sz="2400" lang="zh-CN">
                <a:latin typeface="Times New Roman" pitchFamily="18" charset="0"/>
              </a:rPr>
              <a:t>或者</a:t>
            </a:r>
            <a:r>
              <a:rPr altLang="zh-CN" sz="2400" lang="en-US">
                <a:latin typeface="Times New Roman" pitchFamily="18" charset="0"/>
              </a:rPr>
              <a:t>10</a:t>
            </a:r>
            <a:r>
              <a:rPr altLang="en-US" sz="2400" lang="zh-CN">
                <a:latin typeface="Times New Roman" pitchFamily="18" charset="0"/>
              </a:rPr>
              <a:t>两种组合，解决了对输入的约束问题。</a:t>
            </a:r>
          </a:p>
        </p:txBody>
      </p:sp>
      <p:sp>
        <p:nvSpPr>
          <p:cNvPr id="104934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34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35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78</a:t>
            </a:fld>
            <a:endParaRPr altLang="en-US" sz="1400" lang="zh-CN">
              <a:solidFill>
                <a:srgbClr val="656565"/>
              </a:solidFill>
            </a:endParaRPr>
          </a:p>
        </p:txBody>
      </p:sp>
      <p:graphicFrame>
        <p:nvGraphicFramePr>
          <p:cNvPr id="4194326" name=""/>
          <p:cNvGraphicFramePr>
            <a:graphicFrameLocks/>
          </p:cNvGraphicFramePr>
          <p:nvPr/>
        </p:nvGraphicFramePr>
        <p:xfrm rot="0">
          <a:off x="566737" y="3030537"/>
          <a:ext cx="4438650" cy="3143250"/>
        </p:xfrm>
        <a:graphic>
          <a:graphicData uri="http://schemas.openxmlformats.org/presentationml/2006/ole">
            <mc:AlternateContent xmlns:mc="http://schemas.openxmlformats.org/markup-compatibility/2006">
              <mc:Choice xmlns:v="urn:schemas-microsoft-com:vml" Requires="v">
                <p:oleObj name="Bitmap Image" r:id="rId1" spid="" imgH="3143250" imgW="4438650" showAsIcon="0" progId="PBrush">
                  <p:embed followColorScheme="full"/>
                  <p:pic>
                    <p:nvPicPr>
                      <p:cNvPr id="2097217" name="对象 1"/>
                      <p:cNvPicPr>
                        <a:picLocks/>
                      </p:cNvPicPr>
                      <p:nvPr/>
                    </p:nvPicPr>
                    <p:blipFill>
                      <a:blip xmlns:r="http://schemas.openxmlformats.org/officeDocument/2006/relationships" r:embed="rId2"/>
                      <a:srcRect l="0" t="0" r="0" b="0"/>
                      <a:stretch>
                        <a:fillRect/>
                      </a:stretch>
                    </p:blipFill>
                    <p:spPr>
                      <a:xfrm rot="0">
                        <a:off x="566737" y="3030537"/>
                        <a:ext cx="4438650" cy="3143250"/>
                      </a:xfrm>
                      <a:prstGeom prst="rect"/>
                      <a:noFill/>
                      <a:ln>
                        <a:noFill/>
                      </a:ln>
                    </p:spPr>
                  </p:pic>
                </p:oleObj>
              </mc:Choice>
              <mc:Fallback>
                <p:oleObj name="Bitmap Image" r:id="rId1" spid="" imgH="3143250" imgW="4438650" showAsIcon="0" progId="PBrush">
                  <p:embed followColorScheme="full"/>
                  <p:pic>
                    <p:nvPicPr>
                      <p:cNvPr id="2097217" name="对象 1"/>
                      <p:cNvPicPr>
                        <a:picLocks/>
                      </p:cNvPicPr>
                      <p:nvPr/>
                    </p:nvPicPr>
                    <p:blipFill>
                      <a:blip xmlns:r="http://schemas.openxmlformats.org/officeDocument/2006/relationships" r:embed="rId2"/>
                      <a:srcRect l="0" t="0" r="0" b="0"/>
                      <a:stretch>
                        <a:fillRect/>
                      </a:stretch>
                    </p:blipFill>
                    <p:spPr>
                      <a:xfrm rot="0">
                        <a:off x="566737" y="3030537"/>
                        <a:ext cx="4438650" cy="3143250"/>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6" presetSubtype="37">
                                  <p:stCondLst>
                                    <p:cond delay="0"/>
                                  </p:stCondLst>
                                  <p:childTnLst>
                                    <p:set>
                                      <p:cBhvr>
                                        <p:cTn dur="1" fill="hold" id="6">
                                          <p:stCondLst>
                                            <p:cond delay="0"/>
                                          </p:stCondLst>
                                        </p:cTn>
                                        <p:tgtEl>
                                          <p:spTgt spid="1049346"/>
                                        </p:tgtEl>
                                        <p:attrNameLst>
                                          <p:attrName>style.visibility</p:attrName>
                                        </p:attrNameLst>
                                      </p:cBhvr>
                                      <p:to>
                                        <p:strVal val="visible"/>
                                      </p:to>
                                    </p:set>
                                    <p:animEffect transition="in" filter="barn(outVertical)">
                                      <p:cBhvr>
                                        <p:cTn dur="500" id="7"/>
                                        <p:tgtEl>
                                          <p:spTgt spid="1049346"/>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42" presetSubtype="0">
                                  <p:stCondLst>
                                    <p:cond delay="0"/>
                                  </p:stCondLst>
                                  <p:childTnLst>
                                    <p:set>
                                      <p:cBhvr>
                                        <p:cTn dur="1" fill="hold" id="11">
                                          <p:stCondLst>
                                            <p:cond delay="0"/>
                                          </p:stCondLst>
                                        </p:cTn>
                                        <p:tgtEl>
                                          <p:spTgt spid="4194326"/>
                                        </p:tgtEl>
                                        <p:attrNameLst>
                                          <p:attrName>style.visibility</p:attrName>
                                        </p:attrNameLst>
                                      </p:cBhvr>
                                      <p:to>
                                        <p:strVal val="visible"/>
                                      </p:to>
                                    </p:set>
                                    <p:animEffect transition="in" filter="fade">
                                      <p:cBhvr>
                                        <p:cTn dur="1000" id="12"/>
                                        <p:tgtEl>
                                          <p:spTgt spid="4194326"/>
                                        </p:tgtEl>
                                      </p:cBhvr>
                                    </p:animEffect>
                                    <p:anim calcmode="lin" valueType="num">
                                      <p:cBhvr>
                                        <p:cTn dur="1000" fill="hold" id="13"/>
                                        <p:tgtEl>
                                          <p:spTgt spid="4194326"/>
                                        </p:tgtEl>
                                        <p:attrNameLst>
                                          <p:attrName>ppt_x</p:attrName>
                                        </p:attrNameLst>
                                      </p:cBhvr>
                                      <p:tavLst>
                                        <p:tav tm="0">
                                          <p:val>
                                            <p:strVal val="#ppt_x"/>
                                          </p:val>
                                        </p:tav>
                                        <p:tav tm="100000">
                                          <p:val>
                                            <p:strVal val="#ppt_x"/>
                                          </p:val>
                                        </p:tav>
                                      </p:tavLst>
                                    </p:anim>
                                    <p:anim calcmode="lin" valueType="num">
                                      <p:cBhvr>
                                        <p:cTn dur="1000" fill="hold" id="14"/>
                                        <p:tgtEl>
                                          <p:spTgt spid="4194326"/>
                                        </p:tgtEl>
                                        <p:attrNameLst>
                                          <p:attrName>ppt_y</p:attrName>
                                        </p:attrNameLst>
                                      </p:cBhvr>
                                      <p:tavLst>
                                        <p:tav tm="0">
                                          <p:val>
                                            <p:strVal val="#ppt_y+.1"/>
                                          </p:val>
                                        </p:tav>
                                        <p:tav tm="100000">
                                          <p:val>
                                            <p:strVal val="#ppt_y"/>
                                          </p:val>
                                        </p:tav>
                                      </p:tavLst>
                                    </p:anim>
                                  </p:childTnLst>
                                </p:cTn>
                              </p:par>
                            </p:childTnLst>
                          </p:cTn>
                        </p:par>
                        <p:par>
                          <p:cTn fill="hold" id="15" nodeType="afterGroup">
                            <p:stCondLst>
                              <p:cond delay="1000"/>
                            </p:stCondLst>
                            <p:childTnLst>
                              <p:par>
                                <p:cTn fill="hold" grpId="0" id="16" nodeType="afterEffect" presetClass="entr" presetID="5" presetSubtype="10">
                                  <p:stCondLst>
                                    <p:cond delay="0"/>
                                  </p:stCondLst>
                                  <p:childTnLst>
                                    <p:set>
                                      <p:cBhvr>
                                        <p:cTn dur="1" fill="hold" id="17">
                                          <p:stCondLst>
                                            <p:cond delay="0"/>
                                          </p:stCondLst>
                                        </p:cTn>
                                        <p:tgtEl>
                                          <p:spTgt spid="1049347"/>
                                        </p:tgtEl>
                                        <p:attrNameLst>
                                          <p:attrName>style.visibility</p:attrName>
                                        </p:attrNameLst>
                                      </p:cBhvr>
                                      <p:to>
                                        <p:strVal val="visible"/>
                                      </p:to>
                                    </p:set>
                                    <p:animEffect transition="in" filter="checkerboard(across)">
                                      <p:cBhvr>
                                        <p:cTn dur="500" id="18"/>
                                        <p:tgtEl>
                                          <p:spTgt spid="1049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46" grpId="0" uiExpand="0" build="whole"/>
      <p:bldP spid="1049347" grpId="0" uiExpand="0" build="whole"/>
    </p:bldLst>
  </p:timing>
</p:sld>
</file>

<file path=ppt/slides/slide79.xml><?xml version="1.0" encoding="utf-8"?>
<p:sld xmlns:a="http://schemas.openxmlformats.org/drawingml/2006/main" xmlns:r="http://schemas.openxmlformats.org/officeDocument/2006/relationships" xmlns:p="http://schemas.openxmlformats.org/presentationml/2006/main" show="1" showMasterSp="1">
  <p:cSld>
    <p:spTree>
      <p:nvGrpSpPr>
        <p:cNvPr id="351" name=""/>
        <p:cNvGrpSpPr/>
        <p:nvPr/>
      </p:nvGrpSpPr>
      <p:grpSpPr>
        <a:xfrm rot="0">
          <a:off x="0" y="0"/>
          <a:ext cx="0" cy="0"/>
          <a:chOff x="0" y="0"/>
          <a:chExt cx="0" cy="0"/>
        </a:xfrm>
      </p:grpSpPr>
      <p:sp>
        <p:nvSpPr>
          <p:cNvPr id="1049353" name="Text Box 3"/>
          <p:cNvSpPr txBox="1"/>
          <p:nvPr/>
        </p:nvSpPr>
        <p:spPr>
          <a:xfrm rot="0">
            <a:off x="701675" y="3549650"/>
            <a:ext cx="8037512" cy="29400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30000"/>
              </a:lnSpc>
              <a:spcBef>
                <a:spcPct val="0"/>
              </a:spcBef>
              <a:buFontTx/>
              <a:buNone/>
            </a:pPr>
            <a:r>
              <a:rPr altLang="en-US" sz="2400" lang="zh-CN">
                <a:latin typeface="Times New Roman" pitchFamily="18" charset="0"/>
              </a:rPr>
              <a:t>工作原理如下：</a:t>
            </a:r>
          </a:p>
          <a:p>
            <a:pPr eaLnBrk="1" hangingPunct="1" indent="0" lvl="0" marL="0">
              <a:lnSpc>
                <a:spcPct val="130000"/>
              </a:lnSpc>
              <a:spcBef>
                <a:spcPct val="0"/>
              </a:spcBef>
              <a:buFontTx/>
              <a:buNone/>
            </a:pPr>
            <a:r>
              <a:rPr altLang="en-US" sz="2400" lang="zh-CN">
                <a:latin typeface="Times New Roman" pitchFamily="18" charset="0"/>
              </a:rPr>
              <a:t>　  当无时钟脉冲作用（</a:t>
            </a:r>
            <a:r>
              <a:rPr altLang="zh-CN" sz="2400" lang="en-US">
                <a:latin typeface="Times New Roman" pitchFamily="18" charset="0"/>
              </a:rPr>
              <a:t>C=0</a:t>
            </a:r>
            <a:r>
              <a:rPr altLang="en-US" sz="2400" lang="zh-CN">
                <a:latin typeface="Times New Roman" pitchFamily="18" charset="0"/>
              </a:rPr>
              <a:t>）时，控制电路封锁，无论</a:t>
            </a:r>
            <a:r>
              <a:rPr altLang="zh-CN" sz="2400" lang="en-US">
                <a:latin typeface="Times New Roman" pitchFamily="18" charset="0"/>
              </a:rPr>
              <a:t>D</a:t>
            </a:r>
            <a:r>
              <a:rPr altLang="en-US" sz="2400" lang="zh-CN">
                <a:latin typeface="Times New Roman" pitchFamily="18" charset="0"/>
              </a:rPr>
              <a:t>为何值，与非门</a:t>
            </a:r>
            <a:r>
              <a:rPr altLang="zh-CN" sz="2400" lang="en-US">
                <a:latin typeface="Times New Roman" pitchFamily="18" charset="0"/>
              </a:rPr>
              <a:t>G</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4</a:t>
            </a:r>
            <a:r>
              <a:rPr altLang="en-US" sz="2400" lang="zh-CN">
                <a:latin typeface="Times New Roman" pitchFamily="18" charset="0"/>
              </a:rPr>
              <a:t>输出均为</a:t>
            </a:r>
            <a:r>
              <a:rPr altLang="zh-CN" sz="2400" lang="en-US">
                <a:latin typeface="Times New Roman" pitchFamily="18" charset="0"/>
              </a:rPr>
              <a:t>1</a:t>
            </a:r>
            <a:r>
              <a:rPr altLang="en-US" sz="2400" lang="zh-CN">
                <a:latin typeface="Times New Roman" pitchFamily="18" charset="0"/>
              </a:rPr>
              <a:t>，触发器状态保持不变。</a:t>
            </a:r>
          </a:p>
          <a:p>
            <a:pPr eaLnBrk="1" hangingPunct="1" indent="0" lvl="0" marL="0">
              <a:lnSpc>
                <a:spcPct val="130000"/>
              </a:lnSpc>
              <a:spcBef>
                <a:spcPct val="0"/>
              </a:spcBef>
              <a:buFontTx/>
              <a:buNone/>
            </a:pPr>
            <a:r>
              <a:rPr altLang="en-US" sz="2400" lang="zh-CN">
                <a:latin typeface="Times New Roman" pitchFamily="18" charset="0"/>
              </a:rPr>
              <a:t>      当时钟脉冲作用（</a:t>
            </a:r>
            <a:r>
              <a:rPr altLang="zh-CN" sz="2400" lang="en-US">
                <a:latin typeface="Times New Roman" pitchFamily="18" charset="0"/>
              </a:rPr>
              <a:t>C=1</a:t>
            </a:r>
            <a:r>
              <a:rPr altLang="en-US" sz="2400" lang="zh-CN">
                <a:latin typeface="Times New Roman" pitchFamily="18" charset="0"/>
              </a:rPr>
              <a:t>）时，若</a:t>
            </a:r>
            <a:r>
              <a:rPr altLang="zh-CN" sz="2400" lang="en-US">
                <a:latin typeface="Times New Roman" pitchFamily="18" charset="0"/>
              </a:rPr>
              <a:t>D=0</a:t>
            </a:r>
            <a:r>
              <a:rPr altLang="en-US" sz="2400" lang="zh-CN">
                <a:latin typeface="Times New Roman" pitchFamily="18" charset="0"/>
              </a:rPr>
              <a:t>，则门</a:t>
            </a:r>
            <a:r>
              <a:rPr altLang="zh-CN" sz="2400" lang="en-US">
                <a:latin typeface="Times New Roman" pitchFamily="18" charset="0"/>
              </a:rPr>
              <a:t>G</a:t>
            </a:r>
            <a:r>
              <a:rPr altLang="zh-CN" baseline="-25000" sz="2400" lang="en-US">
                <a:latin typeface="Times New Roman" pitchFamily="18" charset="0"/>
              </a:rPr>
              <a:t>4</a:t>
            </a:r>
            <a:r>
              <a:rPr altLang="en-US" sz="2400" lang="zh-CN">
                <a:latin typeface="Times New Roman" pitchFamily="18" charset="0"/>
              </a:rPr>
              <a:t>输出为</a:t>
            </a:r>
            <a:r>
              <a:rPr altLang="zh-CN" sz="2400" lang="en-US">
                <a:latin typeface="Times New Roman" pitchFamily="18" charset="0"/>
              </a:rPr>
              <a:t>1</a:t>
            </a:r>
            <a:r>
              <a:rPr altLang="en-US" sz="2400" lang="zh-CN">
                <a:latin typeface="Times New Roman" pitchFamily="18" charset="0"/>
              </a:rPr>
              <a:t>，门</a:t>
            </a:r>
            <a:r>
              <a:rPr altLang="zh-CN" sz="2400" lang="en-US">
                <a:latin typeface="Times New Roman" pitchFamily="18" charset="0"/>
              </a:rPr>
              <a:t>G</a:t>
            </a:r>
            <a:r>
              <a:rPr altLang="zh-CN" baseline="-25000" sz="2400" lang="en-US">
                <a:latin typeface="Times New Roman" pitchFamily="18" charset="0"/>
              </a:rPr>
              <a:t>3</a:t>
            </a:r>
            <a:r>
              <a:rPr altLang="en-US" sz="2400" lang="zh-CN">
                <a:latin typeface="Times New Roman" pitchFamily="18" charset="0"/>
              </a:rPr>
              <a:t>输出为</a:t>
            </a:r>
            <a:r>
              <a:rPr altLang="zh-CN" sz="2400" lang="en-US">
                <a:latin typeface="Times New Roman" pitchFamily="18" charset="0"/>
              </a:rPr>
              <a:t>0</a:t>
            </a:r>
            <a:r>
              <a:rPr altLang="en-US" sz="2400" lang="zh-CN">
                <a:latin typeface="Times New Roman" pitchFamily="18" charset="0"/>
              </a:rPr>
              <a:t>，触发器状态被置</a:t>
            </a:r>
            <a:r>
              <a:rPr altLang="zh-CN" sz="2400" lang="en-US">
                <a:latin typeface="Times New Roman" pitchFamily="18" charset="0"/>
              </a:rPr>
              <a:t>0</a:t>
            </a:r>
            <a:r>
              <a:rPr altLang="en-US" sz="2400" lang="zh-CN">
                <a:latin typeface="Times New Roman" pitchFamily="18" charset="0"/>
              </a:rPr>
              <a:t>；若</a:t>
            </a:r>
            <a:r>
              <a:rPr altLang="zh-CN" sz="2400" lang="en-US">
                <a:latin typeface="Times New Roman" pitchFamily="18" charset="0"/>
              </a:rPr>
              <a:t>D=1</a:t>
            </a:r>
            <a:r>
              <a:rPr altLang="en-US" sz="2400" lang="zh-CN">
                <a:latin typeface="Times New Roman" pitchFamily="18" charset="0"/>
              </a:rPr>
              <a:t>，则门</a:t>
            </a:r>
            <a:r>
              <a:rPr altLang="zh-CN" sz="2400" lang="en-US">
                <a:latin typeface="Times New Roman" pitchFamily="18" charset="0"/>
              </a:rPr>
              <a:t>G</a:t>
            </a:r>
            <a:r>
              <a:rPr altLang="zh-CN" baseline="-25000" sz="2400" lang="en-US">
                <a:latin typeface="Times New Roman" pitchFamily="18" charset="0"/>
              </a:rPr>
              <a:t>4</a:t>
            </a:r>
            <a:r>
              <a:rPr altLang="en-US" sz="2400" lang="zh-CN">
                <a:latin typeface="Times New Roman" pitchFamily="18" charset="0"/>
              </a:rPr>
              <a:t>输出为</a:t>
            </a:r>
            <a:r>
              <a:rPr altLang="zh-CN" sz="2400" lang="en-US">
                <a:latin typeface="Times New Roman" pitchFamily="18" charset="0"/>
              </a:rPr>
              <a:t>0</a:t>
            </a:r>
            <a:r>
              <a:rPr altLang="en-US" sz="2400" lang="zh-CN">
                <a:latin typeface="Times New Roman" pitchFamily="18" charset="0"/>
              </a:rPr>
              <a:t>，门</a:t>
            </a:r>
            <a:r>
              <a:rPr altLang="zh-CN" sz="2400" lang="en-US">
                <a:latin typeface="Times New Roman" pitchFamily="18" charset="0"/>
              </a:rPr>
              <a:t>G</a:t>
            </a:r>
            <a:r>
              <a:rPr altLang="zh-CN" baseline="-25000" sz="2400" lang="en-US">
                <a:latin typeface="Times New Roman" pitchFamily="18" charset="0"/>
              </a:rPr>
              <a:t>3</a:t>
            </a:r>
            <a:r>
              <a:rPr altLang="en-US" sz="2400" lang="zh-CN">
                <a:latin typeface="Times New Roman" pitchFamily="18" charset="0"/>
              </a:rPr>
              <a:t>输出为</a:t>
            </a:r>
            <a:r>
              <a:rPr altLang="zh-CN" sz="2400" lang="en-US">
                <a:latin typeface="Times New Roman" pitchFamily="18" charset="0"/>
              </a:rPr>
              <a:t>1</a:t>
            </a:r>
            <a:r>
              <a:rPr altLang="en-US" sz="2400" lang="zh-CN">
                <a:latin typeface="Times New Roman" pitchFamily="18" charset="0"/>
              </a:rPr>
              <a:t>，触发器状态被置</a:t>
            </a:r>
            <a:r>
              <a:rPr altLang="zh-CN" sz="2400" lang="en-US">
                <a:latin typeface="Times New Roman" pitchFamily="18" charset="0"/>
              </a:rPr>
              <a:t>1</a:t>
            </a:r>
            <a:r>
              <a:rPr altLang="en-US" sz="2400" lang="zh-CN">
                <a:latin typeface="Times New Roman" pitchFamily="18" charset="0"/>
              </a:rPr>
              <a:t>。</a:t>
            </a:r>
          </a:p>
        </p:txBody>
      </p:sp>
      <p:sp>
        <p:nvSpPr>
          <p:cNvPr id="104935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35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35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79</a:t>
            </a:fld>
            <a:endParaRPr altLang="en-US" sz="1400" lang="zh-CN">
              <a:solidFill>
                <a:srgbClr val="656565"/>
              </a:solidFill>
            </a:endParaRPr>
          </a:p>
        </p:txBody>
      </p:sp>
      <p:graphicFrame>
        <p:nvGraphicFramePr>
          <p:cNvPr id="4194327" name=""/>
          <p:cNvGraphicFramePr>
            <a:graphicFrameLocks/>
          </p:cNvGraphicFramePr>
          <p:nvPr/>
        </p:nvGraphicFramePr>
        <p:xfrm rot="0">
          <a:off x="3524250" y="1062037"/>
          <a:ext cx="2443162" cy="2997200"/>
        </p:xfrm>
        <a:graphic>
          <a:graphicData uri="http://schemas.openxmlformats.org/presentationml/2006/ole">
            <mc:AlternateContent xmlns:mc="http://schemas.openxmlformats.org/markup-compatibility/2006">
              <mc:Choice xmlns:v="urn:schemas-microsoft-com:vml" Requires="v">
                <p:oleObj name="Bitmap Image" r:id="rId1" spid="" imgH="2997200" imgW="2443162" showAsIcon="0" progId="PBrush">
                  <p:embed followColorScheme="full"/>
                  <p:pic>
                    <p:nvPicPr>
                      <p:cNvPr id="2097218" name="对象 1"/>
                      <p:cNvPicPr>
                        <a:picLocks/>
                      </p:cNvPicPr>
                      <p:nvPr/>
                    </p:nvPicPr>
                    <p:blipFill>
                      <a:blip xmlns:r="http://schemas.openxmlformats.org/officeDocument/2006/relationships" r:embed="rId2"/>
                      <a:srcRect l="0" t="0" r="0" b="0"/>
                      <a:stretch>
                        <a:fillRect/>
                      </a:stretch>
                    </p:blipFill>
                    <p:spPr>
                      <a:xfrm rot="0">
                        <a:off x="3524250" y="1062037"/>
                        <a:ext cx="2443162" cy="2997200"/>
                      </a:xfrm>
                      <a:prstGeom prst="rect"/>
                      <a:noFill/>
                      <a:ln>
                        <a:noFill/>
                      </a:ln>
                    </p:spPr>
                  </p:pic>
                </p:oleObj>
              </mc:Choice>
              <mc:Fallback>
                <p:oleObj name="Bitmap Image" r:id="rId1" spid="" imgH="2997200" imgW="2443162" showAsIcon="0" progId="PBrush">
                  <p:embed followColorScheme="full"/>
                  <p:pic>
                    <p:nvPicPr>
                      <p:cNvPr id="2097218" name="对象 1"/>
                      <p:cNvPicPr>
                        <a:picLocks/>
                      </p:cNvPicPr>
                      <p:nvPr/>
                    </p:nvPicPr>
                    <p:blipFill>
                      <a:blip xmlns:r="http://schemas.openxmlformats.org/officeDocument/2006/relationships" r:embed="rId2"/>
                      <a:srcRect l="0" t="0" r="0" b="0"/>
                      <a:stretch>
                        <a:fillRect/>
                      </a:stretch>
                    </p:blipFill>
                    <p:spPr>
                      <a:xfrm rot="0">
                        <a:off x="3524250" y="1062037"/>
                        <a:ext cx="2443162" cy="2997200"/>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353"/>
                                        </p:tgtEl>
                                        <p:attrNameLst>
                                          <p:attrName>style.visibility</p:attrName>
                                        </p:attrNameLst>
                                      </p:cBhvr>
                                      <p:to>
                                        <p:strVal val="visible"/>
                                      </p:to>
                                    </p:set>
                                    <p:animEffect transition="in" filter="blinds(horizontal)">
                                      <p:cBhvr>
                                        <p:cTn dur="500" id="7"/>
                                        <p:tgtEl>
                                          <p:spTgt spid="1049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53" grpId="0" uiExpand="0" build="whole"/>
    </p:bldLst>
  </p:timing>
</p:sld>
</file>

<file path=ppt/slides/slide8.xml><?xml version="1.0" encoding="utf-8"?>
<p:sld xmlns:a="http://schemas.openxmlformats.org/drawingml/2006/main" xmlns:r="http://schemas.openxmlformats.org/officeDocument/2006/relationships" xmlns:p="http://schemas.openxmlformats.org/presentationml/2006/main" show="1" showMasterSp="1">
  <p:cSld>
    <p:spTree>
      <p:nvGrpSpPr>
        <p:cNvPr id="143" name=""/>
        <p:cNvGrpSpPr/>
        <p:nvPr/>
      </p:nvGrpSpPr>
      <p:grpSpPr>
        <a:xfrm rot="0">
          <a:off x="0" y="0"/>
          <a:ext cx="0" cy="0"/>
          <a:chOff x="0" y="0"/>
          <a:chExt cx="0" cy="0"/>
        </a:xfrm>
      </p:grpSpPr>
      <p:sp>
        <p:nvSpPr>
          <p:cNvPr id="1048642" name="Text Box 3"/>
          <p:cNvSpPr txBox="1"/>
          <p:nvPr/>
        </p:nvSpPr>
        <p:spPr>
          <a:xfrm rot="0">
            <a:off x="484187" y="1358900"/>
            <a:ext cx="8153400" cy="13779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zh-CN" b="1" sz="2400" lang="en-US"/>
              <a:t>FinFET</a:t>
            </a:r>
            <a:r>
              <a:rPr altLang="en-US" b="1" sz="2400" lang="zh-CN"/>
              <a:t>：</a:t>
            </a:r>
          </a:p>
          <a:p>
            <a:pPr algn="just" eaLnBrk="1" hangingPunct="1" indent="0" lvl="0" marL="0">
              <a:lnSpc>
                <a:spcPct val="120000"/>
              </a:lnSpc>
              <a:spcBef>
                <a:spcPct val="0"/>
              </a:spcBef>
              <a:buFontTx/>
              <a:buNone/>
            </a:pPr>
            <a:r>
              <a:rPr altLang="en-US" sz="2400" lang="zh-CN"/>
              <a:t>2000年，</a:t>
            </a:r>
            <a:r>
              <a:rPr altLang="zh-CN" sz="2400" lang="en-US"/>
              <a:t>UCberkeley</a:t>
            </a:r>
            <a:r>
              <a:rPr altLang="en-US" sz="2400" lang="zh-CN"/>
              <a:t>胡正明教授发明</a:t>
            </a:r>
            <a:r>
              <a:rPr altLang="zh-CN" sz="2400" lang="en-US"/>
              <a:t>FinFET</a:t>
            </a:r>
            <a:r>
              <a:rPr altLang="en-US" sz="2400" lang="zh-CN"/>
              <a:t>“鳍式场效应晶体管”，突破了</a:t>
            </a:r>
            <a:r>
              <a:rPr altLang="zh-CN" sz="2400" lang="en-US"/>
              <a:t>MOSFET</a:t>
            </a:r>
            <a:r>
              <a:rPr altLang="en-US" sz="2400" lang="zh-CN"/>
              <a:t>制程存在的 </a:t>
            </a:r>
            <a:r>
              <a:rPr altLang="zh-CN" sz="2400" lang="en-US"/>
              <a:t>20nm </a:t>
            </a:r>
            <a:r>
              <a:rPr altLang="en-US" sz="2400" lang="zh-CN"/>
              <a:t>的极限。</a:t>
            </a:r>
          </a:p>
        </p:txBody>
      </p:sp>
      <p:sp>
        <p:nvSpPr>
          <p:cNvPr id="104864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数字集成电路的分类</a:t>
            </a:r>
          </a:p>
        </p:txBody>
      </p:sp>
      <p:sp>
        <p:nvSpPr>
          <p:cNvPr id="104864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4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a:t>
            </a:fld>
            <a:endParaRPr altLang="en-US" sz="1400" lang="zh-CN">
              <a:solidFill>
                <a:srgbClr val="656565"/>
              </a:solidFill>
            </a:endParaRPr>
          </a:p>
        </p:txBody>
      </p:sp>
      <p:pic>
        <p:nvPicPr>
          <p:cNvPr id="2097156" name="图片 3"/>
          <p:cNvPicPr>
            <a:picLocks/>
          </p:cNvPicPr>
          <p:nvPr/>
        </p:nvPicPr>
        <p:blipFill>
          <a:blip xmlns:r="http://schemas.openxmlformats.org/officeDocument/2006/relationships" r:embed="rId1"/>
          <a:srcRect l="0" t="0" r="0" b="0"/>
          <a:stretch>
            <a:fillRect/>
          </a:stretch>
        </p:blipFill>
        <p:spPr>
          <a:xfrm rot="0">
            <a:off x="7119937" y="125412"/>
            <a:ext cx="1825625" cy="1711325"/>
          </a:xfrm>
          <a:prstGeom prst="rect"/>
          <a:noFill/>
          <a:ln>
            <a:noFill/>
          </a:ln>
        </p:spPr>
      </p:pic>
      <p:sp>
        <p:nvSpPr>
          <p:cNvPr id="1048646" name="Text Box 3"/>
          <p:cNvSpPr txBox="1"/>
          <p:nvPr/>
        </p:nvSpPr>
        <p:spPr>
          <a:xfrm rot="0">
            <a:off x="484187" y="2886075"/>
            <a:ext cx="8153400" cy="359568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zh-CN" b="1" sz="2400" lang="en-US"/>
              <a:t>GAAFET</a:t>
            </a:r>
            <a:r>
              <a:rPr altLang="en-US" b="1" sz="2400" lang="zh-CN"/>
              <a:t>：</a:t>
            </a:r>
          </a:p>
          <a:p>
            <a:pPr algn="just" eaLnBrk="1" hangingPunct="1" indent="0" lvl="0" marL="0">
              <a:lnSpc>
                <a:spcPct val="120000"/>
              </a:lnSpc>
              <a:spcBef>
                <a:spcPct val="0"/>
              </a:spcBef>
              <a:buFontTx/>
              <a:buNone/>
            </a:pPr>
            <a:r>
              <a:rPr altLang="en-US" sz="2400" lang="zh-CN"/>
              <a:t>2021年</a:t>
            </a:r>
            <a:r>
              <a:rPr altLang="zh-CN" sz="2400" lang="en-US"/>
              <a:t>5</a:t>
            </a:r>
            <a:r>
              <a:rPr altLang="en-US" sz="2400" lang="zh-CN"/>
              <a:t>月，</a:t>
            </a:r>
            <a:r>
              <a:rPr altLang="zh-CN" sz="2400" lang="en-US"/>
              <a:t>Imec</a:t>
            </a:r>
            <a:r>
              <a:rPr altLang="en-US" sz="2400" lang="zh-CN"/>
              <a:t>发布了</a:t>
            </a:r>
            <a:r>
              <a:rPr altLang="zh-CN" sz="2400" lang="en-US"/>
              <a:t>GAA</a:t>
            </a:r>
            <a:r>
              <a:rPr altLang="en-US" sz="2400" lang="zh-CN"/>
              <a:t>（</a:t>
            </a:r>
            <a:r>
              <a:rPr altLang="zh-CN" sz="2400" lang="en-US"/>
              <a:t>Gate-All-Around</a:t>
            </a:r>
            <a:r>
              <a:rPr altLang="en-US" sz="2400" lang="zh-CN"/>
              <a:t>），其栅极对沟道四面包裹，源极和漏极不再和基底接触，利用线状或平板状、片状等多个源极和漏极横向垂直于栅极分布，实现了</a:t>
            </a:r>
            <a:r>
              <a:rPr altLang="zh-CN" sz="2400" lang="en-US"/>
              <a:t>MOSFET</a:t>
            </a:r>
            <a:r>
              <a:rPr altLang="en-US" sz="2400" lang="zh-CN"/>
              <a:t>的功能。</a:t>
            </a:r>
            <a:r>
              <a:rPr altLang="zh-CN" sz="2400" lang="en-US"/>
              <a:t>GAAFET</a:t>
            </a:r>
            <a:r>
              <a:rPr altLang="en-US" sz="2400" lang="zh-CN"/>
              <a:t>很大程度上解决了栅极间距尺寸减小后带来的各种问题，如电容效应等，突破了目前 </a:t>
            </a:r>
            <a:r>
              <a:rPr altLang="zh-CN" sz="2400" lang="en-US"/>
              <a:t>5nm </a:t>
            </a:r>
            <a:r>
              <a:rPr altLang="en-US" sz="2400" lang="zh-CN"/>
              <a:t>的制程极限。目前 </a:t>
            </a:r>
            <a:r>
              <a:rPr altLang="zh-CN" sz="2400" lang="en-US"/>
              <a:t>IBM 2nm </a:t>
            </a:r>
            <a:r>
              <a:rPr altLang="en-US" sz="2400" lang="zh-CN"/>
              <a:t>芯片没有商用化，也还很难对 </a:t>
            </a:r>
            <a:r>
              <a:rPr altLang="zh-CN" sz="2400" lang="en-US"/>
              <a:t>FinFET </a:t>
            </a:r>
            <a:r>
              <a:rPr altLang="en-US" sz="2400" lang="zh-CN"/>
              <a:t>结构的芯片产生代差优势。</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5">
                                  <p:stCondLst>
                                    <p:cond delay="0"/>
                                  </p:stCondLst>
                                  <p:childTnLst>
                                    <p:set>
                                      <p:cBhvr>
                                        <p:cTn dur="1" fill="hold" id="6">
                                          <p:stCondLst>
                                            <p:cond delay="0"/>
                                          </p:stCondLst>
                                        </p:cTn>
                                        <p:tgtEl>
                                          <p:spTgt spid="1048642"/>
                                        </p:tgtEl>
                                        <p:attrNameLst>
                                          <p:attrName>style.visibility</p:attrName>
                                        </p:attrNameLst>
                                      </p:cBhvr>
                                      <p:to>
                                        <p:strVal val="visible"/>
                                      </p:to>
                                    </p:set>
                                    <p:animEffect transition="in" filter="blinds(vertical)">
                                      <p:cBhvr>
                                        <p:cTn dur="500" id="7"/>
                                        <p:tgtEl>
                                          <p:spTgt spid="1048642"/>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156"/>
                                        </p:tgtEl>
                                        <p:attrNameLst>
                                          <p:attrName>style.visibility</p:attrName>
                                        </p:attrNameLst>
                                      </p:cBhvr>
                                      <p:to>
                                        <p:strVal val="visible"/>
                                      </p:to>
                                    </p:set>
                                    <p:anim calcmode="lin" valueType="num">
                                      <p:cBhvr additive="base">
                                        <p:cTn dur="500" fill="hold" id="12"/>
                                        <p:tgtEl>
                                          <p:spTgt spid="2097156"/>
                                        </p:tgtEl>
                                        <p:attrNameLst>
                                          <p:attrName>ppt_x</p:attrName>
                                        </p:attrNameLst>
                                      </p:cBhvr>
                                      <p:tavLst>
                                        <p:tav tm="0">
                                          <p:val>
                                            <p:strVal val="#ppt_x"/>
                                          </p:val>
                                        </p:tav>
                                        <p:tav tm="100000">
                                          <p:val>
                                            <p:strVal val="#ppt_x"/>
                                          </p:val>
                                        </p:tav>
                                      </p:tavLst>
                                    </p:anim>
                                    <p:anim calcmode="lin" valueType="num">
                                      <p:cBhvr additive="base">
                                        <p:cTn dur="500" fill="hold" id="13"/>
                                        <p:tgtEl>
                                          <p:spTgt spid="2097156"/>
                                        </p:tgtEl>
                                        <p:attrNameLst>
                                          <p:attrName>ppt_y</p:attrName>
                                        </p:attrNameLst>
                                      </p:cBhvr>
                                      <p:tavLst>
                                        <p:tav tm="0">
                                          <p:val>
                                            <p:strVal val="1+#ppt_h/2"/>
                                          </p:val>
                                        </p:tav>
                                        <p:tav tm="100000">
                                          <p:val>
                                            <p:strVal val="#ppt_y"/>
                                          </p:val>
                                        </p:tav>
                                      </p:tavLst>
                                    </p:anim>
                                  </p:child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3" presetSubtype="5">
                                  <p:stCondLst>
                                    <p:cond delay="0"/>
                                  </p:stCondLst>
                                  <p:childTnLst>
                                    <p:set>
                                      <p:cBhvr>
                                        <p:cTn dur="1" fill="hold" id="17">
                                          <p:stCondLst>
                                            <p:cond delay="0"/>
                                          </p:stCondLst>
                                        </p:cTn>
                                        <p:tgtEl>
                                          <p:spTgt spid="1048646"/>
                                        </p:tgtEl>
                                        <p:attrNameLst>
                                          <p:attrName>style.visibility</p:attrName>
                                        </p:attrNameLst>
                                      </p:cBhvr>
                                      <p:to>
                                        <p:strVal val="visible"/>
                                      </p:to>
                                    </p:set>
                                    <p:animEffect transition="in" filter="blinds(vertical)">
                                      <p:cBhvr>
                                        <p:cTn dur="500" id="18"/>
                                        <p:tgtEl>
                                          <p:spTgt spid="1048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2" grpId="0" uiExpand="0" build="whole"/>
      <p:bldP spid="1048646" grpId="0" uiExpand="0" build="whole"/>
    </p:bldLst>
  </p:timing>
</p:sld>
</file>

<file path=ppt/slides/slide80.xml><?xml version="1.0" encoding="utf-8"?>
<p:sld xmlns:a="http://schemas.openxmlformats.org/drawingml/2006/main" xmlns:r="http://schemas.openxmlformats.org/officeDocument/2006/relationships" xmlns:p="http://schemas.openxmlformats.org/presentationml/2006/main" show="1" showMasterSp="1">
  <p:cSld>
    <p:spTree>
      <p:nvGrpSpPr>
        <p:cNvPr id="354" name=""/>
        <p:cNvGrpSpPr/>
        <p:nvPr/>
      </p:nvGrpSpPr>
      <p:grpSpPr>
        <a:xfrm rot="0">
          <a:off x="0" y="0"/>
          <a:ext cx="0" cy="0"/>
          <a:chOff x="0" y="0"/>
          <a:chExt cx="0" cy="0"/>
        </a:xfrm>
      </p:grpSpPr>
      <p:sp>
        <p:nvSpPr>
          <p:cNvPr id="1049359" name="Text Box 2"/>
          <p:cNvSpPr txBox="1"/>
          <p:nvPr/>
        </p:nvSpPr>
        <p:spPr>
          <a:xfrm rot="0">
            <a:off x="611187" y="1020762"/>
            <a:ext cx="8101012"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在时钟作用时，</a:t>
            </a:r>
            <a:r>
              <a:rPr altLang="zh-CN" sz="2400" lang="en-US">
                <a:latin typeface="Times New Roman" pitchFamily="18" charset="0"/>
              </a:rPr>
              <a:t>D</a:t>
            </a:r>
            <a:r>
              <a:rPr altLang="en-US" sz="2400" lang="zh-CN">
                <a:latin typeface="Times New Roman" pitchFamily="18" charset="0"/>
              </a:rPr>
              <a:t>触发器状态的变化仅取决于输入信号</a:t>
            </a:r>
            <a:r>
              <a:rPr altLang="zh-CN" sz="2400" lang="en-US">
                <a:latin typeface="Times New Roman" pitchFamily="18" charset="0"/>
              </a:rPr>
              <a:t>D</a:t>
            </a:r>
            <a:r>
              <a:rPr altLang="en-US" sz="2400" lang="zh-CN">
                <a:latin typeface="Times New Roman" pitchFamily="18" charset="0"/>
              </a:rPr>
              <a:t>，而与现态无关。其次态方程为：</a:t>
            </a:r>
            <a:r>
              <a:rPr altLang="zh-CN" sz="2400" lang="en-US">
                <a:latin typeface="Times New Roman" pitchFamily="18" charset="0"/>
              </a:rPr>
              <a:t>Q</a:t>
            </a:r>
            <a:r>
              <a:rPr altLang="zh-CN" baseline="30000" sz="2400" lang="en-US">
                <a:latin typeface="Times New Roman" pitchFamily="18" charset="0"/>
              </a:rPr>
              <a:t>(n+1)</a:t>
            </a:r>
            <a:r>
              <a:rPr altLang="en-US" sz="2400" lang="zh-CN">
                <a:latin typeface="Times New Roman" pitchFamily="18" charset="0"/>
              </a:rPr>
              <a:t> = D。</a:t>
            </a:r>
          </a:p>
        </p:txBody>
      </p:sp>
      <p:grpSp>
        <p:nvGrpSpPr>
          <p:cNvPr id="355" name=""/>
          <p:cNvGrpSpPr/>
          <p:nvPr/>
        </p:nvGrpSpPr>
        <p:grpSpPr>
          <a:xfrm rot="0">
            <a:off x="611187" y="2124075"/>
            <a:ext cx="2132012" cy="1935162"/>
            <a:chOff x="158" y="1820"/>
            <a:chExt cx="1343" cy="1219"/>
          </a:xfrm>
        </p:grpSpPr>
        <p:sp>
          <p:nvSpPr>
            <p:cNvPr id="1049360" name="Line 4"/>
            <p:cNvSpPr/>
            <p:nvPr/>
          </p:nvSpPr>
          <p:spPr>
            <a:xfrm rot="0" flipV="1">
              <a:off x="274" y="2132"/>
              <a:ext cx="1132" cy="5"/>
            </a:xfrm>
            <a:prstGeom prst="line"/>
            <a:noFill/>
            <a:ln w="9525" cap="flat" cmpd="sng">
              <a:solidFill>
                <a:schemeClr val="dk1">
                  <a:alpha val="100000"/>
                </a:schemeClr>
              </a:solidFill>
              <a:prstDash val="solid"/>
              <a:round/>
            </a:ln>
          </p:spPr>
        </p:sp>
        <p:sp>
          <p:nvSpPr>
            <p:cNvPr id="1049361" name="Line 5"/>
            <p:cNvSpPr/>
            <p:nvPr/>
          </p:nvSpPr>
          <p:spPr>
            <a:xfrm rot="0" flipV="1">
              <a:off x="300" y="2443"/>
              <a:ext cx="1077" cy="0"/>
            </a:xfrm>
            <a:prstGeom prst="line"/>
            <a:noFill/>
            <a:ln w="9525" cap="flat" cmpd="sng">
              <a:solidFill>
                <a:schemeClr val="dk1">
                  <a:alpha val="100000"/>
                </a:schemeClr>
              </a:solidFill>
              <a:prstDash val="solid"/>
              <a:round/>
            </a:ln>
          </p:spPr>
        </p:sp>
        <p:sp>
          <p:nvSpPr>
            <p:cNvPr id="1049362" name="Text Box 6"/>
            <p:cNvSpPr txBox="1"/>
            <p:nvPr/>
          </p:nvSpPr>
          <p:spPr>
            <a:xfrm rot="0">
              <a:off x="414" y="2160"/>
              <a:ext cx="30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 </a:t>
              </a:r>
              <a:r>
                <a:rPr altLang="zh-CN" b="1" sz="2400" lang="en-US">
                  <a:latin typeface="Times New Roman" pitchFamily="18" charset="0"/>
                </a:rPr>
                <a:t>D</a:t>
              </a:r>
            </a:p>
          </p:txBody>
        </p:sp>
        <p:sp>
          <p:nvSpPr>
            <p:cNvPr id="1049363" name="Text Box 7"/>
            <p:cNvSpPr txBox="1"/>
            <p:nvPr/>
          </p:nvSpPr>
          <p:spPr>
            <a:xfrm rot="0">
              <a:off x="924" y="2132"/>
              <a:ext cx="47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r>
                <a:rPr altLang="zh-CN" baseline="30000" b="1" sz="2400" lang="en-US">
                  <a:latin typeface="Times New Roman" pitchFamily="18" charset="0"/>
                </a:rPr>
                <a:t>n+1</a:t>
              </a:r>
            </a:p>
          </p:txBody>
        </p:sp>
        <p:sp>
          <p:nvSpPr>
            <p:cNvPr id="1049364" name="Text Box 8"/>
            <p:cNvSpPr txBox="1"/>
            <p:nvPr/>
          </p:nvSpPr>
          <p:spPr>
            <a:xfrm rot="0">
              <a:off x="482" y="2473"/>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a:t>
              </a:r>
            </a:p>
          </p:txBody>
        </p:sp>
        <p:sp>
          <p:nvSpPr>
            <p:cNvPr id="1049365" name="Text Box 9"/>
            <p:cNvSpPr txBox="1"/>
            <p:nvPr/>
          </p:nvSpPr>
          <p:spPr>
            <a:xfrm rot="0">
              <a:off x="482" y="2713"/>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a:t>
              </a:r>
            </a:p>
          </p:txBody>
        </p:sp>
        <p:sp>
          <p:nvSpPr>
            <p:cNvPr id="1049366" name="Text Box 10"/>
            <p:cNvSpPr txBox="1"/>
            <p:nvPr/>
          </p:nvSpPr>
          <p:spPr>
            <a:xfrm rot="0">
              <a:off x="952" y="2487"/>
              <a:ext cx="404"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a:t>
              </a:r>
            </a:p>
          </p:txBody>
        </p:sp>
        <p:sp>
          <p:nvSpPr>
            <p:cNvPr id="1049367" name="Text Box 11"/>
            <p:cNvSpPr txBox="1"/>
            <p:nvPr/>
          </p:nvSpPr>
          <p:spPr>
            <a:xfrm rot="0">
              <a:off x="952" y="2727"/>
              <a:ext cx="404"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a:t>
              </a:r>
            </a:p>
          </p:txBody>
        </p:sp>
        <p:sp>
          <p:nvSpPr>
            <p:cNvPr id="1049368" name="Line 12"/>
            <p:cNvSpPr/>
            <p:nvPr/>
          </p:nvSpPr>
          <p:spPr>
            <a:xfrm rot="0">
              <a:off x="300" y="3039"/>
              <a:ext cx="1077" cy="0"/>
            </a:xfrm>
            <a:prstGeom prst="line"/>
            <a:noFill/>
            <a:ln w="9525" cap="flat" cmpd="sng">
              <a:solidFill>
                <a:schemeClr val="dk1">
                  <a:alpha val="100000"/>
                </a:schemeClr>
              </a:solidFill>
              <a:prstDash val="solid"/>
              <a:round/>
            </a:ln>
          </p:spPr>
        </p:sp>
        <p:sp>
          <p:nvSpPr>
            <p:cNvPr id="1049369" name="Line 13"/>
            <p:cNvSpPr/>
            <p:nvPr/>
          </p:nvSpPr>
          <p:spPr>
            <a:xfrm rot="0" flipH="1">
              <a:off x="810" y="2137"/>
              <a:ext cx="4" cy="902"/>
            </a:xfrm>
            <a:prstGeom prst="line"/>
            <a:noFill/>
            <a:ln w="9525" cap="flat" cmpd="sng">
              <a:solidFill>
                <a:schemeClr val="dk1">
                  <a:alpha val="100000"/>
                </a:schemeClr>
              </a:solidFill>
              <a:prstDash val="solid"/>
              <a:round/>
            </a:ln>
          </p:spPr>
        </p:sp>
        <p:sp>
          <p:nvSpPr>
            <p:cNvPr id="1049370" name="Text Box 14"/>
            <p:cNvSpPr txBox="1"/>
            <p:nvPr/>
          </p:nvSpPr>
          <p:spPr>
            <a:xfrm rot="0">
              <a:off x="158" y="1820"/>
              <a:ext cx="1343"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200" lang="en-US">
                  <a:latin typeface="Times New Roman" pitchFamily="18" charset="0"/>
                </a:rPr>
                <a:t>D </a:t>
              </a:r>
              <a:r>
                <a:rPr altLang="en-US" sz="2200" lang="zh-CN">
                  <a:latin typeface="Times New Roman" pitchFamily="18" charset="0"/>
                </a:rPr>
                <a:t>触发器功能表</a:t>
              </a:r>
            </a:p>
          </p:txBody>
        </p:sp>
      </p:grpSp>
      <p:grpSp>
        <p:nvGrpSpPr>
          <p:cNvPr id="356" name=""/>
          <p:cNvGrpSpPr/>
          <p:nvPr/>
        </p:nvGrpSpPr>
        <p:grpSpPr>
          <a:xfrm rot="0">
            <a:off x="2751137" y="2033587"/>
            <a:ext cx="3306762" cy="2446337"/>
            <a:chOff x="2979" y="1962"/>
            <a:chExt cx="2083" cy="1541"/>
          </a:xfrm>
        </p:grpSpPr>
        <p:sp>
          <p:nvSpPr>
            <p:cNvPr id="1049371" name="Line 16"/>
            <p:cNvSpPr/>
            <p:nvPr/>
          </p:nvSpPr>
          <p:spPr>
            <a:xfrm rot="0">
              <a:off x="2979" y="2327"/>
              <a:ext cx="2016" cy="0"/>
            </a:xfrm>
            <a:prstGeom prst="line"/>
            <a:noFill/>
            <a:ln w="9525" cap="flat" cmpd="sng">
              <a:solidFill>
                <a:schemeClr val="dk1">
                  <a:alpha val="100000"/>
                </a:schemeClr>
              </a:solidFill>
              <a:prstDash val="solid"/>
              <a:round/>
            </a:ln>
          </p:spPr>
        </p:sp>
        <p:sp>
          <p:nvSpPr>
            <p:cNvPr id="1049372" name="Line 17"/>
            <p:cNvSpPr/>
            <p:nvPr/>
          </p:nvSpPr>
          <p:spPr>
            <a:xfrm rot="0">
              <a:off x="2979" y="2615"/>
              <a:ext cx="2016" cy="0"/>
            </a:xfrm>
            <a:prstGeom prst="line"/>
            <a:noFill/>
            <a:ln w="9525" cap="flat" cmpd="sng">
              <a:solidFill>
                <a:schemeClr val="dk1">
                  <a:alpha val="100000"/>
                </a:schemeClr>
              </a:solidFill>
              <a:prstDash val="solid"/>
              <a:round/>
            </a:ln>
          </p:spPr>
        </p:sp>
        <p:sp>
          <p:nvSpPr>
            <p:cNvPr id="1049373" name="Text Box 18"/>
            <p:cNvSpPr txBox="1"/>
            <p:nvPr/>
          </p:nvSpPr>
          <p:spPr>
            <a:xfrm rot="0">
              <a:off x="4314" y="2308"/>
              <a:ext cx="748"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D</a:t>
              </a:r>
            </a:p>
          </p:txBody>
        </p:sp>
        <p:sp>
          <p:nvSpPr>
            <p:cNvPr id="1049374" name="Text Box 19"/>
            <p:cNvSpPr txBox="1"/>
            <p:nvPr/>
          </p:nvSpPr>
          <p:spPr>
            <a:xfrm rot="0">
              <a:off x="3703" y="2308"/>
              <a:ext cx="47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r>
                <a:rPr altLang="zh-CN" baseline="30000" b="1" sz="2400" lang="en-US">
                  <a:latin typeface="Times New Roman" pitchFamily="18" charset="0"/>
                </a:rPr>
                <a:t>n+1</a:t>
              </a:r>
            </a:p>
          </p:txBody>
        </p:sp>
        <p:sp>
          <p:nvSpPr>
            <p:cNvPr id="1049375" name="Text Box 20"/>
            <p:cNvSpPr txBox="1"/>
            <p:nvPr/>
          </p:nvSpPr>
          <p:spPr>
            <a:xfrm rot="0">
              <a:off x="3158" y="2807"/>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0          1</a:t>
              </a:r>
            </a:p>
          </p:txBody>
        </p:sp>
        <p:sp>
          <p:nvSpPr>
            <p:cNvPr id="1049376" name="Text Box 21"/>
            <p:cNvSpPr txBox="1"/>
            <p:nvPr/>
          </p:nvSpPr>
          <p:spPr>
            <a:xfrm rot="0">
              <a:off x="4360" y="2580"/>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0</a:t>
              </a:r>
            </a:p>
          </p:txBody>
        </p:sp>
        <p:sp>
          <p:nvSpPr>
            <p:cNvPr id="1049377" name="Text Box 22"/>
            <p:cNvSpPr txBox="1"/>
            <p:nvPr/>
          </p:nvSpPr>
          <p:spPr>
            <a:xfrm rot="0">
              <a:off x="3113" y="2308"/>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  →</a:t>
              </a:r>
            </a:p>
          </p:txBody>
        </p:sp>
        <p:sp>
          <p:nvSpPr>
            <p:cNvPr id="1049378" name="Line 23"/>
            <p:cNvSpPr/>
            <p:nvPr/>
          </p:nvSpPr>
          <p:spPr>
            <a:xfrm rot="0">
              <a:off x="2979" y="3479"/>
              <a:ext cx="2016" cy="0"/>
            </a:xfrm>
            <a:prstGeom prst="line"/>
            <a:noFill/>
            <a:ln w="9525" cap="flat" cmpd="sng">
              <a:solidFill>
                <a:schemeClr val="dk1">
                  <a:alpha val="100000"/>
                </a:schemeClr>
              </a:solidFill>
              <a:prstDash val="solid"/>
              <a:round/>
            </a:ln>
          </p:spPr>
        </p:sp>
        <p:sp>
          <p:nvSpPr>
            <p:cNvPr id="1049379" name="Line 24"/>
            <p:cNvSpPr/>
            <p:nvPr/>
          </p:nvSpPr>
          <p:spPr>
            <a:xfrm rot="0">
              <a:off x="4269" y="2327"/>
              <a:ext cx="0" cy="1152"/>
            </a:xfrm>
            <a:prstGeom prst="line"/>
            <a:noFill/>
            <a:ln w="9525" cap="flat" cmpd="sng">
              <a:solidFill>
                <a:schemeClr val="dk1">
                  <a:alpha val="100000"/>
                </a:schemeClr>
              </a:solidFill>
              <a:prstDash val="solid"/>
              <a:round/>
            </a:ln>
          </p:spPr>
        </p:sp>
        <p:sp>
          <p:nvSpPr>
            <p:cNvPr id="1049380" name="Text Box 25"/>
            <p:cNvSpPr txBox="1"/>
            <p:nvPr/>
          </p:nvSpPr>
          <p:spPr>
            <a:xfrm rot="0">
              <a:off x="3277" y="1962"/>
              <a:ext cx="1407"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sz="2400" lang="en-US">
                  <a:latin typeface="Times New Roman" pitchFamily="18" charset="0"/>
                </a:rPr>
                <a:t>D</a:t>
              </a:r>
              <a:r>
                <a:rPr altLang="en-US" sz="2400" lang="zh-CN">
                  <a:latin typeface="Times New Roman" pitchFamily="18" charset="0"/>
                </a:rPr>
                <a:t>触发器激励表</a:t>
              </a:r>
            </a:p>
          </p:txBody>
        </p:sp>
        <p:sp>
          <p:nvSpPr>
            <p:cNvPr id="1049381" name="Text Box 26"/>
            <p:cNvSpPr txBox="1"/>
            <p:nvPr/>
          </p:nvSpPr>
          <p:spPr>
            <a:xfrm rot="0">
              <a:off x="3158" y="3017"/>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1          0</a:t>
              </a:r>
            </a:p>
          </p:txBody>
        </p:sp>
        <p:sp>
          <p:nvSpPr>
            <p:cNvPr id="1049382" name="Text Box 27"/>
            <p:cNvSpPr txBox="1"/>
            <p:nvPr/>
          </p:nvSpPr>
          <p:spPr>
            <a:xfrm rot="0">
              <a:off x="3158" y="2580"/>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0          0</a:t>
              </a:r>
            </a:p>
          </p:txBody>
        </p:sp>
        <p:sp>
          <p:nvSpPr>
            <p:cNvPr id="1049383" name="Text Box 28"/>
            <p:cNvSpPr txBox="1"/>
            <p:nvPr/>
          </p:nvSpPr>
          <p:spPr>
            <a:xfrm rot="0">
              <a:off x="3158" y="3215"/>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1          1</a:t>
              </a:r>
            </a:p>
          </p:txBody>
        </p:sp>
        <p:sp>
          <p:nvSpPr>
            <p:cNvPr id="1049384" name="Text Box 29"/>
            <p:cNvSpPr txBox="1"/>
            <p:nvPr/>
          </p:nvSpPr>
          <p:spPr>
            <a:xfrm rot="0">
              <a:off x="4360" y="2791"/>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1</a:t>
              </a:r>
            </a:p>
          </p:txBody>
        </p:sp>
        <p:sp>
          <p:nvSpPr>
            <p:cNvPr id="1049385" name="Text Box 30"/>
            <p:cNvSpPr txBox="1"/>
            <p:nvPr/>
          </p:nvSpPr>
          <p:spPr>
            <a:xfrm rot="0">
              <a:off x="4360" y="3017"/>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0</a:t>
              </a:r>
            </a:p>
          </p:txBody>
        </p:sp>
        <p:sp>
          <p:nvSpPr>
            <p:cNvPr id="1049386" name="Text Box 31"/>
            <p:cNvSpPr txBox="1"/>
            <p:nvPr/>
          </p:nvSpPr>
          <p:spPr>
            <a:xfrm rot="0">
              <a:off x="4360" y="3215"/>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1</a:t>
              </a:r>
            </a:p>
          </p:txBody>
        </p:sp>
      </p:grpSp>
      <p:grpSp>
        <p:nvGrpSpPr>
          <p:cNvPr id="357" name=""/>
          <p:cNvGrpSpPr/>
          <p:nvPr/>
        </p:nvGrpSpPr>
        <p:grpSpPr>
          <a:xfrm rot="0">
            <a:off x="6057900" y="2078037"/>
            <a:ext cx="2970212" cy="2611437"/>
            <a:chOff x="102" y="204"/>
            <a:chExt cx="1871" cy="1645"/>
          </a:xfrm>
        </p:grpSpPr>
        <p:sp>
          <p:nvSpPr>
            <p:cNvPr id="1049387" name="Line 33"/>
            <p:cNvSpPr/>
            <p:nvPr/>
          </p:nvSpPr>
          <p:spPr>
            <a:xfrm rot="0" flipV="1">
              <a:off x="102" y="544"/>
              <a:ext cx="1842" cy="1"/>
            </a:xfrm>
            <a:prstGeom prst="line"/>
            <a:noFill/>
            <a:ln w="28575" cap="flat" cmpd="sng">
              <a:solidFill>
                <a:schemeClr val="dk1">
                  <a:alpha val="100000"/>
                </a:schemeClr>
              </a:solidFill>
              <a:prstDash val="solid"/>
              <a:round/>
            </a:ln>
          </p:spPr>
        </p:sp>
        <p:sp>
          <p:nvSpPr>
            <p:cNvPr id="1049388" name="Line 34"/>
            <p:cNvSpPr/>
            <p:nvPr/>
          </p:nvSpPr>
          <p:spPr>
            <a:xfrm rot="0">
              <a:off x="584" y="545"/>
              <a:ext cx="11" cy="1297"/>
            </a:xfrm>
            <a:prstGeom prst="line"/>
            <a:noFill/>
            <a:ln w="28575" cap="flat" cmpd="sng">
              <a:solidFill>
                <a:schemeClr val="dk1">
                  <a:alpha val="100000"/>
                </a:schemeClr>
              </a:solidFill>
              <a:prstDash val="solid"/>
              <a:round/>
            </a:ln>
          </p:spPr>
        </p:sp>
        <p:sp>
          <p:nvSpPr>
            <p:cNvPr id="1049389" name="Line 35"/>
            <p:cNvSpPr/>
            <p:nvPr/>
          </p:nvSpPr>
          <p:spPr>
            <a:xfrm rot="0" flipV="1">
              <a:off x="102" y="1848"/>
              <a:ext cx="1842" cy="1"/>
            </a:xfrm>
            <a:prstGeom prst="line"/>
            <a:noFill/>
            <a:ln w="28575" cap="flat" cmpd="sng">
              <a:solidFill>
                <a:schemeClr val="dk1">
                  <a:alpha val="100000"/>
                </a:schemeClr>
              </a:solidFill>
              <a:prstDash val="solid"/>
              <a:round/>
            </a:ln>
          </p:spPr>
        </p:sp>
        <p:sp>
          <p:nvSpPr>
            <p:cNvPr id="1049390" name="Line 36"/>
            <p:cNvSpPr/>
            <p:nvPr/>
          </p:nvSpPr>
          <p:spPr>
            <a:xfrm rot="0" flipV="1">
              <a:off x="584" y="884"/>
              <a:ext cx="1360" cy="1"/>
            </a:xfrm>
            <a:prstGeom prst="line"/>
            <a:noFill/>
            <a:ln w="28575" cap="flat" cmpd="sng">
              <a:solidFill>
                <a:schemeClr val="dk1">
                  <a:alpha val="100000"/>
                </a:schemeClr>
              </a:solidFill>
              <a:prstDash val="solid"/>
              <a:round/>
            </a:ln>
          </p:spPr>
        </p:sp>
        <p:sp>
          <p:nvSpPr>
            <p:cNvPr id="1049391" name="Line 37"/>
            <p:cNvSpPr/>
            <p:nvPr/>
          </p:nvSpPr>
          <p:spPr>
            <a:xfrm rot="0">
              <a:off x="187" y="1168"/>
              <a:ext cx="1757" cy="0"/>
            </a:xfrm>
            <a:prstGeom prst="line"/>
            <a:noFill/>
            <a:ln w="28575" cap="flat" cmpd="sng">
              <a:solidFill>
                <a:schemeClr val="dk1">
                  <a:alpha val="100000"/>
                </a:schemeClr>
              </a:solidFill>
              <a:prstDash val="solid"/>
              <a:round/>
            </a:ln>
          </p:spPr>
        </p:sp>
        <p:sp>
          <p:nvSpPr>
            <p:cNvPr id="1049392" name="Line 38"/>
            <p:cNvSpPr/>
            <p:nvPr/>
          </p:nvSpPr>
          <p:spPr>
            <a:xfrm rot="0">
              <a:off x="1230" y="885"/>
              <a:ext cx="6" cy="964"/>
            </a:xfrm>
            <a:prstGeom prst="line"/>
            <a:noFill/>
            <a:ln w="28575" cap="flat" cmpd="sng">
              <a:solidFill>
                <a:schemeClr val="dk1">
                  <a:alpha val="100000"/>
                </a:schemeClr>
              </a:solidFill>
              <a:prstDash val="solid"/>
              <a:round/>
            </a:ln>
          </p:spPr>
        </p:sp>
        <p:sp>
          <p:nvSpPr>
            <p:cNvPr id="1049393" name="Text Box 39"/>
            <p:cNvSpPr txBox="1"/>
            <p:nvPr/>
          </p:nvSpPr>
          <p:spPr>
            <a:xfrm rot="0">
              <a:off x="102" y="545"/>
              <a:ext cx="509" cy="633"/>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现态</a:t>
              </a:r>
            </a:p>
            <a:p>
              <a:pPr algn="ctr" eaLnBrk="1" hangingPunct="1" indent="0" lvl="0" marL="0">
                <a:spcBef>
                  <a:spcPct val="50000"/>
                </a:spcBef>
                <a:buFontTx/>
                <a:buNone/>
              </a:pPr>
              <a:r>
                <a:rPr altLang="zh-CN" b="1" sz="2400" lang="en-US">
                  <a:latin typeface="Times New Roman" pitchFamily="18" charset="0"/>
                </a:rPr>
                <a:t>Q</a:t>
              </a:r>
            </a:p>
          </p:txBody>
        </p:sp>
        <p:sp>
          <p:nvSpPr>
            <p:cNvPr id="1049394" name="Text Box 40"/>
            <p:cNvSpPr txBox="1"/>
            <p:nvPr/>
          </p:nvSpPr>
          <p:spPr>
            <a:xfrm rot="0">
              <a:off x="791" y="544"/>
              <a:ext cx="98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次态</a:t>
              </a:r>
              <a:r>
                <a:rPr altLang="zh-CN" b="1" sz="2400" lang="en-US">
                  <a:latin typeface="Times New Roman" pitchFamily="18" charset="0"/>
                </a:rPr>
                <a:t>Q</a:t>
              </a:r>
              <a:r>
                <a:rPr altLang="zh-CN" baseline="30000" sz="2400" lang="en-US">
                  <a:latin typeface="Times New Roman" pitchFamily="18" charset="0"/>
                </a:rPr>
                <a:t>(n+1)</a:t>
              </a:r>
              <a:r>
                <a:rPr altLang="zh-CN" sz="2400" lang="en-US">
                  <a:latin typeface="Times New Roman" pitchFamily="18" charset="0"/>
                </a:rPr>
                <a:t> </a:t>
              </a:r>
            </a:p>
          </p:txBody>
        </p:sp>
        <p:sp>
          <p:nvSpPr>
            <p:cNvPr id="1049395" name="Text Box 41"/>
            <p:cNvSpPr txBox="1"/>
            <p:nvPr/>
          </p:nvSpPr>
          <p:spPr>
            <a:xfrm rot="0">
              <a:off x="578" y="879"/>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50000"/>
                </a:spcBef>
                <a:buFontTx/>
                <a:buNone/>
              </a:pPr>
              <a:r>
                <a:rPr altLang="zh-CN" sz="2400" lang="en-US">
                  <a:latin typeface="Times New Roman" pitchFamily="18" charset="0"/>
                </a:rPr>
                <a:t>D=0</a:t>
              </a:r>
            </a:p>
          </p:txBody>
        </p:sp>
        <p:sp>
          <p:nvSpPr>
            <p:cNvPr id="1049396" name="Text Box 42"/>
            <p:cNvSpPr txBox="1"/>
            <p:nvPr/>
          </p:nvSpPr>
          <p:spPr>
            <a:xfrm rot="0">
              <a:off x="273" y="1169"/>
              <a:ext cx="247"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1</a:t>
              </a:r>
            </a:p>
          </p:txBody>
        </p:sp>
        <p:sp>
          <p:nvSpPr>
            <p:cNvPr id="1049397" name="Text Box 43"/>
            <p:cNvSpPr txBox="1"/>
            <p:nvPr/>
          </p:nvSpPr>
          <p:spPr>
            <a:xfrm rot="0">
              <a:off x="782" y="1168"/>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0</a:t>
              </a:r>
            </a:p>
          </p:txBody>
        </p:sp>
        <p:sp>
          <p:nvSpPr>
            <p:cNvPr id="1049398" name="Text Box 44"/>
            <p:cNvSpPr txBox="1"/>
            <p:nvPr/>
          </p:nvSpPr>
          <p:spPr>
            <a:xfrm rot="0">
              <a:off x="158" y="204"/>
              <a:ext cx="181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钟控</a:t>
              </a:r>
              <a:r>
                <a:rPr altLang="zh-CN" sz="2400" lang="en-US">
                  <a:latin typeface="Times New Roman" pitchFamily="18" charset="0"/>
                </a:rPr>
                <a:t>D</a:t>
              </a:r>
              <a:r>
                <a:rPr altLang="en-US" sz="2400" lang="zh-CN">
                  <a:latin typeface="Times New Roman" pitchFamily="18" charset="0"/>
                </a:rPr>
                <a:t>触发器状态表</a:t>
              </a:r>
            </a:p>
          </p:txBody>
        </p:sp>
        <p:sp>
          <p:nvSpPr>
            <p:cNvPr id="1049399" name="Text Box 45"/>
            <p:cNvSpPr txBox="1"/>
            <p:nvPr/>
          </p:nvSpPr>
          <p:spPr>
            <a:xfrm rot="0">
              <a:off x="1217" y="881"/>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50000"/>
                </a:spcBef>
                <a:buFontTx/>
                <a:buNone/>
              </a:pPr>
              <a:r>
                <a:rPr altLang="zh-CN" sz="2400" lang="en-US">
                  <a:latin typeface="Times New Roman" pitchFamily="18" charset="0"/>
                </a:rPr>
                <a:t>D=1</a:t>
              </a:r>
            </a:p>
          </p:txBody>
        </p:sp>
        <p:sp>
          <p:nvSpPr>
            <p:cNvPr id="1049400" name="Text Box 46"/>
            <p:cNvSpPr txBox="1"/>
            <p:nvPr/>
          </p:nvSpPr>
          <p:spPr>
            <a:xfrm rot="0">
              <a:off x="1434" y="1168"/>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1</a:t>
              </a:r>
            </a:p>
            <a:p>
              <a:pPr eaLnBrk="1" hangingPunct="1" indent="-457200" lvl="0" marL="457200">
                <a:spcBef>
                  <a:spcPct val="50000"/>
                </a:spcBef>
              </a:pPr>
              <a:r>
                <a:rPr altLang="zh-CN" sz="2400" lang="en-US">
                  <a:latin typeface="Times New Roman" pitchFamily="18" charset="0"/>
                </a:rPr>
                <a:t>1</a:t>
              </a:r>
            </a:p>
          </p:txBody>
        </p:sp>
      </p:grpSp>
      <p:pic>
        <p:nvPicPr>
          <p:cNvPr id="2097219" name="Picture 47" descr="005(2)"/>
          <p:cNvPicPr>
            <a:picLocks/>
          </p:cNvPicPr>
          <p:nvPr>
            <p:ph sz="full" idx="4294967295"/>
          </p:nvPr>
        </p:nvPicPr>
        <p:blipFill>
          <a:blip xmlns:r="http://schemas.openxmlformats.org/officeDocument/2006/relationships" r:embed="rId1"/>
          <a:srcRect l="0" t="0" r="0" b="0"/>
          <a:stretch>
            <a:fillRect/>
          </a:stretch>
        </p:blipFill>
        <p:spPr>
          <a:xfrm rot="0">
            <a:off x="2681287" y="4405312"/>
            <a:ext cx="3511550" cy="2038350"/>
          </a:xfrm>
          <a:prstGeom prst="rect"/>
          <a:noFill/>
          <a:ln>
            <a:noFill/>
          </a:ln>
        </p:spPr>
      </p:pic>
      <p:sp>
        <p:nvSpPr>
          <p:cNvPr id="104940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40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40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80</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355"/>
                                        </p:tgtEl>
                                        <p:attrNameLst>
                                          <p:attrName>style.visibility</p:attrName>
                                        </p:attrNameLst>
                                      </p:cBhvr>
                                      <p:to>
                                        <p:strVal val="visible"/>
                                      </p:to>
                                    </p:set>
                                    <p:anim calcmode="lin" valueType="num">
                                      <p:cBhvr additive="base">
                                        <p:cTn dur="500" fill="hold" id="7"/>
                                        <p:tgtEl>
                                          <p:spTgt spid="355"/>
                                        </p:tgtEl>
                                        <p:attrNameLst>
                                          <p:attrName>ppt_x</p:attrName>
                                        </p:attrNameLst>
                                      </p:cBhvr>
                                      <p:tavLst>
                                        <p:tav tm="0">
                                          <p:val>
                                            <p:strVal val="#ppt_x"/>
                                          </p:val>
                                        </p:tav>
                                        <p:tav tm="100000">
                                          <p:val>
                                            <p:strVal val="#ppt_x"/>
                                          </p:val>
                                        </p:tav>
                                      </p:tavLst>
                                    </p:anim>
                                    <p:anim calcmode="lin" valueType="num">
                                      <p:cBhvr additive="base">
                                        <p:cTn dur="500" fill="hold" id="8"/>
                                        <p:tgtEl>
                                          <p:spTgt spid="355"/>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356"/>
                                        </p:tgtEl>
                                        <p:attrNameLst>
                                          <p:attrName>style.visibility</p:attrName>
                                        </p:attrNameLst>
                                      </p:cBhvr>
                                      <p:to>
                                        <p:strVal val="visible"/>
                                      </p:to>
                                    </p:set>
                                    <p:anim calcmode="lin" valueType="num">
                                      <p:cBhvr additive="base">
                                        <p:cTn dur="500" fill="hold" id="13"/>
                                        <p:tgtEl>
                                          <p:spTgt spid="356"/>
                                        </p:tgtEl>
                                        <p:attrNameLst>
                                          <p:attrName>ppt_x</p:attrName>
                                        </p:attrNameLst>
                                      </p:cBhvr>
                                      <p:tavLst>
                                        <p:tav tm="0">
                                          <p:val>
                                            <p:strVal val="#ppt_x"/>
                                          </p:val>
                                        </p:tav>
                                        <p:tav tm="100000">
                                          <p:val>
                                            <p:strVal val="#ppt_x"/>
                                          </p:val>
                                        </p:tav>
                                      </p:tavLst>
                                    </p:anim>
                                    <p:anim calcmode="lin" valueType="num">
                                      <p:cBhvr additive="base">
                                        <p:cTn dur="500" fill="hold" id="14"/>
                                        <p:tgtEl>
                                          <p:spTgt spid="356"/>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id="17" nodeType="clickEffect" presetClass="entr" presetID="2" presetSubtype="4">
                                  <p:stCondLst>
                                    <p:cond delay="0"/>
                                  </p:stCondLst>
                                  <p:childTnLst>
                                    <p:set>
                                      <p:cBhvr>
                                        <p:cTn dur="1" fill="hold" id="18">
                                          <p:stCondLst>
                                            <p:cond delay="0"/>
                                          </p:stCondLst>
                                        </p:cTn>
                                        <p:tgtEl>
                                          <p:spTgt spid="357"/>
                                        </p:tgtEl>
                                        <p:attrNameLst>
                                          <p:attrName>style.visibility</p:attrName>
                                        </p:attrNameLst>
                                      </p:cBhvr>
                                      <p:to>
                                        <p:strVal val="visible"/>
                                      </p:to>
                                    </p:set>
                                    <p:anim calcmode="lin" valueType="num">
                                      <p:cBhvr additive="base">
                                        <p:cTn dur="500" fill="hold" id="19"/>
                                        <p:tgtEl>
                                          <p:spTgt spid="357"/>
                                        </p:tgtEl>
                                        <p:attrNameLst>
                                          <p:attrName>ppt_x</p:attrName>
                                        </p:attrNameLst>
                                      </p:cBhvr>
                                      <p:tavLst>
                                        <p:tav tm="0">
                                          <p:val>
                                            <p:strVal val="#ppt_x"/>
                                          </p:val>
                                        </p:tav>
                                        <p:tav tm="100000">
                                          <p:val>
                                            <p:strVal val="#ppt_x"/>
                                          </p:val>
                                        </p:tav>
                                      </p:tavLst>
                                    </p:anim>
                                    <p:anim calcmode="lin" valueType="num">
                                      <p:cBhvr additive="base">
                                        <p:cTn dur="500" fill="hold" id="20"/>
                                        <p:tgtEl>
                                          <p:spTgt spid="357"/>
                                        </p:tgtEl>
                                        <p:attrNameLst>
                                          <p:attrName>ppt_y</p:attrName>
                                        </p:attrNameLst>
                                      </p:cBhvr>
                                      <p:tavLst>
                                        <p:tav tm="0">
                                          <p:val>
                                            <p:strVal val="1+#ppt_h/2"/>
                                          </p:val>
                                        </p:tav>
                                        <p:tav tm="100000">
                                          <p:val>
                                            <p:strVal val="#ppt_y"/>
                                          </p:val>
                                        </p:tav>
                                      </p:tavLst>
                                    </p:anim>
                                  </p:childTnLst>
                                </p:cTn>
                              </p:par>
                            </p:childTnLst>
                          </p:cTn>
                        </p:par>
                      </p:childTnLst>
                    </p:cTn>
                  </p:par>
                  <p:par>
                    <p:cTn fill="hold" id="21" nodeType="clickPar">
                      <p:stCondLst>
                        <p:cond delay="indefinite"/>
                      </p:stCondLst>
                      <p:childTnLst>
                        <p:par>
                          <p:cTn fill="hold" id="22" nodeType="withGroup">
                            <p:stCondLst>
                              <p:cond delay="0"/>
                            </p:stCondLst>
                            <p:childTnLst>
                              <p:par>
                                <p:cTn fill="hold" id="23" nodeType="clickEffect" presetClass="entr" presetID="2" presetSubtype="4">
                                  <p:stCondLst>
                                    <p:cond delay="0"/>
                                  </p:stCondLst>
                                  <p:childTnLst>
                                    <p:set>
                                      <p:cBhvr>
                                        <p:cTn dur="1" fill="hold" id="24">
                                          <p:stCondLst>
                                            <p:cond delay="0"/>
                                          </p:stCondLst>
                                        </p:cTn>
                                        <p:tgtEl>
                                          <p:spTgt spid="2097219"/>
                                        </p:tgtEl>
                                        <p:attrNameLst>
                                          <p:attrName>style.visibility</p:attrName>
                                        </p:attrNameLst>
                                      </p:cBhvr>
                                      <p:to>
                                        <p:strVal val="visible"/>
                                      </p:to>
                                    </p:set>
                                    <p:anim calcmode="lin" valueType="num">
                                      <p:cBhvr additive="base">
                                        <p:cTn dur="500" fill="hold" id="25"/>
                                        <p:tgtEl>
                                          <p:spTgt spid="2097219"/>
                                        </p:tgtEl>
                                        <p:attrNameLst>
                                          <p:attrName>ppt_x</p:attrName>
                                        </p:attrNameLst>
                                      </p:cBhvr>
                                      <p:tavLst>
                                        <p:tav tm="0">
                                          <p:val>
                                            <p:strVal val="#ppt_x"/>
                                          </p:val>
                                        </p:tav>
                                        <p:tav tm="100000">
                                          <p:val>
                                            <p:strVal val="#ppt_x"/>
                                          </p:val>
                                        </p:tav>
                                      </p:tavLst>
                                    </p:anim>
                                    <p:anim calcmode="lin" valueType="num">
                                      <p:cBhvr additive="base">
                                        <p:cTn dur="500" fill="hold" id="26"/>
                                        <p:tgtEl>
                                          <p:spTgt spid="2097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1" showMasterSp="1">
  <p:cSld>
    <p:spTree>
      <p:nvGrpSpPr>
        <p:cNvPr id="358" name=""/>
        <p:cNvGrpSpPr/>
        <p:nvPr/>
      </p:nvGrpSpPr>
      <p:grpSpPr>
        <a:xfrm rot="0">
          <a:off x="0" y="0"/>
          <a:ext cx="0" cy="0"/>
          <a:chOff x="0" y="0"/>
          <a:chExt cx="0" cy="0"/>
        </a:xfrm>
      </p:grpSpPr>
      <p:sp>
        <p:nvSpPr>
          <p:cNvPr id="1049404" name="Text Box 2"/>
          <p:cNvSpPr txBox="1"/>
          <p:nvPr/>
        </p:nvSpPr>
        <p:spPr>
          <a:xfrm rot="0">
            <a:off x="714375" y="1133475"/>
            <a:ext cx="3048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三 、 </a:t>
            </a:r>
            <a:r>
              <a:rPr altLang="zh-CN" b="1" sz="2400" lang="en-US">
                <a:latin typeface="Times New Roman" pitchFamily="18" charset="0"/>
              </a:rPr>
              <a:t>J-K </a:t>
            </a:r>
            <a:r>
              <a:rPr altLang="en-US" b="1" sz="2400" lang="zh-CN">
                <a:latin typeface="Times New Roman" pitchFamily="18" charset="0"/>
              </a:rPr>
              <a:t>触发器</a:t>
            </a:r>
          </a:p>
        </p:txBody>
      </p:sp>
      <p:grpSp>
        <p:nvGrpSpPr>
          <p:cNvPr id="359" name=""/>
          <p:cNvGrpSpPr/>
          <p:nvPr/>
        </p:nvGrpSpPr>
        <p:grpSpPr>
          <a:xfrm rot="0">
            <a:off x="685800" y="1573212"/>
            <a:ext cx="8077200" cy="1406525"/>
            <a:chOff x="432" y="715"/>
            <a:chExt cx="5088" cy="886"/>
          </a:xfrm>
        </p:grpSpPr>
        <p:sp>
          <p:nvSpPr>
            <p:cNvPr id="1049405" name="Text Box 4"/>
            <p:cNvSpPr txBox="1"/>
            <p:nvPr/>
          </p:nvSpPr>
          <p:spPr>
            <a:xfrm rot="0">
              <a:off x="432" y="715"/>
              <a:ext cx="5088" cy="886"/>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在时钟控制</a:t>
              </a:r>
              <a:r>
                <a:rPr altLang="zh-CN" sz="2400" lang="en-US">
                  <a:latin typeface="Times New Roman" pitchFamily="18" charset="0"/>
                </a:rPr>
                <a:t>R-S</a:t>
              </a:r>
              <a:r>
                <a:rPr altLang="en-US" sz="2400" lang="zh-CN">
                  <a:latin typeface="Times New Roman" pitchFamily="18" charset="0"/>
                </a:rPr>
                <a:t>触发器中增加两条反馈线，将触发器的</a:t>
              </a:r>
            </a:p>
            <a:p>
              <a:pPr algn="just" eaLnBrk="1" hangingPunct="1" indent="0" lvl="0" marL="0">
                <a:lnSpc>
                  <a:spcPct val="120000"/>
                </a:lnSpc>
                <a:spcBef>
                  <a:spcPct val="0"/>
                </a:spcBef>
                <a:buFontTx/>
                <a:buNone/>
              </a:pPr>
              <a:r>
                <a:rPr altLang="en-US" sz="2400" lang="zh-CN">
                  <a:latin typeface="Times New Roman" pitchFamily="18" charset="0"/>
                </a:rPr>
                <a:t>输出　和　交叉反馈到两个控制门的输入端，并把原来的</a:t>
              </a:r>
            </a:p>
            <a:p>
              <a:pPr algn="just" eaLnBrk="1" hangingPunct="1" indent="0" lvl="0" marL="0">
                <a:lnSpc>
                  <a:spcPct val="120000"/>
                </a:lnSpc>
                <a:spcBef>
                  <a:spcPct val="0"/>
                </a:spcBef>
                <a:buFontTx/>
                <a:buNone/>
              </a:pPr>
              <a:r>
                <a:rPr altLang="en-US" sz="2400" lang="zh-CN">
                  <a:latin typeface="Times New Roman" pitchFamily="18" charset="0"/>
                </a:rPr>
                <a:t>输入端</a:t>
              </a:r>
              <a:r>
                <a:rPr altLang="zh-CN" sz="2400" lang="en-US">
                  <a:latin typeface="Times New Roman" pitchFamily="18" charset="0"/>
                </a:rPr>
                <a:t>S</a:t>
              </a:r>
              <a:r>
                <a:rPr altLang="en-US" sz="2400" lang="zh-CN">
                  <a:latin typeface="Times New Roman" pitchFamily="18" charset="0"/>
                </a:rPr>
                <a:t>改成</a:t>
              </a:r>
              <a:r>
                <a:rPr altLang="zh-CN" sz="2400" lang="en-US">
                  <a:latin typeface="Times New Roman" pitchFamily="18" charset="0"/>
                </a:rPr>
                <a:t>J</a:t>
              </a:r>
              <a:r>
                <a:rPr altLang="en-US" sz="2400" lang="zh-CN">
                  <a:latin typeface="Times New Roman" pitchFamily="18" charset="0"/>
                </a:rPr>
                <a:t>，</a:t>
              </a:r>
              <a:r>
                <a:rPr altLang="zh-CN" sz="2400" lang="en-US">
                  <a:latin typeface="Times New Roman" pitchFamily="18" charset="0"/>
                </a:rPr>
                <a:t>R</a:t>
              </a:r>
              <a:r>
                <a:rPr altLang="en-US" sz="2400" lang="zh-CN">
                  <a:latin typeface="Times New Roman" pitchFamily="18" charset="0"/>
                </a:rPr>
                <a:t>改成</a:t>
              </a:r>
              <a:r>
                <a:rPr altLang="zh-CN" sz="2400" lang="en-US">
                  <a:latin typeface="Times New Roman" pitchFamily="18" charset="0"/>
                </a:rPr>
                <a:t>K</a:t>
              </a:r>
              <a:r>
                <a:rPr altLang="en-US" sz="2400" lang="zh-CN">
                  <a:latin typeface="Times New Roman" pitchFamily="18" charset="0"/>
                </a:rPr>
                <a:t>，即可改进成</a:t>
              </a:r>
              <a:r>
                <a:rPr altLang="zh-CN" sz="2400" lang="en-US">
                  <a:latin typeface="Times New Roman" pitchFamily="18" charset="0"/>
                </a:rPr>
                <a:t>J-K</a:t>
              </a:r>
              <a:r>
                <a:rPr altLang="en-US" sz="2400" lang="zh-CN">
                  <a:latin typeface="Times New Roman" pitchFamily="18" charset="0"/>
                </a:rPr>
                <a:t>触发器。　　</a:t>
              </a:r>
            </a:p>
          </p:txBody>
        </p:sp>
        <p:graphicFrame>
          <p:nvGraphicFramePr>
            <p:cNvPr id="4194328" name=""/>
            <p:cNvGraphicFramePr>
              <a:graphicFrameLocks/>
            </p:cNvGraphicFramePr>
            <p:nvPr/>
          </p:nvGraphicFramePr>
          <p:xfrm rot="0">
            <a:off x="864" y="1054"/>
            <a:ext cx="216" cy="288"/>
          </p:xfrm>
          <a:graphic>
            <a:graphicData uri="http://schemas.openxmlformats.org/presentationml/2006/ole">
              <mc:AlternateContent xmlns:mc="http://schemas.openxmlformats.org/markup-compatibility/2006">
                <mc:Choice xmlns:v="urn:schemas-microsoft-com:vml" Requires="v">
                  <p:oleObj name="Equation" r:id="rId1" spid="" imgH="288" imgW="216" showAsIcon="0" progId="Equation.3">
                    <p:embed followColorScheme="full"/>
                    <p:pic>
                      <p:nvPicPr>
                        <p:cNvPr id="2097220" name="Object 5"/>
                        <p:cNvPicPr>
                          <a:picLocks/>
                        </p:cNvPicPr>
                        <p:nvPr/>
                      </p:nvPicPr>
                      <p:blipFill>
                        <a:blip xmlns:r="http://schemas.openxmlformats.org/officeDocument/2006/relationships" r:embed="rId2">
                          <a:lum bright="-100000"/>
                        </a:blip>
                        <a:srcRect l="0" t="0" r="0" b="0"/>
                        <a:stretch>
                          <a:fillRect/>
                        </a:stretch>
                      </p:blipFill>
                      <p:spPr>
                        <a:xfrm rot="0">
                          <a:off x="864" y="1054"/>
                          <a:ext cx="216" cy="288"/>
                        </a:xfrm>
                        <a:prstGeom prst="rect"/>
                        <a:noFill/>
                        <a:ln>
                          <a:noFill/>
                        </a:ln>
                      </p:spPr>
                    </p:pic>
                  </p:oleObj>
                </mc:Choice>
                <mc:Fallback>
                  <p:oleObj name="Equation" r:id="rId1" spid="" imgH="288" imgW="216" showAsIcon="0" progId="Equation.3">
                    <p:embed followColorScheme="full"/>
                    <p:pic>
                      <p:nvPicPr>
                        <p:cNvPr id="2097220" name="Object 5"/>
                        <p:cNvPicPr>
                          <a:picLocks/>
                        </p:cNvPicPr>
                        <p:nvPr/>
                      </p:nvPicPr>
                      <p:blipFill>
                        <a:blip xmlns:r="http://schemas.openxmlformats.org/officeDocument/2006/relationships" r:embed="rId2">
                          <a:lum bright="-100000"/>
                        </a:blip>
                        <a:srcRect l="0" t="0" r="0" b="0"/>
                        <a:stretch>
                          <a:fillRect/>
                        </a:stretch>
                      </p:blipFill>
                      <p:spPr>
                        <a:xfrm rot="0">
                          <a:off x="864" y="1054"/>
                          <a:ext cx="216" cy="288"/>
                        </a:xfrm>
                        <a:prstGeom prst="rect"/>
                        <a:noFill/>
                        <a:ln>
                          <a:noFill/>
                        </a:ln>
                      </p:spPr>
                    </p:pic>
                  </p:oleObj>
                </mc:Fallback>
              </mc:AlternateContent>
            </a:graphicData>
          </a:graphic>
        </p:graphicFrame>
        <p:graphicFrame>
          <p:nvGraphicFramePr>
            <p:cNvPr id="4194329" name=""/>
            <p:cNvGraphicFramePr>
              <a:graphicFrameLocks/>
            </p:cNvGraphicFramePr>
            <p:nvPr/>
          </p:nvGraphicFramePr>
          <p:xfrm rot="0">
            <a:off x="1264" y="1002"/>
            <a:ext cx="213" cy="336"/>
          </p:xfrm>
          <a:graphic>
            <a:graphicData uri="http://schemas.openxmlformats.org/presentationml/2006/ole">
              <mc:AlternateContent xmlns:mc="http://schemas.openxmlformats.org/markup-compatibility/2006">
                <mc:Choice xmlns:v="urn:schemas-microsoft-com:vml" Requires="v">
                  <p:oleObj name="Equation" r:id="rId3" spid="" imgH="336" imgW="213" showAsIcon="0" progId="Equation.3">
                    <p:embed followColorScheme="full"/>
                    <p:pic>
                      <p:nvPicPr>
                        <p:cNvPr id="2097221" name="Object 6"/>
                        <p:cNvPicPr>
                          <a:picLocks/>
                        </p:cNvPicPr>
                        <p:nvPr/>
                      </p:nvPicPr>
                      <p:blipFill>
                        <a:blip xmlns:r="http://schemas.openxmlformats.org/officeDocument/2006/relationships" r:embed="rId4">
                          <a:lum bright="-100000"/>
                        </a:blip>
                        <a:srcRect l="0" t="0" r="0" b="0"/>
                        <a:stretch>
                          <a:fillRect/>
                        </a:stretch>
                      </p:blipFill>
                      <p:spPr>
                        <a:xfrm rot="0">
                          <a:off x="1264" y="1002"/>
                          <a:ext cx="213" cy="336"/>
                        </a:xfrm>
                        <a:prstGeom prst="rect"/>
                        <a:noFill/>
                        <a:ln>
                          <a:noFill/>
                        </a:ln>
                      </p:spPr>
                    </p:pic>
                  </p:oleObj>
                </mc:Choice>
                <mc:Fallback>
                  <p:oleObj name="Equation" r:id="rId3" spid="" imgH="336" imgW="213" showAsIcon="0" progId="Equation.3">
                    <p:embed followColorScheme="full"/>
                    <p:pic>
                      <p:nvPicPr>
                        <p:cNvPr id="2097221" name="Object 6"/>
                        <p:cNvPicPr>
                          <a:picLocks/>
                        </p:cNvPicPr>
                        <p:nvPr/>
                      </p:nvPicPr>
                      <p:blipFill>
                        <a:blip xmlns:r="http://schemas.openxmlformats.org/officeDocument/2006/relationships" r:embed="rId4">
                          <a:lum bright="-100000"/>
                        </a:blip>
                        <a:srcRect l="0" t="0" r="0" b="0"/>
                        <a:stretch>
                          <a:fillRect/>
                        </a:stretch>
                      </p:blipFill>
                      <p:spPr>
                        <a:xfrm rot="0">
                          <a:off x="1264" y="1002"/>
                          <a:ext cx="213" cy="336"/>
                        </a:xfrm>
                        <a:prstGeom prst="rect"/>
                        <a:noFill/>
                        <a:ln>
                          <a:noFill/>
                        </a:ln>
                      </p:spPr>
                    </p:pic>
                  </p:oleObj>
                </mc:Fallback>
              </mc:AlternateContent>
            </a:graphicData>
          </a:graphic>
        </p:graphicFrame>
      </p:grpSp>
      <p:sp>
        <p:nvSpPr>
          <p:cNvPr id="1049406" name="Text Box 8"/>
          <p:cNvSpPr txBox="1"/>
          <p:nvPr/>
        </p:nvSpPr>
        <p:spPr>
          <a:xfrm rot="0">
            <a:off x="5516562" y="3151187"/>
            <a:ext cx="3124200" cy="31591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利用触发器两个输出端信号始终互补的特点，解决了时钟控制</a:t>
            </a:r>
            <a:r>
              <a:rPr altLang="zh-CN" sz="2400" lang="en-US">
                <a:latin typeface="Times New Roman" pitchFamily="18" charset="0"/>
              </a:rPr>
              <a:t>R-S</a:t>
            </a:r>
            <a:r>
              <a:rPr altLang="en-US" sz="2400" lang="zh-CN">
                <a:latin typeface="Times New Roman" pitchFamily="18" charset="0"/>
              </a:rPr>
              <a:t>触发器在时钟脉冲作用期间两个输入同时为</a:t>
            </a:r>
            <a:r>
              <a:rPr altLang="zh-CN" sz="2400" lang="en-US">
                <a:latin typeface="Times New Roman" pitchFamily="18" charset="0"/>
              </a:rPr>
              <a:t>1</a:t>
            </a:r>
            <a:r>
              <a:rPr altLang="en-US" sz="2400" lang="zh-CN">
                <a:latin typeface="Times New Roman" pitchFamily="18" charset="0"/>
              </a:rPr>
              <a:t>将导致触发器状态不确定的问题。</a:t>
            </a:r>
          </a:p>
        </p:txBody>
      </p:sp>
      <p:sp>
        <p:nvSpPr>
          <p:cNvPr id="104940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40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40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81</a:t>
            </a:fld>
            <a:endParaRPr altLang="en-US" sz="1400" lang="zh-CN">
              <a:solidFill>
                <a:srgbClr val="656565"/>
              </a:solidFill>
            </a:endParaRPr>
          </a:p>
        </p:txBody>
      </p:sp>
      <p:graphicFrame>
        <p:nvGraphicFramePr>
          <p:cNvPr id="4194330" name=""/>
          <p:cNvGraphicFramePr>
            <a:graphicFrameLocks/>
          </p:cNvGraphicFramePr>
          <p:nvPr/>
        </p:nvGraphicFramePr>
        <p:xfrm rot="0">
          <a:off x="836612" y="3165475"/>
          <a:ext cx="4533900" cy="3238500"/>
        </p:xfrm>
        <a:graphic>
          <a:graphicData uri="http://schemas.openxmlformats.org/presentationml/2006/ole">
            <mc:AlternateContent xmlns:mc="http://schemas.openxmlformats.org/markup-compatibility/2006">
              <mc:Choice xmlns:v="urn:schemas-microsoft-com:vml" Requires="v">
                <p:oleObj name="Bitmap Image" r:id="rId5" spid="" imgH="3238500" imgW="4533900" showAsIcon="0" progId="PBrush">
                  <p:embed followColorScheme="full"/>
                  <p:pic>
                    <p:nvPicPr>
                      <p:cNvPr id="2097222" name="对象 1"/>
                      <p:cNvPicPr>
                        <a:picLocks/>
                      </p:cNvPicPr>
                      <p:nvPr/>
                    </p:nvPicPr>
                    <p:blipFill>
                      <a:blip xmlns:r="http://schemas.openxmlformats.org/officeDocument/2006/relationships" r:embed="rId6"/>
                      <a:srcRect l="0" t="0" r="0" b="0"/>
                      <a:stretch>
                        <a:fillRect/>
                      </a:stretch>
                    </p:blipFill>
                    <p:spPr>
                      <a:xfrm rot="0">
                        <a:off x="836612" y="3165475"/>
                        <a:ext cx="4533900" cy="3238500"/>
                      </a:xfrm>
                      <a:prstGeom prst="rect"/>
                      <a:noFill/>
                      <a:ln>
                        <a:noFill/>
                      </a:ln>
                    </p:spPr>
                  </p:pic>
                </p:oleObj>
              </mc:Choice>
              <mc:Fallback>
                <p:oleObj name="Bitmap Image" r:id="rId5" spid="" imgH="3238500" imgW="4533900" showAsIcon="0" progId="PBrush">
                  <p:embed followColorScheme="full"/>
                  <p:pic>
                    <p:nvPicPr>
                      <p:cNvPr id="2097222" name="对象 1"/>
                      <p:cNvPicPr>
                        <a:picLocks/>
                      </p:cNvPicPr>
                      <p:nvPr/>
                    </p:nvPicPr>
                    <p:blipFill>
                      <a:blip xmlns:r="http://schemas.openxmlformats.org/officeDocument/2006/relationships" r:embed="rId6"/>
                      <a:srcRect l="0" t="0" r="0" b="0"/>
                      <a:stretch>
                        <a:fillRect/>
                      </a:stretch>
                    </p:blipFill>
                    <p:spPr>
                      <a:xfrm rot="0">
                        <a:off x="836612" y="3165475"/>
                        <a:ext cx="4533900" cy="3238500"/>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359"/>
                                        </p:tgtEl>
                                        <p:attrNameLst>
                                          <p:attrName>style.visibility</p:attrName>
                                        </p:attrNameLst>
                                      </p:cBhvr>
                                      <p:to>
                                        <p:strVal val="visible"/>
                                      </p:to>
                                    </p:set>
                                    <p:anim calcmode="lin" valueType="num">
                                      <p:cBhvr additive="base">
                                        <p:cTn dur="500" fill="hold" id="7"/>
                                        <p:tgtEl>
                                          <p:spTgt spid="359"/>
                                        </p:tgtEl>
                                        <p:attrNameLst>
                                          <p:attrName>ppt_x</p:attrName>
                                        </p:attrNameLst>
                                      </p:cBhvr>
                                      <p:tavLst>
                                        <p:tav tm="0">
                                          <p:val>
                                            <p:strVal val="#ppt_x"/>
                                          </p:val>
                                        </p:tav>
                                        <p:tav tm="100000">
                                          <p:val>
                                            <p:strVal val="#ppt_x"/>
                                          </p:val>
                                        </p:tav>
                                      </p:tavLst>
                                    </p:anim>
                                    <p:anim calcmode="lin" valueType="num">
                                      <p:cBhvr additive="base">
                                        <p:cTn dur="500" fill="hold" id="8"/>
                                        <p:tgtEl>
                                          <p:spTgt spid="359"/>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10" presetSubtype="0">
                                  <p:stCondLst>
                                    <p:cond delay="0"/>
                                  </p:stCondLst>
                                  <p:childTnLst>
                                    <p:set>
                                      <p:cBhvr>
                                        <p:cTn dur="1" fill="hold" id="12">
                                          <p:stCondLst>
                                            <p:cond delay="0"/>
                                          </p:stCondLst>
                                        </p:cTn>
                                        <p:tgtEl>
                                          <p:spTgt spid="4194330"/>
                                        </p:tgtEl>
                                        <p:attrNameLst>
                                          <p:attrName>style.visibility</p:attrName>
                                        </p:attrNameLst>
                                      </p:cBhvr>
                                      <p:to>
                                        <p:strVal val="visible"/>
                                      </p:to>
                                    </p:set>
                                    <p:animEffect transition="in" filter="fade">
                                      <p:cBhvr>
                                        <p:cTn dur="500" id="13"/>
                                        <p:tgtEl>
                                          <p:spTgt spid="4194330"/>
                                        </p:tgtEl>
                                      </p:cBhvr>
                                    </p:animEffect>
                                  </p:child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2" presetSubtype="2">
                                  <p:stCondLst>
                                    <p:cond delay="0"/>
                                  </p:stCondLst>
                                  <p:childTnLst>
                                    <p:set>
                                      <p:cBhvr>
                                        <p:cTn dur="1" fill="hold" id="17">
                                          <p:stCondLst>
                                            <p:cond delay="0"/>
                                          </p:stCondLst>
                                        </p:cTn>
                                        <p:tgtEl>
                                          <p:spTgt spid="1049406"/>
                                        </p:tgtEl>
                                        <p:attrNameLst>
                                          <p:attrName>style.visibility</p:attrName>
                                        </p:attrNameLst>
                                      </p:cBhvr>
                                      <p:to>
                                        <p:strVal val="visible"/>
                                      </p:to>
                                    </p:set>
                                    <p:anim calcmode="lin" valueType="num">
                                      <p:cBhvr additive="base">
                                        <p:cTn dur="500" fill="hold" id="18"/>
                                        <p:tgtEl>
                                          <p:spTgt spid="1049406"/>
                                        </p:tgtEl>
                                        <p:attrNameLst>
                                          <p:attrName>ppt_x</p:attrName>
                                        </p:attrNameLst>
                                      </p:cBhvr>
                                      <p:tavLst>
                                        <p:tav tm="0">
                                          <p:val>
                                            <p:strVal val="1+#ppt_w/2"/>
                                          </p:val>
                                        </p:tav>
                                        <p:tav tm="100000">
                                          <p:val>
                                            <p:strVal val="#ppt_x"/>
                                          </p:val>
                                        </p:tav>
                                      </p:tavLst>
                                    </p:anim>
                                    <p:anim calcmode="lin" valueType="num">
                                      <p:cBhvr additive="base">
                                        <p:cTn dur="500" fill="hold" id="19"/>
                                        <p:tgtEl>
                                          <p:spTgt spid="10494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06" grpId="0" uiExpand="0" build="whole"/>
    </p:bldLst>
  </p:timing>
</p:sld>
</file>

<file path=ppt/slides/slide82.xml><?xml version="1.0" encoding="utf-8"?>
<p:sld xmlns:a="http://schemas.openxmlformats.org/drawingml/2006/main" xmlns:r="http://schemas.openxmlformats.org/officeDocument/2006/relationships" xmlns:p="http://schemas.openxmlformats.org/presentationml/2006/main" show="1" showMasterSp="1">
  <p:cSld>
    <p:spTree>
      <p:nvGrpSpPr>
        <p:cNvPr id="362" name=""/>
        <p:cNvGrpSpPr/>
        <p:nvPr/>
      </p:nvGrpSpPr>
      <p:grpSpPr>
        <a:xfrm rot="0">
          <a:off x="0" y="0"/>
          <a:ext cx="0" cy="0"/>
          <a:chOff x="0" y="0"/>
          <a:chExt cx="0" cy="0"/>
        </a:xfrm>
      </p:grpSpPr>
      <p:sp>
        <p:nvSpPr>
          <p:cNvPr id="1049412" name="Text Box 2"/>
          <p:cNvSpPr txBox="1"/>
          <p:nvPr/>
        </p:nvSpPr>
        <p:spPr>
          <a:xfrm rot="0">
            <a:off x="646112" y="2798762"/>
            <a:ext cx="5770562" cy="27622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05000"/>
              </a:lnSpc>
              <a:buFontTx/>
              <a:buNone/>
            </a:pPr>
            <a:r>
              <a:rPr altLang="zh-CN" sz="2400" lang="en-US">
                <a:latin typeface="Times New Roman" pitchFamily="18" charset="0"/>
              </a:rPr>
              <a:t>(2) </a:t>
            </a:r>
            <a:r>
              <a:rPr altLang="en-US" sz="2400" lang="zh-CN">
                <a:latin typeface="Times New Roman" pitchFamily="18" charset="0"/>
              </a:rPr>
              <a:t>时钟脉冲作用</a:t>
            </a:r>
            <a:r>
              <a:rPr altLang="zh-CN" sz="2400" lang="en-US">
                <a:latin typeface="Times New Roman" pitchFamily="18" charset="0"/>
              </a:rPr>
              <a:t>(C=1)</a:t>
            </a:r>
            <a:r>
              <a:rPr altLang="en-US" sz="2400" lang="zh-CN">
                <a:latin typeface="Times New Roman" pitchFamily="18" charset="0"/>
              </a:rPr>
              <a:t>时，与</a:t>
            </a:r>
            <a:r>
              <a:rPr altLang="zh-CN" sz="2400" lang="en-US">
                <a:latin typeface="Times New Roman" pitchFamily="18" charset="0"/>
              </a:rPr>
              <a:t>J</a:t>
            </a:r>
            <a:r>
              <a:rPr altLang="en-US" sz="2400" lang="zh-CN">
                <a:latin typeface="Times New Roman" pitchFamily="18" charset="0"/>
              </a:rPr>
              <a:t>、</a:t>
            </a:r>
            <a:r>
              <a:rPr altLang="zh-CN" sz="2400" lang="en-US">
                <a:latin typeface="Times New Roman" pitchFamily="18" charset="0"/>
              </a:rPr>
              <a:t>K</a:t>
            </a:r>
            <a:r>
              <a:rPr altLang="en-US" sz="2400" lang="zh-CN">
                <a:latin typeface="Times New Roman" pitchFamily="18" charset="0"/>
              </a:rPr>
              <a:t>相关。</a:t>
            </a:r>
          </a:p>
          <a:p>
            <a:pPr algn="just" eaLnBrk="1" hangingPunct="1" indent="0" lvl="0" marL="0">
              <a:lnSpc>
                <a:spcPct val="105000"/>
              </a:lnSpc>
              <a:buFontTx/>
              <a:buNone/>
            </a:pPr>
            <a:endParaRPr altLang="en-US" sz="2400" lang="zh-CN">
              <a:latin typeface="Times New Roman" pitchFamily="18" charset="0"/>
            </a:endParaRPr>
          </a:p>
          <a:p>
            <a:pPr algn="just" eaLnBrk="1" hangingPunct="1" indent="0" lvl="0" marL="0">
              <a:lnSpc>
                <a:spcPct val="105000"/>
              </a:lnSpc>
              <a:buFontTx/>
              <a:buNone/>
            </a:pPr>
            <a:r>
              <a:rPr altLang="en-US" sz="2400" lang="zh-CN">
                <a:latin typeface="Times New Roman" pitchFamily="18" charset="0"/>
              </a:rPr>
              <a:t>① </a:t>
            </a:r>
            <a:r>
              <a:rPr altLang="zh-CN" sz="2400" lang="en-US">
                <a:latin typeface="Times New Roman" pitchFamily="18" charset="0"/>
              </a:rPr>
              <a:t>J=0,K=0</a:t>
            </a:r>
            <a:r>
              <a:rPr altLang="en-US" sz="2400" lang="zh-CN">
                <a:latin typeface="Times New Roman" pitchFamily="18" charset="0"/>
              </a:rPr>
              <a:t>：触发器状态不变。</a:t>
            </a:r>
          </a:p>
          <a:p>
            <a:pPr algn="just" eaLnBrk="1" hangingPunct="1" indent="0" lvl="0" marL="0">
              <a:lnSpc>
                <a:spcPct val="105000"/>
              </a:lnSpc>
              <a:buFontTx/>
              <a:buNone/>
            </a:pPr>
            <a:r>
              <a:rPr altLang="en-US" sz="2400" lang="zh-CN">
                <a:latin typeface="Times New Roman" pitchFamily="18" charset="0"/>
              </a:rPr>
              <a:t>② </a:t>
            </a:r>
            <a:r>
              <a:rPr altLang="zh-CN" sz="2400" lang="en-US">
                <a:latin typeface="Times New Roman" pitchFamily="18" charset="0"/>
              </a:rPr>
              <a:t>J=0,K=1</a:t>
            </a:r>
            <a:r>
              <a:rPr altLang="en-US" sz="2400" lang="zh-CN">
                <a:latin typeface="Times New Roman" pitchFamily="18" charset="0"/>
              </a:rPr>
              <a:t>：触发器次态一定为</a:t>
            </a:r>
            <a:r>
              <a:rPr altLang="zh-CN" sz="2400" lang="en-US">
                <a:latin typeface="Times New Roman" pitchFamily="18" charset="0"/>
              </a:rPr>
              <a:t>0</a:t>
            </a:r>
            <a:r>
              <a:rPr altLang="en-US" sz="2400" lang="zh-CN">
                <a:latin typeface="Times New Roman" pitchFamily="18" charset="0"/>
              </a:rPr>
              <a:t>状态。</a:t>
            </a:r>
          </a:p>
          <a:p>
            <a:pPr eaLnBrk="1" hangingPunct="1" indent="0" lvl="0" marL="0">
              <a:lnSpc>
                <a:spcPct val="105000"/>
              </a:lnSpc>
              <a:buFontTx/>
              <a:buNone/>
            </a:pPr>
            <a:r>
              <a:rPr altLang="en-US" sz="2400" lang="zh-CN">
                <a:latin typeface="Times New Roman" pitchFamily="18" charset="0"/>
              </a:rPr>
              <a:t>③ </a:t>
            </a:r>
            <a:r>
              <a:rPr altLang="zh-CN" sz="2400" lang="en-US">
                <a:latin typeface="Times New Roman" pitchFamily="18" charset="0"/>
              </a:rPr>
              <a:t>J=1,K=0</a:t>
            </a:r>
            <a:r>
              <a:rPr altLang="en-US" sz="2400" lang="zh-CN">
                <a:latin typeface="Times New Roman" pitchFamily="18" charset="0"/>
              </a:rPr>
              <a:t>：触发器次态一定为</a:t>
            </a:r>
            <a:r>
              <a:rPr altLang="zh-CN" sz="2400" lang="en-US">
                <a:latin typeface="Times New Roman" pitchFamily="18" charset="0"/>
              </a:rPr>
              <a:t>1</a:t>
            </a:r>
            <a:r>
              <a:rPr altLang="en-US" sz="2400" lang="zh-CN">
                <a:latin typeface="Times New Roman" pitchFamily="18" charset="0"/>
              </a:rPr>
              <a:t>状态。</a:t>
            </a:r>
          </a:p>
          <a:p>
            <a:pPr eaLnBrk="1" hangingPunct="1" indent="0" lvl="0" marL="0">
              <a:lnSpc>
                <a:spcPct val="105000"/>
              </a:lnSpc>
              <a:buFontTx/>
              <a:buNone/>
            </a:pPr>
            <a:r>
              <a:rPr altLang="en-US" sz="2400" lang="zh-CN">
                <a:latin typeface="Times New Roman" pitchFamily="18" charset="0"/>
              </a:rPr>
              <a:t>④ </a:t>
            </a:r>
            <a:r>
              <a:rPr altLang="zh-CN" sz="2400" lang="en-US">
                <a:latin typeface="Times New Roman" pitchFamily="18" charset="0"/>
              </a:rPr>
              <a:t>J=1,K=1</a:t>
            </a:r>
            <a:r>
              <a:rPr altLang="en-US" sz="2400" lang="zh-CN">
                <a:latin typeface="Times New Roman" pitchFamily="18" charset="0"/>
              </a:rPr>
              <a:t>：触发器的次态与现态相反。</a:t>
            </a:r>
          </a:p>
        </p:txBody>
      </p:sp>
      <p:sp>
        <p:nvSpPr>
          <p:cNvPr id="1049413" name="Text Box 4"/>
          <p:cNvSpPr txBox="1"/>
          <p:nvPr/>
        </p:nvSpPr>
        <p:spPr>
          <a:xfrm rot="0">
            <a:off x="630237" y="2033587"/>
            <a:ext cx="7451725" cy="4762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05000"/>
              </a:lnSpc>
              <a:buFontTx/>
              <a:buNone/>
            </a:pPr>
            <a:r>
              <a:rPr altLang="zh-CN" sz="2400" lang="en-US">
                <a:latin typeface="Times New Roman" pitchFamily="18" charset="0"/>
              </a:rPr>
              <a:t>(1) </a:t>
            </a:r>
            <a:r>
              <a:rPr altLang="en-US" sz="2400" lang="zh-CN">
                <a:latin typeface="Times New Roman" pitchFamily="18" charset="0"/>
              </a:rPr>
              <a:t>无时钟脉冲 </a:t>
            </a:r>
            <a:r>
              <a:rPr altLang="zh-CN" sz="2400" lang="en-US">
                <a:latin typeface="Times New Roman" pitchFamily="18" charset="0"/>
              </a:rPr>
              <a:t>(C=0)</a:t>
            </a:r>
            <a:r>
              <a:rPr altLang="en-US" sz="2400" lang="zh-CN">
                <a:latin typeface="Times New Roman" pitchFamily="18" charset="0"/>
              </a:rPr>
              <a:t>时，触发器保持原来状态不变。　　</a:t>
            </a:r>
          </a:p>
        </p:txBody>
      </p:sp>
      <p:sp>
        <p:nvSpPr>
          <p:cNvPr id="1049414" name="Text Box 5"/>
          <p:cNvSpPr txBox="1"/>
          <p:nvPr/>
        </p:nvSpPr>
        <p:spPr>
          <a:xfrm rot="0">
            <a:off x="663575" y="1358900"/>
            <a:ext cx="5257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50000"/>
              </a:spcBef>
              <a:buFontTx/>
              <a:buNone/>
            </a:pPr>
            <a:r>
              <a:rPr altLang="zh-CN" b="1" sz="2400" lang="en-US">
                <a:latin typeface="Times New Roman" pitchFamily="18" charset="0"/>
              </a:rPr>
              <a:t>J-K</a:t>
            </a:r>
            <a:r>
              <a:rPr altLang="en-US" b="1" sz="2400" lang="zh-CN">
                <a:latin typeface="Times New Roman" pitchFamily="18" charset="0"/>
              </a:rPr>
              <a:t>触发器的工作原理如下：</a:t>
            </a:r>
          </a:p>
        </p:txBody>
      </p:sp>
      <p:sp>
        <p:nvSpPr>
          <p:cNvPr id="104941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41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41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82</a:t>
            </a:fld>
            <a:endParaRPr altLang="en-US" sz="1400" lang="zh-CN">
              <a:solidFill>
                <a:srgbClr val="656565"/>
              </a:solidFill>
            </a:endParaRPr>
          </a:p>
        </p:txBody>
      </p:sp>
      <p:graphicFrame>
        <p:nvGraphicFramePr>
          <p:cNvPr id="4194331" name=""/>
          <p:cNvGraphicFramePr>
            <a:graphicFrameLocks/>
          </p:cNvGraphicFramePr>
          <p:nvPr/>
        </p:nvGraphicFramePr>
        <p:xfrm rot="0">
          <a:off x="6192837" y="2644775"/>
          <a:ext cx="2852737" cy="3170237"/>
        </p:xfrm>
        <a:graphic>
          <a:graphicData uri="http://schemas.openxmlformats.org/presentationml/2006/ole">
            <mc:AlternateContent xmlns:mc="http://schemas.openxmlformats.org/markup-compatibility/2006">
              <mc:Choice xmlns:v="urn:schemas-microsoft-com:vml" Requires="v">
                <p:oleObj name="Bitmap Image" r:id="rId1" spid="" imgH="3170237" imgW="2852737" showAsIcon="0" progId="PBrush">
                  <p:embed followColorScheme="full"/>
                  <p:pic>
                    <p:nvPicPr>
                      <p:cNvPr id="2097223" name="对象 1"/>
                      <p:cNvPicPr>
                        <a:picLocks/>
                      </p:cNvPicPr>
                      <p:nvPr/>
                    </p:nvPicPr>
                    <p:blipFill>
                      <a:blip xmlns:r="http://schemas.openxmlformats.org/officeDocument/2006/relationships" r:embed="rId2"/>
                      <a:srcRect l="0" t="0" r="0" b="0"/>
                      <a:stretch>
                        <a:fillRect/>
                      </a:stretch>
                    </p:blipFill>
                    <p:spPr>
                      <a:xfrm rot="0">
                        <a:off x="6192837" y="2644775"/>
                        <a:ext cx="2852737" cy="3170237"/>
                      </a:xfrm>
                      <a:prstGeom prst="rect"/>
                      <a:noFill/>
                      <a:ln>
                        <a:noFill/>
                      </a:ln>
                    </p:spPr>
                  </p:pic>
                </p:oleObj>
              </mc:Choice>
              <mc:Fallback>
                <p:oleObj name="Bitmap Image" r:id="rId1" spid="" imgH="3170237" imgW="2852737" showAsIcon="0" progId="PBrush">
                  <p:embed followColorScheme="full"/>
                  <p:pic>
                    <p:nvPicPr>
                      <p:cNvPr id="2097223" name="对象 1"/>
                      <p:cNvPicPr>
                        <a:picLocks/>
                      </p:cNvPicPr>
                      <p:nvPr/>
                    </p:nvPicPr>
                    <p:blipFill>
                      <a:blip xmlns:r="http://schemas.openxmlformats.org/officeDocument/2006/relationships" r:embed="rId2"/>
                      <a:srcRect l="0" t="0" r="0" b="0"/>
                      <a:stretch>
                        <a:fillRect/>
                      </a:stretch>
                    </p:blipFill>
                    <p:spPr>
                      <a:xfrm rot="0">
                        <a:off x="6192837" y="2644775"/>
                        <a:ext cx="2852737" cy="3170237"/>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9413"/>
                                        </p:tgtEl>
                                        <p:attrNameLst>
                                          <p:attrName>style.visibility</p:attrName>
                                        </p:attrNameLst>
                                      </p:cBhvr>
                                      <p:to>
                                        <p:strVal val="visible"/>
                                      </p:to>
                                    </p:set>
                                  </p:childTnLst>
                                </p:cTn>
                              </p:par>
                            </p:childTnLst>
                          </p:cTn>
                        </p:par>
                      </p:childTnLst>
                    </p:cTn>
                  </p:par>
                  <p:par>
                    <p:cTn fill="hold" id="7" nodeType="clickPar">
                      <p:stCondLst>
                        <p:cond delay="indefinite"/>
                      </p:stCondLst>
                      <p:childTnLst>
                        <p:par>
                          <p:cTn fill="hold" id="8" nodeType="withGroup">
                            <p:stCondLst>
                              <p:cond delay="0"/>
                            </p:stCondLst>
                            <p:childTnLst>
                              <p:par>
                                <p:cTn fill="hold" grpId="0" id="9" nodeType="clickEffect" presetClass="entr" presetID="14" presetSubtype="10">
                                  <p:stCondLst>
                                    <p:cond delay="0"/>
                                  </p:stCondLst>
                                  <p:childTnLst>
                                    <p:set>
                                      <p:cBhvr>
                                        <p:cTn dur="1" fill="hold" id="10">
                                          <p:stCondLst>
                                            <p:cond delay="0"/>
                                          </p:stCondLst>
                                        </p:cTn>
                                        <p:tgtEl>
                                          <p:spTgt spid="1049412"/>
                                        </p:tgtEl>
                                        <p:attrNameLst>
                                          <p:attrName>style.visibility</p:attrName>
                                        </p:attrNameLst>
                                      </p:cBhvr>
                                      <p:to>
                                        <p:strVal val="visible"/>
                                      </p:to>
                                    </p:set>
                                    <p:animEffect transition="in" filter="randombar(horizontal)">
                                      <p:cBhvr>
                                        <p:cTn dur="500" id="11"/>
                                        <p:tgtEl>
                                          <p:spTgt spid="1049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12" grpId="0" uiExpand="0" build="whole"/>
      <p:bldP spid="1049413" grpId="0" uiExpand="0" build="whole"/>
    </p:bldLst>
  </p:timing>
</p:sld>
</file>

<file path=ppt/slides/slide83.xml><?xml version="1.0" encoding="utf-8"?>
<p:sld xmlns:a="http://schemas.openxmlformats.org/drawingml/2006/main" xmlns:r="http://schemas.openxmlformats.org/officeDocument/2006/relationships" xmlns:p="http://schemas.openxmlformats.org/presentationml/2006/main" show="1" showMasterSp="1">
  <p:cSld>
    <p:spTree>
      <p:nvGrpSpPr>
        <p:cNvPr id="365" name=""/>
        <p:cNvGrpSpPr/>
        <p:nvPr/>
      </p:nvGrpSpPr>
      <p:grpSpPr>
        <a:xfrm rot="0">
          <a:off x="0" y="0"/>
          <a:ext cx="0" cy="0"/>
          <a:chOff x="0" y="0"/>
          <a:chExt cx="0" cy="0"/>
        </a:xfrm>
      </p:grpSpPr>
      <p:sp>
        <p:nvSpPr>
          <p:cNvPr id="1049420" name="Text Box 2"/>
          <p:cNvSpPr txBox="1"/>
          <p:nvPr/>
        </p:nvSpPr>
        <p:spPr>
          <a:xfrm rot="0">
            <a:off x="660400" y="1081087"/>
            <a:ext cx="6111875"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归纳起来，</a:t>
            </a:r>
            <a:r>
              <a:rPr altLang="zh-CN" sz="2400" lang="en-US">
                <a:latin typeface="Times New Roman" pitchFamily="18" charset="0"/>
              </a:rPr>
              <a:t>J-K</a:t>
            </a:r>
            <a:r>
              <a:rPr altLang="en-US" sz="2400" lang="zh-CN">
                <a:latin typeface="Times New Roman" pitchFamily="18" charset="0"/>
              </a:rPr>
              <a:t>触发器的功能表如下表所示。</a:t>
            </a:r>
          </a:p>
        </p:txBody>
      </p:sp>
      <p:grpSp>
        <p:nvGrpSpPr>
          <p:cNvPr id="366" name=""/>
          <p:cNvGrpSpPr/>
          <p:nvPr/>
        </p:nvGrpSpPr>
        <p:grpSpPr>
          <a:xfrm rot="0">
            <a:off x="557212" y="1628775"/>
            <a:ext cx="3429000" cy="2952750"/>
            <a:chOff x="864" y="1104"/>
            <a:chExt cx="2160" cy="1860"/>
          </a:xfrm>
        </p:grpSpPr>
        <p:sp>
          <p:nvSpPr>
            <p:cNvPr id="1049421" name="Text Box 4"/>
            <p:cNvSpPr txBox="1"/>
            <p:nvPr/>
          </p:nvSpPr>
          <p:spPr>
            <a:xfrm rot="0">
              <a:off x="900" y="1104"/>
              <a:ext cx="1690"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J-K</a:t>
              </a:r>
              <a:r>
                <a:rPr altLang="en-US" sz="2400" lang="zh-CN">
                  <a:latin typeface="Times New Roman" pitchFamily="18" charset="0"/>
                </a:rPr>
                <a:t>触发器功能表</a:t>
              </a:r>
            </a:p>
          </p:txBody>
        </p:sp>
        <p:sp>
          <p:nvSpPr>
            <p:cNvPr id="1049422" name="Line 5"/>
            <p:cNvSpPr/>
            <p:nvPr/>
          </p:nvSpPr>
          <p:spPr>
            <a:xfrm rot="0">
              <a:off x="864" y="1440"/>
              <a:ext cx="2160" cy="0"/>
            </a:xfrm>
            <a:prstGeom prst="line"/>
            <a:noFill/>
            <a:ln w="9525" cap="flat" cmpd="sng">
              <a:solidFill>
                <a:schemeClr val="dk1">
                  <a:alpha val="100000"/>
                </a:schemeClr>
              </a:solidFill>
              <a:prstDash val="solid"/>
              <a:round/>
            </a:ln>
          </p:spPr>
        </p:sp>
        <p:sp>
          <p:nvSpPr>
            <p:cNvPr id="1049423" name="Line 6"/>
            <p:cNvSpPr/>
            <p:nvPr/>
          </p:nvSpPr>
          <p:spPr>
            <a:xfrm rot="0">
              <a:off x="864" y="1824"/>
              <a:ext cx="2160" cy="0"/>
            </a:xfrm>
            <a:prstGeom prst="line"/>
            <a:noFill/>
            <a:ln w="9525" cap="flat" cmpd="sng">
              <a:solidFill>
                <a:schemeClr val="dk1">
                  <a:alpha val="100000"/>
                </a:schemeClr>
              </a:solidFill>
              <a:prstDash val="solid"/>
              <a:round/>
            </a:ln>
          </p:spPr>
        </p:sp>
        <p:sp>
          <p:nvSpPr>
            <p:cNvPr id="1049424" name="Text Box 7"/>
            <p:cNvSpPr txBox="1"/>
            <p:nvPr/>
          </p:nvSpPr>
          <p:spPr>
            <a:xfrm rot="0">
              <a:off x="912" y="1488"/>
              <a:ext cx="457"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J  K</a:t>
              </a:r>
            </a:p>
          </p:txBody>
        </p:sp>
        <p:sp>
          <p:nvSpPr>
            <p:cNvPr id="1049425" name="Text Box 8"/>
            <p:cNvSpPr txBox="1"/>
            <p:nvPr/>
          </p:nvSpPr>
          <p:spPr>
            <a:xfrm rot="0">
              <a:off x="1440" y="1488"/>
              <a:ext cx="47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r>
                <a:rPr altLang="zh-CN" baseline="30000" b="1" sz="2400" lang="en-US">
                  <a:latin typeface="Times New Roman" pitchFamily="18" charset="0"/>
                </a:rPr>
                <a:t>n+1</a:t>
              </a:r>
            </a:p>
          </p:txBody>
        </p:sp>
        <p:sp>
          <p:nvSpPr>
            <p:cNvPr id="1049426" name="Text Box 9"/>
            <p:cNvSpPr txBox="1"/>
            <p:nvPr/>
          </p:nvSpPr>
          <p:spPr>
            <a:xfrm rot="0">
              <a:off x="2056" y="1488"/>
              <a:ext cx="937"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功能说明</a:t>
              </a:r>
            </a:p>
          </p:txBody>
        </p:sp>
        <p:sp>
          <p:nvSpPr>
            <p:cNvPr id="1049427" name="Text Box 10"/>
            <p:cNvSpPr txBox="1"/>
            <p:nvPr/>
          </p:nvSpPr>
          <p:spPr>
            <a:xfrm rot="0">
              <a:off x="976" y="1848"/>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0 0</a:t>
              </a:r>
            </a:p>
          </p:txBody>
        </p:sp>
        <p:sp>
          <p:nvSpPr>
            <p:cNvPr id="1049428" name="Text Box 11"/>
            <p:cNvSpPr txBox="1"/>
            <p:nvPr/>
          </p:nvSpPr>
          <p:spPr>
            <a:xfrm rot="0">
              <a:off x="972" y="2112"/>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0 1</a:t>
              </a:r>
            </a:p>
          </p:txBody>
        </p:sp>
        <p:sp>
          <p:nvSpPr>
            <p:cNvPr id="1049429" name="Text Box 12"/>
            <p:cNvSpPr txBox="1"/>
            <p:nvPr/>
          </p:nvSpPr>
          <p:spPr>
            <a:xfrm rot="0">
              <a:off x="960" y="2400"/>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1 0</a:t>
              </a:r>
            </a:p>
          </p:txBody>
        </p:sp>
        <p:sp>
          <p:nvSpPr>
            <p:cNvPr id="1049430" name="Text Box 13"/>
            <p:cNvSpPr txBox="1"/>
            <p:nvPr/>
          </p:nvSpPr>
          <p:spPr>
            <a:xfrm rot="0">
              <a:off x="960" y="2676"/>
              <a:ext cx="35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1 1</a:t>
              </a:r>
            </a:p>
          </p:txBody>
        </p:sp>
        <p:sp>
          <p:nvSpPr>
            <p:cNvPr id="1049431" name="Text Box 14"/>
            <p:cNvSpPr txBox="1"/>
            <p:nvPr/>
          </p:nvSpPr>
          <p:spPr>
            <a:xfrm rot="0">
              <a:off x="1613" y="1824"/>
              <a:ext cx="26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p>
          </p:txBody>
        </p:sp>
        <p:sp>
          <p:nvSpPr>
            <p:cNvPr id="1049432" name="Text Box 15"/>
            <p:cNvSpPr txBox="1"/>
            <p:nvPr/>
          </p:nvSpPr>
          <p:spPr>
            <a:xfrm rot="0">
              <a:off x="1636" y="2112"/>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a:t>
              </a:r>
            </a:p>
          </p:txBody>
        </p:sp>
        <p:sp>
          <p:nvSpPr>
            <p:cNvPr id="1049433" name="Text Box 16"/>
            <p:cNvSpPr txBox="1"/>
            <p:nvPr/>
          </p:nvSpPr>
          <p:spPr>
            <a:xfrm rot="0">
              <a:off x="1636" y="2400"/>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a:t>
              </a:r>
            </a:p>
          </p:txBody>
        </p:sp>
        <p:sp>
          <p:nvSpPr>
            <p:cNvPr id="1049434" name="Text Box 17"/>
            <p:cNvSpPr txBox="1"/>
            <p:nvPr/>
          </p:nvSpPr>
          <p:spPr>
            <a:xfrm rot="0">
              <a:off x="1620" y="2652"/>
              <a:ext cx="26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p>
          </p:txBody>
        </p:sp>
        <p:sp>
          <p:nvSpPr>
            <p:cNvPr id="1049435" name="Text Box 18"/>
            <p:cNvSpPr txBox="1"/>
            <p:nvPr/>
          </p:nvSpPr>
          <p:spPr>
            <a:xfrm rot="0">
              <a:off x="2226" y="1824"/>
              <a:ext cx="56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不变</a:t>
              </a:r>
            </a:p>
          </p:txBody>
        </p:sp>
        <p:sp>
          <p:nvSpPr>
            <p:cNvPr id="1049436" name="Text Box 19"/>
            <p:cNvSpPr txBox="1"/>
            <p:nvPr/>
          </p:nvSpPr>
          <p:spPr>
            <a:xfrm rot="0">
              <a:off x="2220" y="2112"/>
              <a:ext cx="60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置 </a:t>
              </a:r>
              <a:r>
                <a:rPr altLang="zh-CN" b="1" sz="2400" lang="en-US">
                  <a:latin typeface="Times New Roman" pitchFamily="18" charset="0"/>
                </a:rPr>
                <a:t>0</a:t>
              </a:r>
            </a:p>
          </p:txBody>
        </p:sp>
        <p:sp>
          <p:nvSpPr>
            <p:cNvPr id="1049437" name="Text Box 20"/>
            <p:cNvSpPr txBox="1"/>
            <p:nvPr/>
          </p:nvSpPr>
          <p:spPr>
            <a:xfrm rot="0">
              <a:off x="2220" y="2400"/>
              <a:ext cx="632"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置 </a:t>
              </a:r>
              <a:r>
                <a:rPr altLang="zh-CN" b="1" sz="2400" lang="en-US">
                  <a:latin typeface="Times New Roman" pitchFamily="18" charset="0"/>
                </a:rPr>
                <a:t>1</a:t>
              </a:r>
            </a:p>
          </p:txBody>
        </p:sp>
        <p:sp>
          <p:nvSpPr>
            <p:cNvPr id="1049438" name="Text Box 21"/>
            <p:cNvSpPr txBox="1"/>
            <p:nvPr/>
          </p:nvSpPr>
          <p:spPr>
            <a:xfrm rot="0">
              <a:off x="2234" y="2640"/>
              <a:ext cx="618"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翻转</a:t>
              </a:r>
            </a:p>
          </p:txBody>
        </p:sp>
        <p:sp>
          <p:nvSpPr>
            <p:cNvPr id="1049439" name="Line 22"/>
            <p:cNvSpPr/>
            <p:nvPr/>
          </p:nvSpPr>
          <p:spPr>
            <a:xfrm rot="0">
              <a:off x="864" y="2928"/>
              <a:ext cx="2160" cy="0"/>
            </a:xfrm>
            <a:prstGeom prst="line"/>
            <a:noFill/>
            <a:ln w="9525" cap="flat" cmpd="sng">
              <a:solidFill>
                <a:schemeClr val="dk1">
                  <a:alpha val="100000"/>
                </a:schemeClr>
              </a:solidFill>
              <a:prstDash val="solid"/>
              <a:round/>
            </a:ln>
          </p:spPr>
        </p:sp>
        <p:sp>
          <p:nvSpPr>
            <p:cNvPr id="1049440" name="Line 23"/>
            <p:cNvSpPr/>
            <p:nvPr/>
          </p:nvSpPr>
          <p:spPr>
            <a:xfrm rot="0">
              <a:off x="1404" y="1440"/>
              <a:ext cx="0" cy="1488"/>
            </a:xfrm>
            <a:prstGeom prst="line"/>
            <a:noFill/>
            <a:ln w="9525" cap="flat" cmpd="sng">
              <a:solidFill>
                <a:schemeClr val="dk1">
                  <a:alpha val="100000"/>
                </a:schemeClr>
              </a:solidFill>
              <a:prstDash val="solid"/>
              <a:round/>
            </a:ln>
          </p:spPr>
        </p:sp>
        <p:sp>
          <p:nvSpPr>
            <p:cNvPr id="1049441" name="Line 24"/>
            <p:cNvSpPr/>
            <p:nvPr/>
          </p:nvSpPr>
          <p:spPr>
            <a:xfrm rot="0">
              <a:off x="2040" y="1440"/>
              <a:ext cx="0" cy="1488"/>
            </a:xfrm>
            <a:prstGeom prst="line"/>
            <a:noFill/>
            <a:ln w="9525" cap="flat" cmpd="sng">
              <a:solidFill>
                <a:schemeClr val="dk1">
                  <a:alpha val="100000"/>
                </a:schemeClr>
              </a:solidFill>
              <a:prstDash val="solid"/>
              <a:round/>
            </a:ln>
          </p:spPr>
        </p:sp>
        <p:sp>
          <p:nvSpPr>
            <p:cNvPr id="1049442" name="Line 25"/>
            <p:cNvSpPr/>
            <p:nvPr/>
          </p:nvSpPr>
          <p:spPr>
            <a:xfrm rot="0">
              <a:off x="1680" y="2688"/>
              <a:ext cx="144" cy="0"/>
            </a:xfrm>
            <a:prstGeom prst="line"/>
            <a:noFill/>
            <a:ln w="9525" cap="flat" cmpd="sng">
              <a:solidFill>
                <a:schemeClr val="dk1">
                  <a:alpha val="100000"/>
                </a:schemeClr>
              </a:solidFill>
              <a:prstDash val="solid"/>
              <a:round/>
            </a:ln>
          </p:spPr>
        </p:sp>
      </p:grpSp>
      <p:grpSp>
        <p:nvGrpSpPr>
          <p:cNvPr id="367" name=""/>
          <p:cNvGrpSpPr/>
          <p:nvPr/>
        </p:nvGrpSpPr>
        <p:grpSpPr>
          <a:xfrm rot="0">
            <a:off x="4076700" y="1582737"/>
            <a:ext cx="4770437" cy="2657475"/>
            <a:chOff x="1406" y="431"/>
            <a:chExt cx="3005" cy="1674"/>
          </a:xfrm>
        </p:grpSpPr>
        <p:sp>
          <p:nvSpPr>
            <p:cNvPr id="1049443" name="Line 27"/>
            <p:cNvSpPr/>
            <p:nvPr/>
          </p:nvSpPr>
          <p:spPr>
            <a:xfrm rot="0">
              <a:off x="1406" y="800"/>
              <a:ext cx="2977" cy="0"/>
            </a:xfrm>
            <a:prstGeom prst="line"/>
            <a:noFill/>
            <a:ln w="28575" cap="flat" cmpd="sng">
              <a:solidFill>
                <a:schemeClr val="dk1">
                  <a:alpha val="100000"/>
                </a:schemeClr>
              </a:solidFill>
              <a:prstDash val="solid"/>
              <a:round/>
            </a:ln>
          </p:spPr>
        </p:sp>
        <p:sp>
          <p:nvSpPr>
            <p:cNvPr id="1049444" name="Line 28"/>
            <p:cNvSpPr/>
            <p:nvPr/>
          </p:nvSpPr>
          <p:spPr>
            <a:xfrm rot="0">
              <a:off x="1888" y="800"/>
              <a:ext cx="11" cy="1297"/>
            </a:xfrm>
            <a:prstGeom prst="line"/>
            <a:noFill/>
            <a:ln w="28575" cap="flat" cmpd="sng">
              <a:solidFill>
                <a:schemeClr val="dk1">
                  <a:alpha val="100000"/>
                </a:schemeClr>
              </a:solidFill>
              <a:prstDash val="solid"/>
              <a:round/>
            </a:ln>
          </p:spPr>
        </p:sp>
        <p:sp>
          <p:nvSpPr>
            <p:cNvPr id="1049445" name="Line 29"/>
            <p:cNvSpPr/>
            <p:nvPr/>
          </p:nvSpPr>
          <p:spPr>
            <a:xfrm rot="0" flipV="1">
              <a:off x="1406" y="2104"/>
              <a:ext cx="2949" cy="0"/>
            </a:xfrm>
            <a:prstGeom prst="line"/>
            <a:noFill/>
            <a:ln w="28575" cap="flat" cmpd="sng">
              <a:solidFill>
                <a:schemeClr val="dk1">
                  <a:alpha val="100000"/>
                </a:schemeClr>
              </a:solidFill>
              <a:prstDash val="solid"/>
              <a:round/>
            </a:ln>
          </p:spPr>
        </p:sp>
        <p:sp>
          <p:nvSpPr>
            <p:cNvPr id="1049446" name="Line 30"/>
            <p:cNvSpPr/>
            <p:nvPr/>
          </p:nvSpPr>
          <p:spPr>
            <a:xfrm rot="0" flipV="1">
              <a:off x="1888" y="1140"/>
              <a:ext cx="2467" cy="0"/>
            </a:xfrm>
            <a:prstGeom prst="line"/>
            <a:noFill/>
            <a:ln w="28575" cap="flat" cmpd="sng">
              <a:solidFill>
                <a:schemeClr val="dk1">
                  <a:alpha val="100000"/>
                </a:schemeClr>
              </a:solidFill>
              <a:prstDash val="solid"/>
              <a:round/>
            </a:ln>
          </p:spPr>
        </p:sp>
        <p:sp>
          <p:nvSpPr>
            <p:cNvPr id="1049447" name="Line 31"/>
            <p:cNvSpPr/>
            <p:nvPr/>
          </p:nvSpPr>
          <p:spPr>
            <a:xfrm rot="0">
              <a:off x="1415" y="1422"/>
              <a:ext cx="2996" cy="2"/>
            </a:xfrm>
            <a:prstGeom prst="line"/>
            <a:noFill/>
            <a:ln w="28575" cap="flat" cmpd="sng">
              <a:solidFill>
                <a:schemeClr val="dk1">
                  <a:alpha val="100000"/>
                </a:schemeClr>
              </a:solidFill>
              <a:prstDash val="solid"/>
              <a:round/>
            </a:ln>
          </p:spPr>
        </p:sp>
        <p:sp>
          <p:nvSpPr>
            <p:cNvPr id="1049448" name="Line 32"/>
            <p:cNvSpPr/>
            <p:nvPr/>
          </p:nvSpPr>
          <p:spPr>
            <a:xfrm rot="0">
              <a:off x="2534" y="1140"/>
              <a:ext cx="6" cy="964"/>
            </a:xfrm>
            <a:prstGeom prst="line"/>
            <a:noFill/>
            <a:ln w="28575" cap="flat" cmpd="sng">
              <a:solidFill>
                <a:schemeClr val="dk1">
                  <a:alpha val="100000"/>
                </a:schemeClr>
              </a:solidFill>
              <a:prstDash val="solid"/>
              <a:round/>
            </a:ln>
          </p:spPr>
        </p:sp>
        <p:sp>
          <p:nvSpPr>
            <p:cNvPr id="1049449" name="Text Box 33"/>
            <p:cNvSpPr txBox="1"/>
            <p:nvPr/>
          </p:nvSpPr>
          <p:spPr>
            <a:xfrm rot="0">
              <a:off x="1406" y="800"/>
              <a:ext cx="509" cy="633"/>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现态</a:t>
              </a:r>
            </a:p>
            <a:p>
              <a:pPr algn="ctr" eaLnBrk="1" hangingPunct="1" indent="0" lvl="0" marL="0">
                <a:spcBef>
                  <a:spcPct val="50000"/>
                </a:spcBef>
                <a:buFontTx/>
                <a:buNone/>
              </a:pPr>
              <a:r>
                <a:rPr altLang="zh-CN" b="1" sz="2400" lang="en-US">
                  <a:latin typeface="Times New Roman" pitchFamily="18" charset="0"/>
                </a:rPr>
                <a:t>Q</a:t>
              </a:r>
            </a:p>
          </p:txBody>
        </p:sp>
        <p:sp>
          <p:nvSpPr>
            <p:cNvPr id="1049450" name="Text Box 34"/>
            <p:cNvSpPr txBox="1"/>
            <p:nvPr/>
          </p:nvSpPr>
          <p:spPr>
            <a:xfrm rot="0">
              <a:off x="2710" y="800"/>
              <a:ext cx="98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次态</a:t>
              </a:r>
              <a:r>
                <a:rPr altLang="zh-CN" b="1" sz="2400" lang="en-US">
                  <a:latin typeface="Times New Roman" pitchFamily="18" charset="0"/>
                </a:rPr>
                <a:t>Q</a:t>
              </a:r>
              <a:r>
                <a:rPr altLang="zh-CN" baseline="30000" sz="2400" lang="en-US">
                  <a:latin typeface="Times New Roman" pitchFamily="18" charset="0"/>
                </a:rPr>
                <a:t>(n+1)</a:t>
              </a:r>
              <a:r>
                <a:rPr altLang="zh-CN" sz="2400" lang="en-US">
                  <a:latin typeface="Times New Roman" pitchFamily="18" charset="0"/>
                </a:rPr>
                <a:t> </a:t>
              </a:r>
            </a:p>
          </p:txBody>
        </p:sp>
        <p:sp>
          <p:nvSpPr>
            <p:cNvPr id="1049451" name="Text Box 35"/>
            <p:cNvSpPr txBox="1"/>
            <p:nvPr/>
          </p:nvSpPr>
          <p:spPr>
            <a:xfrm rot="0">
              <a:off x="1882" y="1134"/>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sz="2400" lang="en-US">
                  <a:latin typeface="Times New Roman" pitchFamily="18" charset="0"/>
                </a:rPr>
                <a:t>JK=00</a:t>
              </a:r>
            </a:p>
          </p:txBody>
        </p:sp>
        <p:sp>
          <p:nvSpPr>
            <p:cNvPr id="1049452" name="Text Box 36"/>
            <p:cNvSpPr txBox="1"/>
            <p:nvPr/>
          </p:nvSpPr>
          <p:spPr>
            <a:xfrm rot="0">
              <a:off x="1577" y="1424"/>
              <a:ext cx="247"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1</a:t>
              </a:r>
            </a:p>
          </p:txBody>
        </p:sp>
        <p:sp>
          <p:nvSpPr>
            <p:cNvPr id="1049453" name="Text Box 37"/>
            <p:cNvSpPr txBox="1"/>
            <p:nvPr/>
          </p:nvSpPr>
          <p:spPr>
            <a:xfrm rot="0">
              <a:off x="2087" y="1424"/>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1</a:t>
              </a:r>
            </a:p>
          </p:txBody>
        </p:sp>
        <p:sp>
          <p:nvSpPr>
            <p:cNvPr id="1049454" name="Text Box 38"/>
            <p:cNvSpPr txBox="1"/>
            <p:nvPr/>
          </p:nvSpPr>
          <p:spPr>
            <a:xfrm rot="0">
              <a:off x="1944" y="431"/>
              <a:ext cx="2070"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t>钟</a:t>
              </a:r>
              <a:r>
                <a:rPr altLang="zh-CN" sz="2400" lang="en-US">
                  <a:latin typeface="Times New Roman" pitchFamily="18" charset="0"/>
                </a:rPr>
                <a:t>控J-K</a:t>
              </a:r>
              <a:r>
                <a:rPr altLang="en-US" sz="2400" lang="zh-CN">
                  <a:latin typeface="Times New Roman" pitchFamily="18" charset="0"/>
                </a:rPr>
                <a:t>触发器状态表</a:t>
              </a:r>
            </a:p>
          </p:txBody>
        </p:sp>
        <p:sp>
          <p:nvSpPr>
            <p:cNvPr id="1049455" name="Line 39"/>
            <p:cNvSpPr/>
            <p:nvPr/>
          </p:nvSpPr>
          <p:spPr>
            <a:xfrm rot="0">
              <a:off x="3130" y="1140"/>
              <a:ext cx="5" cy="964"/>
            </a:xfrm>
            <a:prstGeom prst="line"/>
            <a:noFill/>
            <a:ln w="28575" cap="flat" cmpd="sng">
              <a:solidFill>
                <a:schemeClr val="dk1">
                  <a:alpha val="100000"/>
                </a:schemeClr>
              </a:solidFill>
              <a:prstDash val="solid"/>
              <a:round/>
            </a:ln>
          </p:spPr>
        </p:sp>
        <p:sp>
          <p:nvSpPr>
            <p:cNvPr id="1049456" name="Line 40"/>
            <p:cNvSpPr/>
            <p:nvPr/>
          </p:nvSpPr>
          <p:spPr>
            <a:xfrm rot="0">
              <a:off x="3731" y="1140"/>
              <a:ext cx="0" cy="965"/>
            </a:xfrm>
            <a:prstGeom prst="line"/>
            <a:noFill/>
            <a:ln w="28575" cap="flat" cmpd="sng">
              <a:solidFill>
                <a:schemeClr val="dk1">
                  <a:alpha val="100000"/>
                </a:schemeClr>
              </a:solidFill>
              <a:prstDash val="solid"/>
              <a:round/>
            </a:ln>
          </p:spPr>
        </p:sp>
        <p:sp>
          <p:nvSpPr>
            <p:cNvPr id="1049457" name="Text Box 41"/>
            <p:cNvSpPr txBox="1"/>
            <p:nvPr/>
          </p:nvSpPr>
          <p:spPr>
            <a:xfrm rot="0">
              <a:off x="3731" y="1140"/>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sz="2400" lang="en-US">
                  <a:latin typeface="Times New Roman" pitchFamily="18" charset="0"/>
                </a:rPr>
                <a:t>JK=10</a:t>
              </a:r>
            </a:p>
          </p:txBody>
        </p:sp>
        <p:sp>
          <p:nvSpPr>
            <p:cNvPr id="1049458" name="Text Box 42"/>
            <p:cNvSpPr txBox="1"/>
            <p:nvPr/>
          </p:nvSpPr>
          <p:spPr>
            <a:xfrm rot="0">
              <a:off x="2521" y="1136"/>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sz="2400" lang="en-US">
                  <a:latin typeface="Times New Roman" pitchFamily="18" charset="0"/>
                </a:rPr>
                <a:t>JK=01</a:t>
              </a:r>
            </a:p>
          </p:txBody>
        </p:sp>
        <p:sp>
          <p:nvSpPr>
            <p:cNvPr id="1049459" name="Text Box 43"/>
            <p:cNvSpPr txBox="1"/>
            <p:nvPr/>
          </p:nvSpPr>
          <p:spPr>
            <a:xfrm rot="0">
              <a:off x="3117" y="1140"/>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zh-CN" sz="2400" lang="en-US">
                  <a:latin typeface="Times New Roman" pitchFamily="18" charset="0"/>
                </a:rPr>
                <a:t>JK=11</a:t>
              </a:r>
            </a:p>
          </p:txBody>
        </p:sp>
        <p:sp>
          <p:nvSpPr>
            <p:cNvPr id="1049460" name="Text Box 44"/>
            <p:cNvSpPr txBox="1"/>
            <p:nvPr/>
          </p:nvSpPr>
          <p:spPr>
            <a:xfrm rot="0">
              <a:off x="2710" y="1452"/>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0</a:t>
              </a:r>
            </a:p>
          </p:txBody>
        </p:sp>
        <p:sp>
          <p:nvSpPr>
            <p:cNvPr id="1049461" name="Text Box 45"/>
            <p:cNvSpPr txBox="1"/>
            <p:nvPr/>
          </p:nvSpPr>
          <p:spPr>
            <a:xfrm rot="0">
              <a:off x="3306" y="1452"/>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1</a:t>
              </a:r>
            </a:p>
            <a:p>
              <a:pPr eaLnBrk="1" hangingPunct="1" indent="-457200" lvl="0" marL="457200">
                <a:spcBef>
                  <a:spcPct val="50000"/>
                </a:spcBef>
              </a:pPr>
              <a:r>
                <a:rPr altLang="zh-CN" sz="2400" lang="en-US">
                  <a:latin typeface="Times New Roman" pitchFamily="18" charset="0"/>
                </a:rPr>
                <a:t>0</a:t>
              </a:r>
            </a:p>
          </p:txBody>
        </p:sp>
        <p:sp>
          <p:nvSpPr>
            <p:cNvPr id="1049462" name="Text Box 46"/>
            <p:cNvSpPr txBox="1"/>
            <p:nvPr/>
          </p:nvSpPr>
          <p:spPr>
            <a:xfrm rot="0">
              <a:off x="3929" y="1452"/>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1</a:t>
              </a:r>
            </a:p>
            <a:p>
              <a:pPr eaLnBrk="1" hangingPunct="1" indent="-457200" lvl="0" marL="457200">
                <a:spcBef>
                  <a:spcPct val="50000"/>
                </a:spcBef>
              </a:pPr>
              <a:r>
                <a:rPr altLang="zh-CN" sz="2400" lang="en-US">
                  <a:latin typeface="Times New Roman" pitchFamily="18" charset="0"/>
                </a:rPr>
                <a:t>1</a:t>
              </a:r>
            </a:p>
          </p:txBody>
        </p:sp>
      </p:grpSp>
      <p:pic>
        <p:nvPicPr>
          <p:cNvPr id="2097224" name="Picture 47" descr="005(3)"/>
          <p:cNvPicPr>
            <a:picLocks/>
          </p:cNvPicPr>
          <p:nvPr/>
        </p:nvPicPr>
        <p:blipFill>
          <a:blip xmlns:r="http://schemas.openxmlformats.org/officeDocument/2006/relationships" r:embed="rId1"/>
          <a:srcRect l="0" t="0" r="0" b="0"/>
          <a:stretch>
            <a:fillRect/>
          </a:stretch>
        </p:blipFill>
        <p:spPr>
          <a:xfrm rot="0">
            <a:off x="3460750" y="4283075"/>
            <a:ext cx="5432425" cy="2135187"/>
          </a:xfrm>
          <a:prstGeom prst="rect"/>
          <a:noFill/>
          <a:ln>
            <a:noFill/>
          </a:ln>
        </p:spPr>
      </p:pic>
      <p:sp>
        <p:nvSpPr>
          <p:cNvPr id="104946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46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46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83</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366"/>
                                        </p:tgtEl>
                                        <p:attrNameLst>
                                          <p:attrName>style.visibility</p:attrName>
                                        </p:attrNameLst>
                                      </p:cBhvr>
                                      <p:to>
                                        <p:strVal val="visible"/>
                                      </p:to>
                                    </p:set>
                                    <p:anim calcmode="lin" valueType="num">
                                      <p:cBhvr additive="base">
                                        <p:cTn dur="500" fill="hold" id="7"/>
                                        <p:tgtEl>
                                          <p:spTgt spid="366"/>
                                        </p:tgtEl>
                                        <p:attrNameLst>
                                          <p:attrName>ppt_x</p:attrName>
                                        </p:attrNameLst>
                                      </p:cBhvr>
                                      <p:tavLst>
                                        <p:tav tm="0">
                                          <p:val>
                                            <p:strVal val="#ppt_x"/>
                                          </p:val>
                                        </p:tav>
                                        <p:tav tm="100000">
                                          <p:val>
                                            <p:strVal val="#ppt_x"/>
                                          </p:val>
                                        </p:tav>
                                      </p:tavLst>
                                    </p:anim>
                                    <p:anim calcmode="lin" valueType="num">
                                      <p:cBhvr additive="base">
                                        <p:cTn dur="500" fill="hold" id="8"/>
                                        <p:tgtEl>
                                          <p:spTgt spid="366"/>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367"/>
                                        </p:tgtEl>
                                        <p:attrNameLst>
                                          <p:attrName>style.visibility</p:attrName>
                                        </p:attrNameLst>
                                      </p:cBhvr>
                                      <p:to>
                                        <p:strVal val="visible"/>
                                      </p:to>
                                    </p:set>
                                    <p:anim calcmode="lin" valueType="num">
                                      <p:cBhvr additive="base">
                                        <p:cTn dur="500" fill="hold" id="13"/>
                                        <p:tgtEl>
                                          <p:spTgt spid="367"/>
                                        </p:tgtEl>
                                        <p:attrNameLst>
                                          <p:attrName>ppt_x</p:attrName>
                                        </p:attrNameLst>
                                      </p:cBhvr>
                                      <p:tavLst>
                                        <p:tav tm="0">
                                          <p:val>
                                            <p:strVal val="#ppt_x"/>
                                          </p:val>
                                        </p:tav>
                                        <p:tav tm="100000">
                                          <p:val>
                                            <p:strVal val="#ppt_x"/>
                                          </p:val>
                                        </p:tav>
                                      </p:tavLst>
                                    </p:anim>
                                    <p:anim calcmode="lin" valueType="num">
                                      <p:cBhvr additive="base">
                                        <p:cTn dur="500" fill="hold" id="14"/>
                                        <p:tgtEl>
                                          <p:spTgt spid="367"/>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id="17" nodeType="clickEffect" presetClass="entr" presetID="2" presetSubtype="4">
                                  <p:stCondLst>
                                    <p:cond delay="0"/>
                                  </p:stCondLst>
                                  <p:childTnLst>
                                    <p:set>
                                      <p:cBhvr>
                                        <p:cTn dur="1" fill="hold" id="18">
                                          <p:stCondLst>
                                            <p:cond delay="0"/>
                                          </p:stCondLst>
                                        </p:cTn>
                                        <p:tgtEl>
                                          <p:spTgt spid="2097224"/>
                                        </p:tgtEl>
                                        <p:attrNameLst>
                                          <p:attrName>style.visibility</p:attrName>
                                        </p:attrNameLst>
                                      </p:cBhvr>
                                      <p:to>
                                        <p:strVal val="visible"/>
                                      </p:to>
                                    </p:set>
                                    <p:anim calcmode="lin" valueType="num">
                                      <p:cBhvr additive="base">
                                        <p:cTn dur="500" fill="hold" id="19"/>
                                        <p:tgtEl>
                                          <p:spTgt spid="2097224"/>
                                        </p:tgtEl>
                                        <p:attrNameLst>
                                          <p:attrName>ppt_x</p:attrName>
                                        </p:attrNameLst>
                                      </p:cBhvr>
                                      <p:tavLst>
                                        <p:tav tm="0">
                                          <p:val>
                                            <p:strVal val="#ppt_x"/>
                                          </p:val>
                                        </p:tav>
                                        <p:tav tm="100000">
                                          <p:val>
                                            <p:strVal val="#ppt_x"/>
                                          </p:val>
                                        </p:tav>
                                      </p:tavLst>
                                    </p:anim>
                                    <p:anim calcmode="lin" valueType="num">
                                      <p:cBhvr additive="base">
                                        <p:cTn dur="500" fill="hold" id="20"/>
                                        <p:tgtEl>
                                          <p:spTgt spid="20972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1" showMasterSp="1">
  <p:cSld>
    <p:spTree>
      <p:nvGrpSpPr>
        <p:cNvPr id="370" name=""/>
        <p:cNvGrpSpPr/>
        <p:nvPr/>
      </p:nvGrpSpPr>
      <p:grpSpPr>
        <a:xfrm rot="0">
          <a:off x="0" y="0"/>
          <a:ext cx="0" cy="0"/>
          <a:chOff x="0" y="0"/>
          <a:chExt cx="0" cy="0"/>
        </a:xfrm>
      </p:grpSpPr>
      <p:grpSp>
        <p:nvGrpSpPr>
          <p:cNvPr id="371" name=""/>
          <p:cNvGrpSpPr/>
          <p:nvPr/>
        </p:nvGrpSpPr>
        <p:grpSpPr>
          <a:xfrm rot="0">
            <a:off x="5091112" y="2097087"/>
            <a:ext cx="3306762" cy="2444750"/>
            <a:chOff x="2015" y="2331"/>
            <a:chExt cx="2083" cy="1540"/>
          </a:xfrm>
        </p:grpSpPr>
        <p:sp>
          <p:nvSpPr>
            <p:cNvPr id="1049468" name="Line 3"/>
            <p:cNvSpPr/>
            <p:nvPr/>
          </p:nvSpPr>
          <p:spPr>
            <a:xfrm rot="0">
              <a:off x="2015" y="2695"/>
              <a:ext cx="2016" cy="0"/>
            </a:xfrm>
            <a:prstGeom prst="line"/>
            <a:noFill/>
            <a:ln w="9525" cap="flat" cmpd="sng">
              <a:solidFill>
                <a:schemeClr val="dk1">
                  <a:alpha val="100000"/>
                </a:schemeClr>
              </a:solidFill>
              <a:prstDash val="solid"/>
              <a:round/>
            </a:ln>
          </p:spPr>
        </p:sp>
        <p:sp>
          <p:nvSpPr>
            <p:cNvPr id="1049469" name="Line 4"/>
            <p:cNvSpPr/>
            <p:nvPr/>
          </p:nvSpPr>
          <p:spPr>
            <a:xfrm rot="0">
              <a:off x="2015" y="2983"/>
              <a:ext cx="2016" cy="0"/>
            </a:xfrm>
            <a:prstGeom prst="line"/>
            <a:noFill/>
            <a:ln w="9525" cap="flat" cmpd="sng">
              <a:solidFill>
                <a:schemeClr val="dk1">
                  <a:alpha val="100000"/>
                </a:schemeClr>
              </a:solidFill>
              <a:prstDash val="solid"/>
              <a:round/>
            </a:ln>
          </p:spPr>
        </p:sp>
        <p:sp>
          <p:nvSpPr>
            <p:cNvPr id="1049470" name="Text Box 5"/>
            <p:cNvSpPr txBox="1"/>
            <p:nvPr/>
          </p:nvSpPr>
          <p:spPr>
            <a:xfrm rot="0">
              <a:off x="3350" y="2676"/>
              <a:ext cx="748"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J     K</a:t>
              </a:r>
            </a:p>
          </p:txBody>
        </p:sp>
        <p:sp>
          <p:nvSpPr>
            <p:cNvPr id="1049471" name="Text Box 6"/>
            <p:cNvSpPr txBox="1"/>
            <p:nvPr/>
          </p:nvSpPr>
          <p:spPr>
            <a:xfrm rot="0">
              <a:off x="2739" y="2676"/>
              <a:ext cx="47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r>
                <a:rPr altLang="zh-CN" baseline="30000" b="1" sz="2400" lang="en-US">
                  <a:latin typeface="Times New Roman" pitchFamily="18" charset="0"/>
                </a:rPr>
                <a:t>n+1</a:t>
              </a:r>
            </a:p>
          </p:txBody>
        </p:sp>
        <p:sp>
          <p:nvSpPr>
            <p:cNvPr id="1049472" name="Text Box 7"/>
            <p:cNvSpPr txBox="1"/>
            <p:nvPr/>
          </p:nvSpPr>
          <p:spPr>
            <a:xfrm rot="0">
              <a:off x="2194" y="3175"/>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0          1</a:t>
              </a:r>
            </a:p>
          </p:txBody>
        </p:sp>
        <p:sp>
          <p:nvSpPr>
            <p:cNvPr id="1049473" name="Text Box 8"/>
            <p:cNvSpPr txBox="1"/>
            <p:nvPr/>
          </p:nvSpPr>
          <p:spPr>
            <a:xfrm rot="0">
              <a:off x="3396" y="2948"/>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d</a:t>
              </a:r>
            </a:p>
          </p:txBody>
        </p:sp>
        <p:sp>
          <p:nvSpPr>
            <p:cNvPr id="1049474" name="Text Box 9"/>
            <p:cNvSpPr txBox="1"/>
            <p:nvPr/>
          </p:nvSpPr>
          <p:spPr>
            <a:xfrm rot="0">
              <a:off x="2149" y="2676"/>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  →</a:t>
              </a:r>
            </a:p>
          </p:txBody>
        </p:sp>
        <p:sp>
          <p:nvSpPr>
            <p:cNvPr id="1049475" name="Line 10"/>
            <p:cNvSpPr/>
            <p:nvPr/>
          </p:nvSpPr>
          <p:spPr>
            <a:xfrm rot="0">
              <a:off x="2015" y="3847"/>
              <a:ext cx="2016" cy="0"/>
            </a:xfrm>
            <a:prstGeom prst="line"/>
            <a:noFill/>
            <a:ln w="9525" cap="flat" cmpd="sng">
              <a:solidFill>
                <a:schemeClr val="dk1">
                  <a:alpha val="100000"/>
                </a:schemeClr>
              </a:solidFill>
              <a:prstDash val="solid"/>
              <a:round/>
            </a:ln>
          </p:spPr>
        </p:sp>
        <p:sp>
          <p:nvSpPr>
            <p:cNvPr id="1049476" name="Line 11"/>
            <p:cNvSpPr/>
            <p:nvPr/>
          </p:nvSpPr>
          <p:spPr>
            <a:xfrm rot="0">
              <a:off x="3305" y="2695"/>
              <a:ext cx="0" cy="1152"/>
            </a:xfrm>
            <a:prstGeom prst="line"/>
            <a:noFill/>
            <a:ln w="9525" cap="flat" cmpd="sng">
              <a:solidFill>
                <a:schemeClr val="dk1">
                  <a:alpha val="100000"/>
                </a:schemeClr>
              </a:solidFill>
              <a:prstDash val="solid"/>
              <a:round/>
            </a:ln>
          </p:spPr>
        </p:sp>
        <p:sp>
          <p:nvSpPr>
            <p:cNvPr id="1049477" name="Text Box 12"/>
            <p:cNvSpPr txBox="1"/>
            <p:nvPr/>
          </p:nvSpPr>
          <p:spPr>
            <a:xfrm rot="0">
              <a:off x="2030" y="2331"/>
              <a:ext cx="1930"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t>钟</a:t>
              </a:r>
              <a:r>
                <a:rPr altLang="zh-CN" sz="2400" lang="en-US">
                  <a:latin typeface="Times New Roman" pitchFamily="18" charset="0"/>
                </a:rPr>
                <a:t>控J-K</a:t>
              </a:r>
              <a:r>
                <a:rPr altLang="en-US" sz="2400" lang="zh-CN">
                  <a:latin typeface="Times New Roman" pitchFamily="18" charset="0"/>
                </a:rPr>
                <a:t>触发器激励表</a:t>
              </a:r>
            </a:p>
          </p:txBody>
        </p:sp>
        <p:sp>
          <p:nvSpPr>
            <p:cNvPr id="1049478" name="Text Box 13"/>
            <p:cNvSpPr txBox="1"/>
            <p:nvPr/>
          </p:nvSpPr>
          <p:spPr>
            <a:xfrm rot="0">
              <a:off x="2194" y="3385"/>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1          0</a:t>
              </a:r>
            </a:p>
          </p:txBody>
        </p:sp>
        <p:sp>
          <p:nvSpPr>
            <p:cNvPr id="1049479" name="Text Box 14"/>
            <p:cNvSpPr txBox="1"/>
            <p:nvPr/>
          </p:nvSpPr>
          <p:spPr>
            <a:xfrm rot="0">
              <a:off x="2194" y="2948"/>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0          0</a:t>
              </a:r>
            </a:p>
          </p:txBody>
        </p:sp>
        <p:sp>
          <p:nvSpPr>
            <p:cNvPr id="1049480" name="Text Box 15"/>
            <p:cNvSpPr txBox="1"/>
            <p:nvPr/>
          </p:nvSpPr>
          <p:spPr>
            <a:xfrm rot="0">
              <a:off x="2194" y="3583"/>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1          1</a:t>
              </a:r>
            </a:p>
          </p:txBody>
        </p:sp>
        <p:sp>
          <p:nvSpPr>
            <p:cNvPr id="1049481" name="Text Box 16"/>
            <p:cNvSpPr txBox="1"/>
            <p:nvPr/>
          </p:nvSpPr>
          <p:spPr>
            <a:xfrm rot="0">
              <a:off x="3396" y="3159"/>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d</a:t>
              </a:r>
            </a:p>
          </p:txBody>
        </p:sp>
        <p:sp>
          <p:nvSpPr>
            <p:cNvPr id="1049482" name="Text Box 17"/>
            <p:cNvSpPr txBox="1"/>
            <p:nvPr/>
          </p:nvSpPr>
          <p:spPr>
            <a:xfrm rot="0">
              <a:off x="3396" y="3385"/>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d     1</a:t>
              </a:r>
            </a:p>
          </p:txBody>
        </p:sp>
        <p:sp>
          <p:nvSpPr>
            <p:cNvPr id="1049483" name="Text Box 18"/>
            <p:cNvSpPr txBox="1"/>
            <p:nvPr/>
          </p:nvSpPr>
          <p:spPr>
            <a:xfrm rot="0">
              <a:off x="3396" y="3583"/>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d     0</a:t>
              </a:r>
            </a:p>
          </p:txBody>
        </p:sp>
      </p:grpSp>
      <p:grpSp>
        <p:nvGrpSpPr>
          <p:cNvPr id="372" name=""/>
          <p:cNvGrpSpPr/>
          <p:nvPr/>
        </p:nvGrpSpPr>
        <p:grpSpPr>
          <a:xfrm rot="0">
            <a:off x="881062" y="2384425"/>
            <a:ext cx="3482975" cy="1752600"/>
            <a:chOff x="3408" y="1344"/>
            <a:chExt cx="2194" cy="1104"/>
          </a:xfrm>
        </p:grpSpPr>
        <p:sp>
          <p:nvSpPr>
            <p:cNvPr id="1049484" name="Text Box 20"/>
            <p:cNvSpPr txBox="1"/>
            <p:nvPr/>
          </p:nvSpPr>
          <p:spPr>
            <a:xfrm rot="0">
              <a:off x="3408" y="1344"/>
              <a:ext cx="2194" cy="32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800" lang="zh-CN">
                  <a:latin typeface="Times New Roman" pitchFamily="18" charset="0"/>
                </a:rPr>
                <a:t>次态方程为：</a:t>
              </a:r>
            </a:p>
          </p:txBody>
        </p:sp>
        <p:graphicFrame>
          <p:nvGraphicFramePr>
            <p:cNvPr id="4194332" name=""/>
            <p:cNvGraphicFramePr>
              <a:graphicFrameLocks/>
            </p:cNvGraphicFramePr>
            <p:nvPr/>
          </p:nvGraphicFramePr>
          <p:xfrm rot="0">
            <a:off x="3743" y="1968"/>
            <a:ext cx="1489" cy="480"/>
          </p:xfrm>
          <a:graphic>
            <a:graphicData uri="http://schemas.openxmlformats.org/presentationml/2006/ole">
              <mc:AlternateContent xmlns:mc="http://schemas.openxmlformats.org/markup-compatibility/2006">
                <mc:Choice xmlns:v="urn:schemas-microsoft-com:vml" Requires="v">
                  <p:oleObj name="Microsoft 公式 3.0" r:id="rId1" spid="" imgH="480" imgW="1489" showAsIcon="0" progId="Equation.3">
                    <p:embed followColorScheme="full"/>
                    <p:pic>
                      <p:nvPicPr>
                        <p:cNvPr id="2097225" name="Object 21"/>
                        <p:cNvPicPr>
                          <a:picLocks/>
                        </p:cNvPicPr>
                        <p:nvPr/>
                      </p:nvPicPr>
                      <p:blipFill>
                        <a:blip xmlns:r="http://schemas.openxmlformats.org/officeDocument/2006/relationships" r:embed="rId2">
                          <a:lum bright="-100000"/>
                        </a:blip>
                        <a:srcRect l="0" t="0" r="0" b="0"/>
                        <a:stretch>
                          <a:fillRect/>
                        </a:stretch>
                      </p:blipFill>
                      <p:spPr>
                        <a:xfrm rot="0">
                          <a:off x="3743" y="1968"/>
                          <a:ext cx="1489" cy="480"/>
                        </a:xfrm>
                        <a:prstGeom prst="rect"/>
                        <a:noFill/>
                        <a:ln>
                          <a:noFill/>
                        </a:ln>
                      </p:spPr>
                    </p:pic>
                  </p:oleObj>
                </mc:Choice>
                <mc:Fallback>
                  <p:oleObj name="Microsoft 公式 3.0" r:id="rId1" spid="" imgH="480" imgW="1489" showAsIcon="0" progId="Equation.3">
                    <p:embed followColorScheme="full"/>
                    <p:pic>
                      <p:nvPicPr>
                        <p:cNvPr id="2097225" name="Object 21"/>
                        <p:cNvPicPr>
                          <a:picLocks/>
                        </p:cNvPicPr>
                        <p:nvPr/>
                      </p:nvPicPr>
                      <p:blipFill>
                        <a:blip xmlns:r="http://schemas.openxmlformats.org/officeDocument/2006/relationships" r:embed="rId2">
                          <a:lum bright="-100000"/>
                        </a:blip>
                        <a:srcRect l="0" t="0" r="0" b="0"/>
                        <a:stretch>
                          <a:fillRect/>
                        </a:stretch>
                      </p:blipFill>
                      <p:spPr>
                        <a:xfrm rot="0">
                          <a:off x="3743" y="1968"/>
                          <a:ext cx="1489" cy="480"/>
                        </a:xfrm>
                        <a:prstGeom prst="rect"/>
                        <a:noFill/>
                        <a:ln>
                          <a:noFill/>
                        </a:ln>
                      </p:spPr>
                    </p:pic>
                  </p:oleObj>
                </mc:Fallback>
              </mc:AlternateContent>
            </a:graphicData>
          </a:graphic>
        </p:graphicFrame>
      </p:grpSp>
      <p:sp>
        <p:nvSpPr>
          <p:cNvPr id="1049485" name="Text Box 22"/>
          <p:cNvSpPr txBox="1"/>
          <p:nvPr/>
        </p:nvSpPr>
        <p:spPr>
          <a:xfrm rot="0">
            <a:off x="685800" y="4902200"/>
            <a:ext cx="800100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50000"/>
              </a:spcBef>
              <a:buFontTx/>
              <a:buNone/>
            </a:pPr>
            <a:r>
              <a:rPr altLang="en-US" sz="2400" lang="zh-CN">
                <a:latin typeface="Times New Roman" pitchFamily="18" charset="0"/>
              </a:rPr>
              <a:t>　　上述</a:t>
            </a:r>
            <a:r>
              <a:rPr altLang="zh-CN" sz="2400" lang="en-US">
                <a:latin typeface="Times New Roman" pitchFamily="18" charset="0"/>
              </a:rPr>
              <a:t>J-K</a:t>
            </a:r>
            <a:r>
              <a:rPr altLang="en-US" sz="2400" lang="zh-CN">
                <a:latin typeface="Times New Roman" pitchFamily="18" charset="0"/>
              </a:rPr>
              <a:t>触发器结构简单，且具有较强的逻辑功能，但依然存在“空翻”现象。为了进一步解决“空翻”问题，可采用</a:t>
            </a:r>
            <a:r>
              <a:rPr altLang="zh-CN" b="1" sz="2400" lang="en-US">
                <a:solidFill>
                  <a:srgbClr val="FF3300"/>
                </a:solidFill>
                <a:latin typeface="Times New Roman" pitchFamily="18" charset="0"/>
              </a:rPr>
              <a:t>主从J-K</a:t>
            </a:r>
            <a:r>
              <a:rPr altLang="en-US" b="1" sz="2400" lang="zh-CN">
                <a:solidFill>
                  <a:srgbClr val="FF3300"/>
                </a:solidFill>
                <a:latin typeface="Times New Roman" pitchFamily="18" charset="0"/>
              </a:rPr>
              <a:t>触发器</a:t>
            </a:r>
            <a:r>
              <a:rPr altLang="en-US" b="1" sz="2400" lang="zh-CN">
                <a:latin typeface="Times New Roman" pitchFamily="18" charset="0"/>
              </a:rPr>
              <a:t>。</a:t>
            </a:r>
          </a:p>
        </p:txBody>
      </p:sp>
      <p:sp>
        <p:nvSpPr>
          <p:cNvPr id="1049486" name="Text Box 23"/>
          <p:cNvSpPr txBox="1"/>
          <p:nvPr/>
        </p:nvSpPr>
        <p:spPr>
          <a:xfrm rot="0">
            <a:off x="792162" y="1311275"/>
            <a:ext cx="6491287" cy="53498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50000"/>
              </a:spcBef>
              <a:buFontTx/>
              <a:buNone/>
            </a:pPr>
            <a:r>
              <a:rPr altLang="en-US" sz="2400" lang="zh-CN">
                <a:latin typeface="Times New Roman" pitchFamily="18" charset="0"/>
              </a:rPr>
              <a:t>记忆口诀：“</a:t>
            </a:r>
            <a:r>
              <a:rPr altLang="zh-CN" b="1" sz="2400" lang="en-US">
                <a:solidFill>
                  <a:srgbClr val="FF3300"/>
                </a:solidFill>
                <a:latin typeface="Times New Roman" pitchFamily="18" charset="0"/>
              </a:rPr>
              <a:t>00</a:t>
            </a:r>
            <a:r>
              <a:rPr altLang="en-US" b="1" sz="2400" lang="zh-CN">
                <a:solidFill>
                  <a:srgbClr val="FF3300"/>
                </a:solidFill>
                <a:latin typeface="Times New Roman" pitchFamily="18" charset="0"/>
              </a:rPr>
              <a:t>不变</a:t>
            </a:r>
            <a:r>
              <a:rPr altLang="zh-CN" b="1" sz="2400" lang="en-US">
                <a:solidFill>
                  <a:srgbClr val="FF3300"/>
                </a:solidFill>
                <a:latin typeface="Times New Roman" pitchFamily="18" charset="0"/>
              </a:rPr>
              <a:t>11</a:t>
            </a:r>
            <a:r>
              <a:rPr altLang="en-US" b="1" sz="2400" lang="zh-CN">
                <a:solidFill>
                  <a:srgbClr val="FF3300"/>
                </a:solidFill>
                <a:latin typeface="Times New Roman" pitchFamily="18" charset="0"/>
              </a:rPr>
              <a:t>改，</a:t>
            </a:r>
            <a:r>
              <a:rPr altLang="zh-CN" b="1" sz="2400" lang="en-US">
                <a:solidFill>
                  <a:srgbClr val="FF3300"/>
                </a:solidFill>
                <a:latin typeface="Times New Roman" pitchFamily="18" charset="0"/>
              </a:rPr>
              <a:t>JK</a:t>
            </a:r>
            <a:r>
              <a:rPr altLang="en-US" b="1" sz="2400" lang="zh-CN">
                <a:solidFill>
                  <a:srgbClr val="FF3300"/>
                </a:solidFill>
                <a:latin typeface="Times New Roman" pitchFamily="18" charset="0"/>
              </a:rPr>
              <a:t>不同随</a:t>
            </a:r>
            <a:r>
              <a:rPr altLang="zh-CN" b="1" sz="2400" lang="en-US">
                <a:solidFill>
                  <a:srgbClr val="FF3300"/>
                </a:solidFill>
                <a:latin typeface="Times New Roman" pitchFamily="18" charset="0"/>
              </a:rPr>
              <a:t>J</a:t>
            </a:r>
            <a:r>
              <a:rPr altLang="en-US" b="1" sz="2400" lang="zh-CN">
                <a:solidFill>
                  <a:srgbClr val="FF3300"/>
                </a:solidFill>
                <a:latin typeface="Times New Roman" pitchFamily="18" charset="0"/>
              </a:rPr>
              <a:t>摆</a:t>
            </a:r>
            <a:r>
              <a:rPr altLang="en-US" sz="2400" lang="zh-CN">
                <a:latin typeface="Times New Roman" pitchFamily="18" charset="0"/>
              </a:rPr>
              <a:t>” </a:t>
            </a:r>
            <a:r>
              <a:rPr altLang="en-US" b="1" sz="2400" lang="zh-CN">
                <a:latin typeface="Times New Roman" pitchFamily="18" charset="0"/>
              </a:rPr>
              <a:t>。</a:t>
            </a:r>
          </a:p>
        </p:txBody>
      </p:sp>
      <p:sp>
        <p:nvSpPr>
          <p:cNvPr id="104948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48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48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84</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372"/>
                                        </p:tgtEl>
                                        <p:attrNameLst>
                                          <p:attrName>style.visibility</p:attrName>
                                        </p:attrNameLst>
                                      </p:cBhvr>
                                      <p:to>
                                        <p:strVal val="visible"/>
                                      </p:to>
                                    </p:set>
                                    <p:anim calcmode="lin" valueType="num">
                                      <p:cBhvr additive="base">
                                        <p:cTn dur="500" fill="hold" id="7"/>
                                        <p:tgtEl>
                                          <p:spTgt spid="372"/>
                                        </p:tgtEl>
                                        <p:attrNameLst>
                                          <p:attrName>ppt_x</p:attrName>
                                        </p:attrNameLst>
                                      </p:cBhvr>
                                      <p:tavLst>
                                        <p:tav tm="0">
                                          <p:val>
                                            <p:strVal val="#ppt_x"/>
                                          </p:val>
                                        </p:tav>
                                        <p:tav tm="100000">
                                          <p:val>
                                            <p:strVal val="#ppt_x"/>
                                          </p:val>
                                        </p:tav>
                                      </p:tavLst>
                                    </p:anim>
                                    <p:anim calcmode="lin" valueType="num">
                                      <p:cBhvr additive="base">
                                        <p:cTn dur="500" fill="hold" id="8"/>
                                        <p:tgtEl>
                                          <p:spTgt spid="372"/>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371"/>
                                        </p:tgtEl>
                                        <p:attrNameLst>
                                          <p:attrName>style.visibility</p:attrName>
                                        </p:attrNameLst>
                                      </p:cBhvr>
                                      <p:to>
                                        <p:strVal val="visible"/>
                                      </p:to>
                                    </p:set>
                                    <p:anim calcmode="lin" valueType="num">
                                      <p:cBhvr additive="base">
                                        <p:cTn dur="500" fill="hold" id="13"/>
                                        <p:tgtEl>
                                          <p:spTgt spid="371"/>
                                        </p:tgtEl>
                                        <p:attrNameLst>
                                          <p:attrName>ppt_x</p:attrName>
                                        </p:attrNameLst>
                                      </p:cBhvr>
                                      <p:tavLst>
                                        <p:tav tm="0">
                                          <p:val>
                                            <p:strVal val="#ppt_x"/>
                                          </p:val>
                                        </p:tav>
                                        <p:tav tm="100000">
                                          <p:val>
                                            <p:strVal val="#ppt_x"/>
                                          </p:val>
                                        </p:tav>
                                      </p:tavLst>
                                    </p:anim>
                                    <p:anim calcmode="lin" valueType="num">
                                      <p:cBhvr additive="base">
                                        <p:cTn dur="500" fill="hold" id="14"/>
                                        <p:tgtEl>
                                          <p:spTgt spid="371"/>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485"/>
                                        </p:tgtEl>
                                        <p:attrNameLst>
                                          <p:attrName>style.visibility</p:attrName>
                                        </p:attrNameLst>
                                      </p:cBhvr>
                                      <p:to>
                                        <p:strVal val="visible"/>
                                      </p:to>
                                    </p:set>
                                    <p:anim calcmode="lin" valueType="num">
                                      <p:cBhvr additive="base">
                                        <p:cTn dur="500" fill="hold" id="19"/>
                                        <p:tgtEl>
                                          <p:spTgt spid="1049485"/>
                                        </p:tgtEl>
                                        <p:attrNameLst>
                                          <p:attrName>ppt_x</p:attrName>
                                        </p:attrNameLst>
                                      </p:cBhvr>
                                      <p:tavLst>
                                        <p:tav tm="0">
                                          <p:val>
                                            <p:strVal val="#ppt_x"/>
                                          </p:val>
                                        </p:tav>
                                        <p:tav tm="100000">
                                          <p:val>
                                            <p:strVal val="#ppt_x"/>
                                          </p:val>
                                        </p:tav>
                                      </p:tavLst>
                                    </p:anim>
                                    <p:anim calcmode="lin" valueType="num">
                                      <p:cBhvr additive="base">
                                        <p:cTn dur="500" fill="hold" id="20"/>
                                        <p:tgtEl>
                                          <p:spTgt spid="1049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85" grpId="0" uiExpand="0" build="whole"/>
    </p:bldLst>
  </p:timing>
</p:sld>
</file>

<file path=ppt/slides/slide85.xml><?xml version="1.0" encoding="utf-8"?>
<p:sld xmlns:a="http://schemas.openxmlformats.org/drawingml/2006/main" xmlns:r="http://schemas.openxmlformats.org/officeDocument/2006/relationships" xmlns:p="http://schemas.openxmlformats.org/presentationml/2006/main" show="1" showMasterSp="1">
  <p:cSld>
    <p:spTree>
      <p:nvGrpSpPr>
        <p:cNvPr id="373" name=""/>
        <p:cNvGrpSpPr/>
        <p:nvPr/>
      </p:nvGrpSpPr>
      <p:grpSpPr>
        <a:xfrm rot="0">
          <a:off x="0" y="0"/>
          <a:ext cx="0" cy="0"/>
          <a:chOff x="0" y="0"/>
          <a:chExt cx="0" cy="0"/>
        </a:xfrm>
      </p:grpSpPr>
      <p:sp>
        <p:nvSpPr>
          <p:cNvPr id="1049490" name="Text Box 2"/>
          <p:cNvSpPr txBox="1"/>
          <p:nvPr/>
        </p:nvSpPr>
        <p:spPr>
          <a:xfrm rot="0">
            <a:off x="711200" y="1081087"/>
            <a:ext cx="2667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四、 </a:t>
            </a:r>
            <a:r>
              <a:rPr altLang="zh-CN" b="1" sz="2400" lang="en-US">
                <a:latin typeface="Times New Roman" pitchFamily="18" charset="0"/>
              </a:rPr>
              <a:t>T </a:t>
            </a:r>
            <a:r>
              <a:rPr altLang="en-US" b="1" sz="2400" lang="zh-CN">
                <a:latin typeface="Times New Roman" pitchFamily="18" charset="0"/>
              </a:rPr>
              <a:t>触发器</a:t>
            </a:r>
          </a:p>
        </p:txBody>
      </p:sp>
      <p:sp>
        <p:nvSpPr>
          <p:cNvPr id="1049491" name="Text Box 3"/>
          <p:cNvSpPr txBox="1"/>
          <p:nvPr/>
        </p:nvSpPr>
        <p:spPr>
          <a:xfrm rot="0">
            <a:off x="711200" y="1512887"/>
            <a:ext cx="800100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solidFill>
                  <a:srgbClr val="0000CC"/>
                </a:solidFill>
                <a:latin typeface="Times New Roman" pitchFamily="18" charset="0"/>
              </a:rPr>
              <a:t>　　</a:t>
            </a:r>
            <a:r>
              <a:rPr altLang="zh-CN" sz="2400" lang="en-US">
                <a:latin typeface="Times New Roman" pitchFamily="18" charset="0"/>
              </a:rPr>
              <a:t>T</a:t>
            </a:r>
            <a:r>
              <a:rPr altLang="en-US" sz="2400" lang="zh-CN">
                <a:latin typeface="Times New Roman" pitchFamily="18" charset="0"/>
              </a:rPr>
              <a:t>触发器又称为计数触发器。如果把</a:t>
            </a:r>
            <a:r>
              <a:rPr altLang="zh-CN" sz="2400" lang="en-US">
                <a:latin typeface="Times New Roman" pitchFamily="18" charset="0"/>
              </a:rPr>
              <a:t>J-K</a:t>
            </a:r>
            <a:r>
              <a:rPr altLang="en-US" sz="2400" lang="zh-CN">
                <a:latin typeface="Times New Roman" pitchFamily="18" charset="0"/>
              </a:rPr>
              <a:t>触发器的两个输入端</a:t>
            </a:r>
            <a:r>
              <a:rPr altLang="zh-CN" sz="2400" lang="en-US">
                <a:latin typeface="Times New Roman" pitchFamily="18" charset="0"/>
              </a:rPr>
              <a:t>J</a:t>
            </a:r>
            <a:r>
              <a:rPr altLang="en-US" sz="2400" lang="zh-CN">
                <a:latin typeface="Times New Roman" pitchFamily="18" charset="0"/>
              </a:rPr>
              <a:t>和</a:t>
            </a:r>
            <a:r>
              <a:rPr altLang="zh-CN" sz="2400" lang="en-US">
                <a:latin typeface="Times New Roman" pitchFamily="18" charset="0"/>
              </a:rPr>
              <a:t>K</a:t>
            </a:r>
            <a:r>
              <a:rPr altLang="en-US" sz="2400" lang="zh-CN">
                <a:latin typeface="Times New Roman" pitchFamily="18" charset="0"/>
              </a:rPr>
              <a:t>连接起来，用符号</a:t>
            </a:r>
            <a:r>
              <a:rPr altLang="zh-CN" sz="2400" lang="en-US">
                <a:latin typeface="Times New Roman" pitchFamily="18" charset="0"/>
              </a:rPr>
              <a:t>T</a:t>
            </a:r>
            <a:r>
              <a:rPr altLang="en-US" sz="2400" lang="zh-CN">
                <a:latin typeface="Times New Roman" pitchFamily="18" charset="0"/>
              </a:rPr>
              <a:t>表示，就构成了</a:t>
            </a:r>
            <a:r>
              <a:rPr altLang="zh-CN" sz="2400" lang="en-US">
                <a:latin typeface="Times New Roman" pitchFamily="18" charset="0"/>
              </a:rPr>
              <a:t>T</a:t>
            </a:r>
            <a:r>
              <a:rPr altLang="en-US" sz="2400" lang="zh-CN">
                <a:latin typeface="Times New Roman" pitchFamily="18" charset="0"/>
              </a:rPr>
              <a:t>触发器。相应的逻辑图和逻辑符号分别如图</a:t>
            </a:r>
            <a:r>
              <a:rPr altLang="zh-CN" sz="2400" lang="en-US">
                <a:latin typeface="Times New Roman" pitchFamily="18" charset="0"/>
              </a:rPr>
              <a:t>(a)</a:t>
            </a:r>
            <a:r>
              <a:rPr altLang="en-US" sz="2400" lang="zh-CN">
                <a:latin typeface="Times New Roman" pitchFamily="18" charset="0"/>
              </a:rPr>
              <a:t>和图</a:t>
            </a:r>
            <a:r>
              <a:rPr altLang="zh-CN" sz="2400" lang="en-US">
                <a:latin typeface="Times New Roman" pitchFamily="18" charset="0"/>
              </a:rPr>
              <a:t>(b)</a:t>
            </a:r>
            <a:r>
              <a:rPr altLang="en-US" sz="2400" lang="zh-CN">
                <a:latin typeface="Times New Roman" pitchFamily="18" charset="0"/>
              </a:rPr>
              <a:t>所示。</a:t>
            </a:r>
          </a:p>
        </p:txBody>
      </p:sp>
      <p:sp>
        <p:nvSpPr>
          <p:cNvPr id="104949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49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49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85</a:t>
            </a:fld>
            <a:endParaRPr altLang="en-US" sz="1400" lang="zh-CN">
              <a:solidFill>
                <a:srgbClr val="656565"/>
              </a:solidFill>
            </a:endParaRPr>
          </a:p>
        </p:txBody>
      </p:sp>
      <p:graphicFrame>
        <p:nvGraphicFramePr>
          <p:cNvPr id="4194333" name=""/>
          <p:cNvGraphicFramePr>
            <a:graphicFrameLocks/>
          </p:cNvGraphicFramePr>
          <p:nvPr/>
        </p:nvGraphicFramePr>
        <p:xfrm rot="0">
          <a:off x="2141537" y="2932112"/>
          <a:ext cx="4679950" cy="3462337"/>
        </p:xfrm>
        <a:graphic>
          <a:graphicData uri="http://schemas.openxmlformats.org/presentationml/2006/ole">
            <mc:AlternateContent xmlns:mc="http://schemas.openxmlformats.org/markup-compatibility/2006">
              <mc:Choice xmlns:v="urn:schemas-microsoft-com:vml" Requires="v">
                <p:oleObj name="Bitmap Image" r:id="rId1" spid="" imgH="3462337" imgW="4679950" showAsIcon="0" progId="PBrush">
                  <p:embed followColorScheme="full"/>
                  <p:pic>
                    <p:nvPicPr>
                      <p:cNvPr id="2097226" name="对象 1"/>
                      <p:cNvPicPr>
                        <a:picLocks/>
                      </p:cNvPicPr>
                      <p:nvPr/>
                    </p:nvPicPr>
                    <p:blipFill>
                      <a:blip xmlns:r="http://schemas.openxmlformats.org/officeDocument/2006/relationships" r:embed="rId2"/>
                      <a:srcRect l="0" t="0" r="0" b="0"/>
                      <a:stretch>
                        <a:fillRect/>
                      </a:stretch>
                    </p:blipFill>
                    <p:spPr>
                      <a:xfrm rot="0">
                        <a:off x="2141537" y="2932112"/>
                        <a:ext cx="4679950" cy="3462337"/>
                      </a:xfrm>
                      <a:prstGeom prst="rect"/>
                      <a:noFill/>
                      <a:ln>
                        <a:noFill/>
                      </a:ln>
                    </p:spPr>
                  </p:pic>
                </p:oleObj>
              </mc:Choice>
              <mc:Fallback>
                <p:oleObj name="Bitmap Image" r:id="rId1" spid="" imgH="3462337" imgW="4679950" showAsIcon="0" progId="PBrush">
                  <p:embed followColorScheme="full"/>
                  <p:pic>
                    <p:nvPicPr>
                      <p:cNvPr id="2097226" name="对象 1"/>
                      <p:cNvPicPr>
                        <a:picLocks/>
                      </p:cNvPicPr>
                      <p:nvPr/>
                    </p:nvPicPr>
                    <p:blipFill>
                      <a:blip xmlns:r="http://schemas.openxmlformats.org/officeDocument/2006/relationships" r:embed="rId2"/>
                      <a:srcRect l="0" t="0" r="0" b="0"/>
                      <a:stretch>
                        <a:fillRect/>
                      </a:stretch>
                    </p:blipFill>
                    <p:spPr>
                      <a:xfrm rot="0">
                        <a:off x="2141537" y="2932112"/>
                        <a:ext cx="4679950" cy="3462337"/>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8" presetSubtype="6">
                                  <p:stCondLst>
                                    <p:cond delay="0"/>
                                  </p:stCondLst>
                                  <p:childTnLst>
                                    <p:set>
                                      <p:cBhvr>
                                        <p:cTn dur="1" fill="hold" id="6">
                                          <p:stCondLst>
                                            <p:cond delay="0"/>
                                          </p:stCondLst>
                                        </p:cTn>
                                        <p:tgtEl>
                                          <p:spTgt spid="1049491"/>
                                        </p:tgtEl>
                                        <p:attrNameLst>
                                          <p:attrName>style.visibility</p:attrName>
                                        </p:attrNameLst>
                                      </p:cBhvr>
                                      <p:to>
                                        <p:strVal val="visible"/>
                                      </p:to>
                                    </p:set>
                                    <p:animEffect transition="in" filter="strips(downRight)">
                                      <p:cBhvr>
                                        <p:cTn dur="500" id="7"/>
                                        <p:tgtEl>
                                          <p:spTgt spid="1049491"/>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4194333"/>
                                        </p:tgtEl>
                                        <p:attrNameLst>
                                          <p:attrName>style.visibility</p:attrName>
                                        </p:attrNameLst>
                                      </p:cBhvr>
                                      <p:to>
                                        <p:strVal val="visible"/>
                                      </p:to>
                                    </p:set>
                                    <p:anim calcmode="lin" valueType="num">
                                      <p:cBhvr additive="base">
                                        <p:cTn dur="500" fill="hold" id="12"/>
                                        <p:tgtEl>
                                          <p:spTgt spid="4194333"/>
                                        </p:tgtEl>
                                        <p:attrNameLst>
                                          <p:attrName>ppt_x</p:attrName>
                                        </p:attrNameLst>
                                      </p:cBhvr>
                                      <p:tavLst>
                                        <p:tav tm="0">
                                          <p:val>
                                            <p:strVal val="#ppt_x"/>
                                          </p:val>
                                        </p:tav>
                                        <p:tav tm="100000">
                                          <p:val>
                                            <p:strVal val="#ppt_x"/>
                                          </p:val>
                                        </p:tav>
                                      </p:tavLst>
                                    </p:anim>
                                    <p:anim calcmode="lin" valueType="num">
                                      <p:cBhvr additive="base">
                                        <p:cTn dur="500" fill="hold" id="13"/>
                                        <p:tgtEl>
                                          <p:spTgt spid="41943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91" grpId="0" uiExpand="0" build="whole"/>
    </p:bldLst>
  </p:timing>
</p:sld>
</file>

<file path=ppt/slides/slide86.xml><?xml version="1.0" encoding="utf-8"?>
<p:sld xmlns:a="http://schemas.openxmlformats.org/drawingml/2006/main" xmlns:r="http://schemas.openxmlformats.org/officeDocument/2006/relationships" xmlns:p="http://schemas.openxmlformats.org/presentationml/2006/main" show="1" showMasterSp="1">
  <p:cSld>
    <p:spTree>
      <p:nvGrpSpPr>
        <p:cNvPr id="376" name=""/>
        <p:cNvGrpSpPr/>
        <p:nvPr/>
      </p:nvGrpSpPr>
      <p:grpSpPr>
        <a:xfrm rot="0">
          <a:off x="0" y="0"/>
          <a:ext cx="0" cy="0"/>
          <a:chOff x="0" y="0"/>
          <a:chExt cx="0" cy="0"/>
        </a:xfrm>
      </p:grpSpPr>
      <p:grpSp>
        <p:nvGrpSpPr>
          <p:cNvPr id="377" name=""/>
          <p:cNvGrpSpPr/>
          <p:nvPr/>
        </p:nvGrpSpPr>
        <p:grpSpPr>
          <a:xfrm rot="0">
            <a:off x="939800" y="4192587"/>
            <a:ext cx="3429000" cy="2020887"/>
            <a:chOff x="1584" y="2592"/>
            <a:chExt cx="2160" cy="1273"/>
          </a:xfrm>
        </p:grpSpPr>
        <p:grpSp>
          <p:nvGrpSpPr>
            <p:cNvPr id="378" name=""/>
            <p:cNvGrpSpPr/>
            <p:nvPr/>
          </p:nvGrpSpPr>
          <p:grpSpPr>
            <a:xfrm rot="0">
              <a:off x="1584" y="2928"/>
              <a:ext cx="2160" cy="937"/>
              <a:chOff x="1440" y="2448"/>
              <a:chExt cx="2160" cy="937"/>
            </a:xfrm>
          </p:grpSpPr>
          <p:sp>
            <p:nvSpPr>
              <p:cNvPr id="1049497" name="Text Box 4"/>
              <p:cNvSpPr txBox="1"/>
              <p:nvPr/>
            </p:nvSpPr>
            <p:spPr>
              <a:xfrm rot="0">
                <a:off x="1484" y="2448"/>
                <a:ext cx="244"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T</a:t>
                </a:r>
              </a:p>
            </p:txBody>
          </p:sp>
          <p:sp>
            <p:nvSpPr>
              <p:cNvPr id="1049498" name="Text Box 5"/>
              <p:cNvSpPr txBox="1"/>
              <p:nvPr/>
            </p:nvSpPr>
            <p:spPr>
              <a:xfrm rot="0">
                <a:off x="1516" y="3072"/>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a:t>
                </a:r>
              </a:p>
            </p:txBody>
          </p:sp>
          <p:sp>
            <p:nvSpPr>
              <p:cNvPr id="1049499" name="Text Box 6"/>
              <p:cNvSpPr txBox="1"/>
              <p:nvPr/>
            </p:nvSpPr>
            <p:spPr>
              <a:xfrm rot="0">
                <a:off x="1516" y="2784"/>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a:t>
                </a:r>
              </a:p>
            </p:txBody>
          </p:sp>
          <p:sp>
            <p:nvSpPr>
              <p:cNvPr id="1049500" name="Text Box 7"/>
              <p:cNvSpPr txBox="1"/>
              <p:nvPr/>
            </p:nvSpPr>
            <p:spPr>
              <a:xfrm rot="0">
                <a:off x="1968" y="2448"/>
                <a:ext cx="47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r>
                  <a:rPr altLang="zh-CN" baseline="30000" b="1" sz="2400" lang="en-US">
                    <a:latin typeface="Times New Roman" pitchFamily="18" charset="0"/>
                  </a:rPr>
                  <a:t>n+1</a:t>
                </a:r>
              </a:p>
            </p:txBody>
          </p:sp>
          <p:sp>
            <p:nvSpPr>
              <p:cNvPr id="1049501" name="Text Box 8"/>
              <p:cNvSpPr txBox="1"/>
              <p:nvPr/>
            </p:nvSpPr>
            <p:spPr>
              <a:xfrm rot="0">
                <a:off x="2135" y="2784"/>
                <a:ext cx="2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p>
            </p:txBody>
          </p:sp>
          <p:grpSp>
            <p:nvGrpSpPr>
              <p:cNvPr id="379" name=""/>
              <p:cNvGrpSpPr/>
              <p:nvPr/>
            </p:nvGrpSpPr>
            <p:grpSpPr>
              <a:xfrm rot="0">
                <a:off x="2135" y="3072"/>
                <a:ext cx="265" cy="288"/>
                <a:chOff x="3456" y="3360"/>
                <a:chExt cx="265" cy="288"/>
              </a:xfrm>
            </p:grpSpPr>
            <p:sp>
              <p:nvSpPr>
                <p:cNvPr id="1049502" name="Text Box 10"/>
                <p:cNvSpPr txBox="1"/>
                <p:nvPr/>
              </p:nvSpPr>
              <p:spPr>
                <a:xfrm rot="0">
                  <a:off x="3456" y="3360"/>
                  <a:ext cx="26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p>
              </p:txBody>
            </p:sp>
            <p:sp>
              <p:nvSpPr>
                <p:cNvPr id="1049503" name="Line 11"/>
                <p:cNvSpPr/>
                <p:nvPr/>
              </p:nvSpPr>
              <p:spPr>
                <a:xfrm rot="0">
                  <a:off x="3516" y="3372"/>
                  <a:ext cx="144" cy="0"/>
                </a:xfrm>
                <a:prstGeom prst="line"/>
                <a:noFill/>
                <a:ln w="9525" cap="flat" cmpd="sng">
                  <a:solidFill>
                    <a:schemeClr val="dk1">
                      <a:alpha val="100000"/>
                    </a:schemeClr>
                  </a:solidFill>
                  <a:prstDash val="solid"/>
                  <a:round/>
                </a:ln>
              </p:spPr>
            </p:sp>
          </p:grpSp>
          <p:sp>
            <p:nvSpPr>
              <p:cNvPr id="1049504" name="Text Box 12"/>
              <p:cNvSpPr txBox="1"/>
              <p:nvPr/>
            </p:nvSpPr>
            <p:spPr>
              <a:xfrm rot="0">
                <a:off x="2688" y="2472"/>
                <a:ext cx="888"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功能说明</a:t>
                </a:r>
              </a:p>
            </p:txBody>
          </p:sp>
          <p:sp>
            <p:nvSpPr>
              <p:cNvPr id="1049505" name="Text Box 13"/>
              <p:cNvSpPr txBox="1"/>
              <p:nvPr/>
            </p:nvSpPr>
            <p:spPr>
              <a:xfrm rot="0">
                <a:off x="2858" y="2809"/>
                <a:ext cx="550"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不 变</a:t>
                </a:r>
              </a:p>
            </p:txBody>
          </p:sp>
          <p:sp>
            <p:nvSpPr>
              <p:cNvPr id="1049506" name="Text Box 14"/>
              <p:cNvSpPr txBox="1"/>
              <p:nvPr/>
            </p:nvSpPr>
            <p:spPr>
              <a:xfrm rot="0">
                <a:off x="2856" y="3097"/>
                <a:ext cx="550"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翻 转</a:t>
                </a:r>
              </a:p>
            </p:txBody>
          </p:sp>
          <p:sp>
            <p:nvSpPr>
              <p:cNvPr id="1049507" name="Line 15"/>
              <p:cNvSpPr/>
              <p:nvPr/>
            </p:nvSpPr>
            <p:spPr>
              <a:xfrm rot="0">
                <a:off x="1440" y="2448"/>
                <a:ext cx="2160" cy="0"/>
              </a:xfrm>
              <a:prstGeom prst="line"/>
              <a:noFill/>
              <a:ln w="9525" cap="flat" cmpd="sng">
                <a:solidFill>
                  <a:schemeClr val="dk1">
                    <a:alpha val="100000"/>
                  </a:schemeClr>
                </a:solidFill>
                <a:prstDash val="solid"/>
                <a:round/>
              </a:ln>
            </p:spPr>
          </p:sp>
          <p:sp>
            <p:nvSpPr>
              <p:cNvPr id="1049508" name="Line 16"/>
              <p:cNvSpPr/>
              <p:nvPr/>
            </p:nvSpPr>
            <p:spPr>
              <a:xfrm rot="0">
                <a:off x="1440" y="2784"/>
                <a:ext cx="2160" cy="0"/>
              </a:xfrm>
              <a:prstGeom prst="line"/>
              <a:noFill/>
              <a:ln w="9525" cap="flat" cmpd="sng">
                <a:solidFill>
                  <a:schemeClr val="dk1">
                    <a:alpha val="100000"/>
                  </a:schemeClr>
                </a:solidFill>
                <a:prstDash val="solid"/>
                <a:round/>
              </a:ln>
            </p:spPr>
          </p:sp>
          <p:sp>
            <p:nvSpPr>
              <p:cNvPr id="1049509" name="Line 17"/>
              <p:cNvSpPr/>
              <p:nvPr/>
            </p:nvSpPr>
            <p:spPr>
              <a:xfrm rot="0">
                <a:off x="1440" y="3360"/>
                <a:ext cx="2160" cy="0"/>
              </a:xfrm>
              <a:prstGeom prst="line"/>
              <a:noFill/>
              <a:ln w="9525" cap="flat" cmpd="sng">
                <a:solidFill>
                  <a:schemeClr val="dk1">
                    <a:alpha val="100000"/>
                  </a:schemeClr>
                </a:solidFill>
                <a:prstDash val="solid"/>
                <a:round/>
              </a:ln>
            </p:spPr>
          </p:sp>
          <p:sp>
            <p:nvSpPr>
              <p:cNvPr id="1049510" name="Line 18"/>
              <p:cNvSpPr/>
              <p:nvPr/>
            </p:nvSpPr>
            <p:spPr>
              <a:xfrm rot="0">
                <a:off x="1872" y="2448"/>
                <a:ext cx="0" cy="912"/>
              </a:xfrm>
              <a:prstGeom prst="line"/>
              <a:noFill/>
              <a:ln w="9525" cap="flat" cmpd="sng">
                <a:solidFill>
                  <a:schemeClr val="dk1">
                    <a:alpha val="100000"/>
                  </a:schemeClr>
                </a:solidFill>
                <a:prstDash val="solid"/>
                <a:round/>
              </a:ln>
            </p:spPr>
          </p:sp>
          <p:sp>
            <p:nvSpPr>
              <p:cNvPr id="1049511" name="Line 19"/>
              <p:cNvSpPr/>
              <p:nvPr/>
            </p:nvSpPr>
            <p:spPr>
              <a:xfrm rot="0">
                <a:off x="2616" y="2448"/>
                <a:ext cx="0" cy="912"/>
              </a:xfrm>
              <a:prstGeom prst="line"/>
              <a:noFill/>
              <a:ln w="9525" cap="flat" cmpd="sng">
                <a:solidFill>
                  <a:schemeClr val="dk1">
                    <a:alpha val="100000"/>
                  </a:schemeClr>
                </a:solidFill>
                <a:prstDash val="solid"/>
                <a:round/>
              </a:ln>
            </p:spPr>
          </p:sp>
        </p:grpSp>
        <p:sp>
          <p:nvSpPr>
            <p:cNvPr id="1049512" name="Text Box 20"/>
            <p:cNvSpPr txBox="1"/>
            <p:nvPr/>
          </p:nvSpPr>
          <p:spPr>
            <a:xfrm rot="0">
              <a:off x="1704" y="2592"/>
              <a:ext cx="1788"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Times New Roman" pitchFamily="18" charset="0"/>
                </a:rPr>
                <a:t>　　</a:t>
              </a:r>
              <a:r>
                <a:rPr altLang="zh-CN" b="1" sz="2400" lang="en-US">
                  <a:latin typeface="Times New Roman" pitchFamily="18" charset="0"/>
                </a:rPr>
                <a:t>T</a:t>
              </a:r>
              <a:r>
                <a:rPr altLang="en-US" b="1" sz="2400" lang="zh-CN">
                  <a:latin typeface="Times New Roman" pitchFamily="18" charset="0"/>
                </a:rPr>
                <a:t>触发器功能表</a:t>
              </a:r>
            </a:p>
          </p:txBody>
        </p:sp>
      </p:grpSp>
      <p:grpSp>
        <p:nvGrpSpPr>
          <p:cNvPr id="380" name=""/>
          <p:cNvGrpSpPr/>
          <p:nvPr/>
        </p:nvGrpSpPr>
        <p:grpSpPr>
          <a:xfrm rot="0">
            <a:off x="593725" y="1198562"/>
            <a:ext cx="8169275" cy="2647950"/>
            <a:chOff x="374" y="482"/>
            <a:chExt cx="5146" cy="1668"/>
          </a:xfrm>
        </p:grpSpPr>
        <p:sp>
          <p:nvSpPr>
            <p:cNvPr id="1049513" name="Text Box 22"/>
            <p:cNvSpPr txBox="1"/>
            <p:nvPr/>
          </p:nvSpPr>
          <p:spPr>
            <a:xfrm rot="0">
              <a:off x="374" y="482"/>
              <a:ext cx="5146" cy="166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T</a:t>
              </a:r>
              <a:r>
                <a:rPr altLang="en-US" sz="2400" lang="zh-CN">
                  <a:latin typeface="Times New Roman" pitchFamily="18" charset="0"/>
                </a:rPr>
                <a:t>触发器的逻辑功能可直接由</a:t>
              </a:r>
              <a:r>
                <a:rPr altLang="zh-CN" sz="2400" lang="en-US">
                  <a:latin typeface="Times New Roman" pitchFamily="18" charset="0"/>
                </a:rPr>
                <a:t>J-K</a:t>
              </a:r>
              <a:r>
                <a:rPr altLang="en-US" sz="2400" lang="zh-CN">
                  <a:latin typeface="Times New Roman" pitchFamily="18" charset="0"/>
                </a:rPr>
                <a:t>触发器的次态方程导</a:t>
              </a:r>
            </a:p>
            <a:p>
              <a:pPr algn="just" eaLnBrk="1" hangingPunct="1" indent="0" lvl="0" marL="0">
                <a:spcBef>
                  <a:spcPct val="0"/>
                </a:spcBef>
                <a:buFontTx/>
                <a:buNone/>
              </a:pPr>
              <a:r>
                <a:rPr altLang="en-US" sz="2400" lang="zh-CN">
                  <a:latin typeface="Times New Roman" pitchFamily="18" charset="0"/>
                </a:rPr>
                <a:t>出。</a:t>
              </a:r>
              <a:r>
                <a:rPr altLang="zh-CN" sz="2400" lang="en-US">
                  <a:latin typeface="Times New Roman" pitchFamily="18" charset="0"/>
                </a:rPr>
                <a:t>J-K</a:t>
              </a:r>
              <a:r>
                <a:rPr altLang="en-US" sz="2400" lang="zh-CN">
                  <a:latin typeface="Times New Roman" pitchFamily="18" charset="0"/>
                </a:rPr>
                <a:t>触发器的次态方程为</a:t>
              </a:r>
            </a:p>
            <a:p>
              <a:pPr algn="ctr" eaLnBrk="1" hangingPunct="1" indent="0" lvl="0" marL="0">
                <a:spcBef>
                  <a:spcPct val="0"/>
                </a:spcBef>
                <a:buFontTx/>
                <a:buNone/>
              </a:pPr>
              <a:endParaRPr altLang="en-US" sz="2400" lang="zh-CN">
                <a:latin typeface="Times New Roman" pitchFamily="18" charset="0"/>
              </a:endParaRPr>
            </a:p>
            <a:p>
              <a:pPr eaLnBrk="1" hangingPunct="1" indent="0" lvl="0" marL="0">
                <a:spcBef>
                  <a:spcPct val="0"/>
                </a:spcBef>
                <a:buFontTx/>
                <a:buNone/>
              </a:pPr>
              <a:r>
                <a:rPr altLang="en-US" sz="2400" lang="zh-CN">
                  <a:latin typeface="Times New Roman" pitchFamily="18" charset="0"/>
                </a:rPr>
                <a:t>　　将该方程中的</a:t>
              </a:r>
              <a:r>
                <a:rPr altLang="zh-CN" sz="2400" lang="en-US">
                  <a:latin typeface="Times New Roman" pitchFamily="18" charset="0"/>
                </a:rPr>
                <a:t>J</a:t>
              </a:r>
              <a:r>
                <a:rPr altLang="en-US" sz="2400" lang="zh-CN">
                  <a:latin typeface="Times New Roman" pitchFamily="18" charset="0"/>
                </a:rPr>
                <a:t>和</a:t>
              </a:r>
              <a:r>
                <a:rPr altLang="zh-CN" sz="2400" lang="en-US">
                  <a:latin typeface="Times New Roman" pitchFamily="18" charset="0"/>
                </a:rPr>
                <a:t>K</a:t>
              </a:r>
              <a:r>
                <a:rPr altLang="en-US" sz="2400" lang="zh-CN">
                  <a:latin typeface="Times New Roman" pitchFamily="18" charset="0"/>
                </a:rPr>
                <a:t>均用</a:t>
              </a:r>
              <a:r>
                <a:rPr altLang="zh-CN" sz="2400" lang="en-US">
                  <a:latin typeface="Times New Roman" pitchFamily="18" charset="0"/>
                </a:rPr>
                <a:t>T</a:t>
              </a:r>
              <a:r>
                <a:rPr altLang="en-US" sz="2400" lang="zh-CN">
                  <a:latin typeface="Times New Roman" pitchFamily="18" charset="0"/>
                </a:rPr>
                <a:t>代替后，即可得到</a:t>
              </a:r>
              <a:r>
                <a:rPr altLang="zh-CN" sz="2400" lang="en-US">
                  <a:latin typeface="Times New Roman" pitchFamily="18" charset="0"/>
                </a:rPr>
                <a:t>T</a:t>
              </a:r>
              <a:r>
                <a:rPr altLang="en-US" sz="2400" lang="zh-CN">
                  <a:latin typeface="Times New Roman" pitchFamily="18" charset="0"/>
                </a:rPr>
                <a:t>触发器的次态方程：</a:t>
              </a:r>
            </a:p>
            <a:p>
              <a:pPr algn="ctr"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根据次态方程，可列出</a:t>
              </a:r>
              <a:r>
                <a:rPr altLang="zh-CN" sz="2400" lang="en-US">
                  <a:latin typeface="Times New Roman" pitchFamily="18" charset="0"/>
                </a:rPr>
                <a:t>T</a:t>
              </a:r>
              <a:r>
                <a:rPr altLang="en-US" sz="2400" lang="zh-CN">
                  <a:latin typeface="Times New Roman" pitchFamily="18" charset="0"/>
                </a:rPr>
                <a:t>触发器的功能表如下表所示。</a:t>
              </a:r>
            </a:p>
          </p:txBody>
        </p:sp>
        <p:graphicFrame>
          <p:nvGraphicFramePr>
            <p:cNvPr id="4194334" name=""/>
            <p:cNvGraphicFramePr>
              <a:graphicFrameLocks/>
            </p:cNvGraphicFramePr>
            <p:nvPr/>
          </p:nvGraphicFramePr>
          <p:xfrm rot="0">
            <a:off x="2592" y="862"/>
            <a:ext cx="1488" cy="337"/>
          </p:xfrm>
          <a:graphic>
            <a:graphicData uri="http://schemas.openxmlformats.org/presentationml/2006/ole">
              <mc:AlternateContent xmlns:mc="http://schemas.openxmlformats.org/markup-compatibility/2006">
                <mc:Choice xmlns:v="urn:schemas-microsoft-com:vml" Requires="v">
                  <p:oleObj name="Equation" r:id="rId1" spid="" imgH="337" imgW="1488" showAsIcon="0" progId="Equation.3">
                    <p:embed followColorScheme="full"/>
                    <p:pic>
                      <p:nvPicPr>
                        <p:cNvPr id="2097227" name="Object 23"/>
                        <p:cNvPicPr>
                          <a:picLocks/>
                        </p:cNvPicPr>
                        <p:nvPr/>
                      </p:nvPicPr>
                      <p:blipFill>
                        <a:blip xmlns:r="http://schemas.openxmlformats.org/officeDocument/2006/relationships" r:embed="rId2">
                          <a:lum bright="-100000"/>
                        </a:blip>
                        <a:srcRect l="0" t="0" r="0" b="0"/>
                        <a:stretch>
                          <a:fillRect/>
                        </a:stretch>
                      </p:blipFill>
                      <p:spPr>
                        <a:xfrm rot="0">
                          <a:off x="2592" y="862"/>
                          <a:ext cx="1488" cy="337"/>
                        </a:xfrm>
                        <a:prstGeom prst="rect"/>
                        <a:noFill/>
                        <a:ln>
                          <a:noFill/>
                        </a:ln>
                      </p:spPr>
                    </p:pic>
                  </p:oleObj>
                </mc:Choice>
                <mc:Fallback>
                  <p:oleObj name="Equation" r:id="rId1" spid="" imgH="337" imgW="1488" showAsIcon="0" progId="Equation.3">
                    <p:embed followColorScheme="full"/>
                    <p:pic>
                      <p:nvPicPr>
                        <p:cNvPr id="2097227" name="Object 23"/>
                        <p:cNvPicPr>
                          <a:picLocks/>
                        </p:cNvPicPr>
                        <p:nvPr/>
                      </p:nvPicPr>
                      <p:blipFill>
                        <a:blip xmlns:r="http://schemas.openxmlformats.org/officeDocument/2006/relationships" r:embed="rId2">
                          <a:lum bright="-100000"/>
                        </a:blip>
                        <a:srcRect l="0" t="0" r="0" b="0"/>
                        <a:stretch>
                          <a:fillRect/>
                        </a:stretch>
                      </p:blipFill>
                      <p:spPr>
                        <a:xfrm rot="0">
                          <a:off x="2592" y="862"/>
                          <a:ext cx="1488" cy="337"/>
                        </a:xfrm>
                        <a:prstGeom prst="rect"/>
                        <a:noFill/>
                        <a:ln>
                          <a:noFill/>
                        </a:ln>
                      </p:spPr>
                    </p:pic>
                  </p:oleObj>
                </mc:Fallback>
              </mc:AlternateContent>
            </a:graphicData>
          </a:graphic>
        </p:graphicFrame>
        <p:graphicFrame>
          <p:nvGraphicFramePr>
            <p:cNvPr id="4194335" name=""/>
            <p:cNvGraphicFramePr>
              <a:graphicFrameLocks/>
            </p:cNvGraphicFramePr>
            <p:nvPr/>
          </p:nvGraphicFramePr>
          <p:xfrm rot="0">
            <a:off x="2592" y="1488"/>
            <a:ext cx="1488" cy="337"/>
          </p:xfrm>
          <a:graphic>
            <a:graphicData uri="http://schemas.openxmlformats.org/presentationml/2006/ole">
              <mc:AlternateContent xmlns:mc="http://schemas.openxmlformats.org/markup-compatibility/2006">
                <mc:Choice xmlns:v="urn:schemas-microsoft-com:vml" Requires="v">
                  <p:oleObj name="Equation" r:id="rId3" spid="" imgH="337" imgW="1488" showAsIcon="0" progId="Equation.3">
                    <p:embed followColorScheme="full"/>
                    <p:pic>
                      <p:nvPicPr>
                        <p:cNvPr id="2097228" name="Object 24"/>
                        <p:cNvPicPr>
                          <a:picLocks/>
                        </p:cNvPicPr>
                        <p:nvPr/>
                      </p:nvPicPr>
                      <p:blipFill>
                        <a:blip xmlns:r="http://schemas.openxmlformats.org/officeDocument/2006/relationships" r:embed="rId4">
                          <a:lum bright="-100000"/>
                        </a:blip>
                        <a:srcRect l="0" t="0" r="0" b="0"/>
                        <a:stretch>
                          <a:fillRect/>
                        </a:stretch>
                      </p:blipFill>
                      <p:spPr>
                        <a:xfrm rot="0">
                          <a:off x="2592" y="1488"/>
                          <a:ext cx="1488" cy="337"/>
                        </a:xfrm>
                        <a:prstGeom prst="rect"/>
                        <a:noFill/>
                        <a:ln>
                          <a:noFill/>
                        </a:ln>
                      </p:spPr>
                    </p:pic>
                  </p:oleObj>
                </mc:Choice>
                <mc:Fallback>
                  <p:oleObj name="Equation" r:id="rId3" spid="" imgH="337" imgW="1488" showAsIcon="0" progId="Equation.3">
                    <p:embed followColorScheme="full"/>
                    <p:pic>
                      <p:nvPicPr>
                        <p:cNvPr id="2097228" name="Object 24"/>
                        <p:cNvPicPr>
                          <a:picLocks/>
                        </p:cNvPicPr>
                        <p:nvPr/>
                      </p:nvPicPr>
                      <p:blipFill>
                        <a:blip xmlns:r="http://schemas.openxmlformats.org/officeDocument/2006/relationships" r:embed="rId4">
                          <a:lum bright="-100000"/>
                        </a:blip>
                        <a:srcRect l="0" t="0" r="0" b="0"/>
                        <a:stretch>
                          <a:fillRect/>
                        </a:stretch>
                      </p:blipFill>
                      <p:spPr>
                        <a:xfrm rot="0">
                          <a:off x="2592" y="1488"/>
                          <a:ext cx="1488" cy="337"/>
                        </a:xfrm>
                        <a:prstGeom prst="rect"/>
                        <a:noFill/>
                        <a:ln>
                          <a:noFill/>
                        </a:ln>
                      </p:spPr>
                    </p:pic>
                  </p:oleObj>
                </mc:Fallback>
              </mc:AlternateContent>
            </a:graphicData>
          </a:graphic>
        </p:graphicFrame>
      </p:grpSp>
      <p:sp>
        <p:nvSpPr>
          <p:cNvPr id="1049514" name="Text Box 25"/>
          <p:cNvSpPr txBox="1"/>
          <p:nvPr/>
        </p:nvSpPr>
        <p:spPr>
          <a:xfrm rot="0">
            <a:off x="4719637" y="4116387"/>
            <a:ext cx="4038600"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功能：</a:t>
            </a:r>
            <a:br>
              <a:rPr altLang="en-US" sz="2400" lang="zh-CN">
                <a:latin typeface="Times New Roman" pitchFamily="18" charset="0"/>
              </a:rPr>
            </a:br>
            <a:r>
              <a:rPr altLang="en-US" sz="2400" lang="zh-CN">
                <a:latin typeface="Times New Roman" pitchFamily="18" charset="0"/>
              </a:rPr>
              <a:t>　当</a:t>
            </a:r>
            <a:r>
              <a:rPr altLang="zh-CN" sz="2400" lang="en-US">
                <a:latin typeface="Times New Roman" pitchFamily="18" charset="0"/>
              </a:rPr>
              <a:t>T=0</a:t>
            </a:r>
            <a:r>
              <a:rPr altLang="en-US" sz="2400" lang="zh-CN">
                <a:latin typeface="Times New Roman" pitchFamily="18" charset="0"/>
              </a:rPr>
              <a:t>时，触发器状态保持不变；</a:t>
            </a:r>
          </a:p>
          <a:p>
            <a:pPr eaLnBrk="1" hangingPunct="1" indent="0" lvl="0" marL="0">
              <a:spcBef>
                <a:spcPct val="0"/>
              </a:spcBef>
              <a:buFontTx/>
              <a:buNone/>
            </a:pPr>
            <a:r>
              <a:rPr altLang="en-US" sz="2400" lang="zh-CN">
                <a:latin typeface="Times New Roman" pitchFamily="18" charset="0"/>
              </a:rPr>
              <a:t>    当</a:t>
            </a:r>
            <a:r>
              <a:rPr altLang="zh-CN" sz="2400" lang="en-US">
                <a:latin typeface="Times New Roman" pitchFamily="18" charset="0"/>
              </a:rPr>
              <a:t>T=1</a:t>
            </a:r>
            <a:r>
              <a:rPr altLang="en-US" sz="2400" lang="zh-CN">
                <a:latin typeface="Times New Roman" pitchFamily="18" charset="0"/>
              </a:rPr>
              <a:t>时，在时钟脉冲作用下状态翻转，相当于一位二进制计数器。　　</a:t>
            </a:r>
          </a:p>
        </p:txBody>
      </p:sp>
      <p:sp>
        <p:nvSpPr>
          <p:cNvPr id="104951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51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51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86</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4" presetSubtype="16">
                                  <p:stCondLst>
                                    <p:cond delay="0"/>
                                  </p:stCondLst>
                                  <p:childTnLst>
                                    <p:set>
                                      <p:cBhvr>
                                        <p:cTn dur="1" fill="hold" id="7">
                                          <p:stCondLst>
                                            <p:cond delay="0"/>
                                          </p:stCondLst>
                                        </p:cTn>
                                        <p:tgtEl>
                                          <p:spTgt spid="377"/>
                                        </p:tgtEl>
                                        <p:attrNameLst>
                                          <p:attrName>style.visibility</p:attrName>
                                        </p:attrNameLst>
                                      </p:cBhvr>
                                      <p:to>
                                        <p:strVal val="visible"/>
                                      </p:to>
                                    </p:set>
                                    <p:animEffect transition="in" filter="box(in)">
                                      <p:cBhvr>
                                        <p:cTn dur="500" id="8"/>
                                        <p:tgtEl>
                                          <p:spTgt spid="377"/>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5"/>
                                        </p:tgtEl>
                                      </p:cMediaNode>
                                    </p:audio>
                                  </p:sub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14"/>
                                        </p:tgtEl>
                                        <p:attrNameLst>
                                          <p:attrName>style.visibility</p:attrName>
                                        </p:attrNameLst>
                                      </p:cBhvr>
                                      <p:to>
                                        <p:strVal val="visible"/>
                                      </p:to>
                                    </p:set>
                                    <p:anim calcmode="lin" valueType="num">
                                      <p:cBhvr additive="base">
                                        <p:cTn dur="500" fill="hold" id="13"/>
                                        <p:tgtEl>
                                          <p:spTgt spid="1049514"/>
                                        </p:tgtEl>
                                        <p:attrNameLst>
                                          <p:attrName>ppt_x</p:attrName>
                                        </p:attrNameLst>
                                      </p:cBhvr>
                                      <p:tavLst>
                                        <p:tav tm="0">
                                          <p:val>
                                            <p:strVal val="#ppt_x"/>
                                          </p:val>
                                        </p:tav>
                                        <p:tav tm="100000">
                                          <p:val>
                                            <p:strVal val="#ppt_x"/>
                                          </p:val>
                                        </p:tav>
                                      </p:tavLst>
                                    </p:anim>
                                    <p:anim calcmode="lin" valueType="num">
                                      <p:cBhvr additive="base">
                                        <p:cTn dur="500" fill="hold" id="14"/>
                                        <p:tgtEl>
                                          <p:spTgt spid="1049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14" grpId="0" uiExpand="0" build="whole"/>
    </p:bldLst>
  </p:timing>
</p:sld>
</file>

<file path=ppt/slides/slide87.xml><?xml version="1.0" encoding="utf-8"?>
<p:sld xmlns:a="http://schemas.openxmlformats.org/drawingml/2006/main" xmlns:r="http://schemas.openxmlformats.org/officeDocument/2006/relationships" xmlns:p="http://schemas.openxmlformats.org/presentationml/2006/main" show="1" showMasterSp="1">
  <p:cSld>
    <p:spTree>
      <p:nvGrpSpPr>
        <p:cNvPr id="383" name=""/>
        <p:cNvGrpSpPr/>
        <p:nvPr/>
      </p:nvGrpSpPr>
      <p:grpSpPr>
        <a:xfrm rot="0">
          <a:off x="0" y="0"/>
          <a:ext cx="0" cy="0"/>
          <a:chOff x="0" y="0"/>
          <a:chExt cx="0" cy="0"/>
        </a:xfrm>
      </p:grpSpPr>
      <p:sp>
        <p:nvSpPr>
          <p:cNvPr id="1049520" name="Text Box 2"/>
          <p:cNvSpPr txBox="1"/>
          <p:nvPr/>
        </p:nvSpPr>
        <p:spPr>
          <a:xfrm rot="0">
            <a:off x="657225" y="4587875"/>
            <a:ext cx="782161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50000"/>
              </a:spcBef>
              <a:buFontTx/>
              <a:buNone/>
            </a:pPr>
            <a:r>
              <a:rPr altLang="en-US" sz="2400" lang="zh-CN">
                <a:latin typeface="Times New Roman" pitchFamily="18" charset="0"/>
              </a:rPr>
              <a:t>       上述由四个逻辑门构成的触发器存在</a:t>
            </a:r>
            <a:r>
              <a:rPr altLang="en-US" sz="2400" lang="zh-CN">
                <a:solidFill>
                  <a:srgbClr val="FF3300"/>
                </a:solidFill>
                <a:latin typeface="Times New Roman" pitchFamily="18" charset="0"/>
              </a:rPr>
              <a:t>空翻问题</a:t>
            </a:r>
            <a:r>
              <a:rPr altLang="en-US" sz="2400" lang="zh-CN">
                <a:latin typeface="Times New Roman" pitchFamily="18" charset="0"/>
              </a:rPr>
              <a:t>，所谓“空翻”是指在同一个时钟脉冲作用期间触发器状态发生两次或两次以上变化的现象。</a:t>
            </a:r>
          </a:p>
        </p:txBody>
      </p:sp>
      <p:grpSp>
        <p:nvGrpSpPr>
          <p:cNvPr id="384" name=""/>
          <p:cNvGrpSpPr/>
          <p:nvPr/>
        </p:nvGrpSpPr>
        <p:grpSpPr>
          <a:xfrm rot="0">
            <a:off x="4886325" y="1393825"/>
            <a:ext cx="3306762" cy="2446337"/>
            <a:chOff x="2015" y="2330"/>
            <a:chExt cx="2083" cy="1541"/>
          </a:xfrm>
        </p:grpSpPr>
        <p:sp>
          <p:nvSpPr>
            <p:cNvPr id="1049521" name="Line 4"/>
            <p:cNvSpPr/>
            <p:nvPr/>
          </p:nvSpPr>
          <p:spPr>
            <a:xfrm rot="0">
              <a:off x="2015" y="2695"/>
              <a:ext cx="2016" cy="0"/>
            </a:xfrm>
            <a:prstGeom prst="line"/>
            <a:noFill/>
            <a:ln w="9525" cap="flat" cmpd="sng">
              <a:solidFill>
                <a:schemeClr val="dk1">
                  <a:alpha val="100000"/>
                </a:schemeClr>
              </a:solidFill>
              <a:prstDash val="solid"/>
              <a:round/>
            </a:ln>
          </p:spPr>
        </p:sp>
        <p:sp>
          <p:nvSpPr>
            <p:cNvPr id="1049522" name="Line 5"/>
            <p:cNvSpPr/>
            <p:nvPr/>
          </p:nvSpPr>
          <p:spPr>
            <a:xfrm rot="0">
              <a:off x="2015" y="2983"/>
              <a:ext cx="2016" cy="0"/>
            </a:xfrm>
            <a:prstGeom prst="line"/>
            <a:noFill/>
            <a:ln w="9525" cap="flat" cmpd="sng">
              <a:solidFill>
                <a:schemeClr val="dk1">
                  <a:alpha val="100000"/>
                </a:schemeClr>
              </a:solidFill>
              <a:prstDash val="solid"/>
              <a:round/>
            </a:ln>
          </p:spPr>
        </p:sp>
        <p:sp>
          <p:nvSpPr>
            <p:cNvPr id="1049523" name="Text Box 6"/>
            <p:cNvSpPr txBox="1"/>
            <p:nvPr/>
          </p:nvSpPr>
          <p:spPr>
            <a:xfrm rot="0">
              <a:off x="3350" y="2676"/>
              <a:ext cx="748"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T</a:t>
              </a:r>
            </a:p>
          </p:txBody>
        </p:sp>
        <p:sp>
          <p:nvSpPr>
            <p:cNvPr id="1049524" name="Text Box 7"/>
            <p:cNvSpPr txBox="1"/>
            <p:nvPr/>
          </p:nvSpPr>
          <p:spPr>
            <a:xfrm rot="0">
              <a:off x="2739" y="2676"/>
              <a:ext cx="47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a:t>
              </a:r>
              <a:r>
                <a:rPr altLang="zh-CN" baseline="30000" b="1" sz="2400" lang="en-US">
                  <a:latin typeface="Times New Roman" pitchFamily="18" charset="0"/>
                </a:rPr>
                <a:t>n+1</a:t>
              </a:r>
            </a:p>
          </p:txBody>
        </p:sp>
        <p:sp>
          <p:nvSpPr>
            <p:cNvPr id="1049525" name="Text Box 8"/>
            <p:cNvSpPr txBox="1"/>
            <p:nvPr/>
          </p:nvSpPr>
          <p:spPr>
            <a:xfrm rot="0">
              <a:off x="2194" y="3175"/>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0          1</a:t>
              </a:r>
            </a:p>
          </p:txBody>
        </p:sp>
        <p:sp>
          <p:nvSpPr>
            <p:cNvPr id="1049526" name="Text Box 9"/>
            <p:cNvSpPr txBox="1"/>
            <p:nvPr/>
          </p:nvSpPr>
          <p:spPr>
            <a:xfrm rot="0">
              <a:off x="3396" y="2948"/>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0</a:t>
              </a:r>
            </a:p>
          </p:txBody>
        </p:sp>
        <p:sp>
          <p:nvSpPr>
            <p:cNvPr id="1049527" name="Text Box 10"/>
            <p:cNvSpPr txBox="1"/>
            <p:nvPr/>
          </p:nvSpPr>
          <p:spPr>
            <a:xfrm rot="0">
              <a:off x="2149" y="2676"/>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Q  →</a:t>
              </a:r>
            </a:p>
          </p:txBody>
        </p:sp>
        <p:sp>
          <p:nvSpPr>
            <p:cNvPr id="1049528" name="Line 11"/>
            <p:cNvSpPr/>
            <p:nvPr/>
          </p:nvSpPr>
          <p:spPr>
            <a:xfrm rot="0">
              <a:off x="2015" y="3847"/>
              <a:ext cx="2016" cy="0"/>
            </a:xfrm>
            <a:prstGeom prst="line"/>
            <a:noFill/>
            <a:ln w="9525" cap="flat" cmpd="sng">
              <a:solidFill>
                <a:schemeClr val="dk1">
                  <a:alpha val="100000"/>
                </a:schemeClr>
              </a:solidFill>
              <a:prstDash val="solid"/>
              <a:round/>
            </a:ln>
          </p:spPr>
        </p:sp>
        <p:sp>
          <p:nvSpPr>
            <p:cNvPr id="1049529" name="Line 12"/>
            <p:cNvSpPr/>
            <p:nvPr/>
          </p:nvSpPr>
          <p:spPr>
            <a:xfrm rot="0">
              <a:off x="3305" y="2695"/>
              <a:ext cx="0" cy="1152"/>
            </a:xfrm>
            <a:prstGeom prst="line"/>
            <a:noFill/>
            <a:ln w="9525" cap="flat" cmpd="sng">
              <a:solidFill>
                <a:schemeClr val="dk1">
                  <a:alpha val="100000"/>
                </a:schemeClr>
              </a:solidFill>
              <a:prstDash val="solid"/>
              <a:round/>
            </a:ln>
          </p:spPr>
        </p:sp>
        <p:sp>
          <p:nvSpPr>
            <p:cNvPr id="1049530" name="Text Box 13"/>
            <p:cNvSpPr txBox="1"/>
            <p:nvPr/>
          </p:nvSpPr>
          <p:spPr>
            <a:xfrm rot="0">
              <a:off x="2030" y="2330"/>
              <a:ext cx="1769"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t>钟</a:t>
              </a:r>
              <a:r>
                <a:rPr altLang="zh-CN" sz="2400" lang="en-US">
                  <a:latin typeface="Times New Roman" pitchFamily="18" charset="0"/>
                </a:rPr>
                <a:t>控T</a:t>
              </a:r>
              <a:r>
                <a:rPr altLang="en-US" sz="2400" lang="zh-CN">
                  <a:latin typeface="Times New Roman" pitchFamily="18" charset="0"/>
                </a:rPr>
                <a:t>触发器激励表</a:t>
              </a:r>
            </a:p>
          </p:txBody>
        </p:sp>
        <p:sp>
          <p:nvSpPr>
            <p:cNvPr id="1049531" name="Text Box 14"/>
            <p:cNvSpPr txBox="1"/>
            <p:nvPr/>
          </p:nvSpPr>
          <p:spPr>
            <a:xfrm rot="0">
              <a:off x="2194" y="3385"/>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1          0</a:t>
              </a:r>
            </a:p>
          </p:txBody>
        </p:sp>
        <p:sp>
          <p:nvSpPr>
            <p:cNvPr id="1049532" name="Text Box 15"/>
            <p:cNvSpPr txBox="1"/>
            <p:nvPr/>
          </p:nvSpPr>
          <p:spPr>
            <a:xfrm rot="0">
              <a:off x="2194" y="2948"/>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0          0</a:t>
              </a:r>
            </a:p>
          </p:txBody>
        </p:sp>
        <p:sp>
          <p:nvSpPr>
            <p:cNvPr id="1049533" name="Text Box 16"/>
            <p:cNvSpPr txBox="1"/>
            <p:nvPr/>
          </p:nvSpPr>
          <p:spPr>
            <a:xfrm rot="0">
              <a:off x="2194" y="3583"/>
              <a:ext cx="96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1          1</a:t>
              </a:r>
            </a:p>
          </p:txBody>
        </p:sp>
        <p:sp>
          <p:nvSpPr>
            <p:cNvPr id="1049534" name="Text Box 17"/>
            <p:cNvSpPr txBox="1"/>
            <p:nvPr/>
          </p:nvSpPr>
          <p:spPr>
            <a:xfrm rot="0">
              <a:off x="3396" y="3159"/>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1</a:t>
              </a:r>
            </a:p>
          </p:txBody>
        </p:sp>
        <p:sp>
          <p:nvSpPr>
            <p:cNvPr id="1049535" name="Text Box 18"/>
            <p:cNvSpPr txBox="1"/>
            <p:nvPr/>
          </p:nvSpPr>
          <p:spPr>
            <a:xfrm rot="0">
              <a:off x="3396" y="3385"/>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1</a:t>
              </a:r>
            </a:p>
          </p:txBody>
        </p:sp>
        <p:sp>
          <p:nvSpPr>
            <p:cNvPr id="1049536" name="Text Box 19"/>
            <p:cNvSpPr txBox="1"/>
            <p:nvPr/>
          </p:nvSpPr>
          <p:spPr>
            <a:xfrm rot="0">
              <a:off x="3396" y="3583"/>
              <a:ext cx="63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zh-CN" b="1" sz="2400" lang="en-US">
                  <a:latin typeface="Times New Roman" pitchFamily="18" charset="0"/>
                </a:rPr>
                <a:t>0</a:t>
              </a:r>
            </a:p>
          </p:txBody>
        </p:sp>
      </p:grpSp>
      <p:grpSp>
        <p:nvGrpSpPr>
          <p:cNvPr id="385" name=""/>
          <p:cNvGrpSpPr/>
          <p:nvPr/>
        </p:nvGrpSpPr>
        <p:grpSpPr>
          <a:xfrm rot="0">
            <a:off x="1331912" y="1408112"/>
            <a:ext cx="2970212" cy="2611437"/>
            <a:chOff x="102" y="204"/>
            <a:chExt cx="1871" cy="1645"/>
          </a:xfrm>
        </p:grpSpPr>
        <p:sp>
          <p:nvSpPr>
            <p:cNvPr id="1049537" name="Line 21"/>
            <p:cNvSpPr/>
            <p:nvPr/>
          </p:nvSpPr>
          <p:spPr>
            <a:xfrm rot="0" flipV="1">
              <a:off x="102" y="544"/>
              <a:ext cx="1842" cy="1"/>
            </a:xfrm>
            <a:prstGeom prst="line"/>
            <a:noFill/>
            <a:ln w="28575" cap="flat" cmpd="sng">
              <a:solidFill>
                <a:schemeClr val="dk1">
                  <a:alpha val="100000"/>
                </a:schemeClr>
              </a:solidFill>
              <a:prstDash val="solid"/>
              <a:round/>
            </a:ln>
          </p:spPr>
        </p:sp>
        <p:sp>
          <p:nvSpPr>
            <p:cNvPr id="1049538" name="Line 22"/>
            <p:cNvSpPr/>
            <p:nvPr/>
          </p:nvSpPr>
          <p:spPr>
            <a:xfrm rot="0">
              <a:off x="584" y="545"/>
              <a:ext cx="11" cy="1297"/>
            </a:xfrm>
            <a:prstGeom prst="line"/>
            <a:noFill/>
            <a:ln w="28575" cap="flat" cmpd="sng">
              <a:solidFill>
                <a:schemeClr val="dk1">
                  <a:alpha val="100000"/>
                </a:schemeClr>
              </a:solidFill>
              <a:prstDash val="solid"/>
              <a:round/>
            </a:ln>
          </p:spPr>
        </p:sp>
        <p:sp>
          <p:nvSpPr>
            <p:cNvPr id="1049539" name="Line 23"/>
            <p:cNvSpPr/>
            <p:nvPr/>
          </p:nvSpPr>
          <p:spPr>
            <a:xfrm rot="0" flipV="1">
              <a:off x="102" y="1848"/>
              <a:ext cx="1842" cy="1"/>
            </a:xfrm>
            <a:prstGeom prst="line"/>
            <a:noFill/>
            <a:ln w="28575" cap="flat" cmpd="sng">
              <a:solidFill>
                <a:schemeClr val="dk1">
                  <a:alpha val="100000"/>
                </a:schemeClr>
              </a:solidFill>
              <a:prstDash val="solid"/>
              <a:round/>
            </a:ln>
          </p:spPr>
        </p:sp>
        <p:sp>
          <p:nvSpPr>
            <p:cNvPr id="1049540" name="Line 24"/>
            <p:cNvSpPr/>
            <p:nvPr/>
          </p:nvSpPr>
          <p:spPr>
            <a:xfrm rot="0" flipV="1">
              <a:off x="584" y="884"/>
              <a:ext cx="1360" cy="1"/>
            </a:xfrm>
            <a:prstGeom prst="line"/>
            <a:noFill/>
            <a:ln w="28575" cap="flat" cmpd="sng">
              <a:solidFill>
                <a:schemeClr val="dk1">
                  <a:alpha val="100000"/>
                </a:schemeClr>
              </a:solidFill>
              <a:prstDash val="solid"/>
              <a:round/>
            </a:ln>
          </p:spPr>
        </p:sp>
        <p:sp>
          <p:nvSpPr>
            <p:cNvPr id="1049541" name="Line 25"/>
            <p:cNvSpPr/>
            <p:nvPr/>
          </p:nvSpPr>
          <p:spPr>
            <a:xfrm rot="0">
              <a:off x="187" y="1168"/>
              <a:ext cx="1757" cy="0"/>
            </a:xfrm>
            <a:prstGeom prst="line"/>
            <a:noFill/>
            <a:ln w="28575" cap="flat" cmpd="sng">
              <a:solidFill>
                <a:schemeClr val="dk1">
                  <a:alpha val="100000"/>
                </a:schemeClr>
              </a:solidFill>
              <a:prstDash val="solid"/>
              <a:round/>
            </a:ln>
          </p:spPr>
        </p:sp>
        <p:sp>
          <p:nvSpPr>
            <p:cNvPr id="1049542" name="Line 26"/>
            <p:cNvSpPr/>
            <p:nvPr/>
          </p:nvSpPr>
          <p:spPr>
            <a:xfrm rot="0">
              <a:off x="1230" y="885"/>
              <a:ext cx="6" cy="964"/>
            </a:xfrm>
            <a:prstGeom prst="line"/>
            <a:noFill/>
            <a:ln w="28575" cap="flat" cmpd="sng">
              <a:solidFill>
                <a:schemeClr val="dk1">
                  <a:alpha val="100000"/>
                </a:schemeClr>
              </a:solidFill>
              <a:prstDash val="solid"/>
              <a:round/>
            </a:ln>
          </p:spPr>
        </p:sp>
        <p:sp>
          <p:nvSpPr>
            <p:cNvPr id="1049543" name="Text Box 27"/>
            <p:cNvSpPr txBox="1"/>
            <p:nvPr/>
          </p:nvSpPr>
          <p:spPr>
            <a:xfrm rot="0">
              <a:off x="102" y="545"/>
              <a:ext cx="509" cy="633"/>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现态</a:t>
              </a:r>
            </a:p>
            <a:p>
              <a:pPr algn="ctr" eaLnBrk="1" hangingPunct="1" indent="0" lvl="0" marL="0">
                <a:spcBef>
                  <a:spcPct val="50000"/>
                </a:spcBef>
                <a:buFontTx/>
                <a:buNone/>
              </a:pPr>
              <a:r>
                <a:rPr altLang="zh-CN" b="1" sz="2400" lang="en-US">
                  <a:latin typeface="Times New Roman" pitchFamily="18" charset="0"/>
                </a:rPr>
                <a:t>Q</a:t>
              </a:r>
            </a:p>
          </p:txBody>
        </p:sp>
        <p:sp>
          <p:nvSpPr>
            <p:cNvPr id="1049544" name="Text Box 28"/>
            <p:cNvSpPr txBox="1"/>
            <p:nvPr/>
          </p:nvSpPr>
          <p:spPr>
            <a:xfrm rot="0">
              <a:off x="791" y="544"/>
              <a:ext cx="98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次态</a:t>
              </a:r>
              <a:r>
                <a:rPr altLang="zh-CN" b="1" sz="2400" lang="en-US">
                  <a:latin typeface="Times New Roman" pitchFamily="18" charset="0"/>
                </a:rPr>
                <a:t>Q</a:t>
              </a:r>
              <a:r>
                <a:rPr altLang="zh-CN" baseline="30000" sz="2400" lang="en-US">
                  <a:latin typeface="Times New Roman" pitchFamily="18" charset="0"/>
                </a:rPr>
                <a:t>(n+1)</a:t>
              </a:r>
              <a:r>
                <a:rPr altLang="zh-CN" sz="2400" lang="en-US">
                  <a:latin typeface="Times New Roman" pitchFamily="18" charset="0"/>
                </a:rPr>
                <a:t> </a:t>
              </a:r>
            </a:p>
          </p:txBody>
        </p:sp>
        <p:sp>
          <p:nvSpPr>
            <p:cNvPr id="1049545" name="Text Box 29"/>
            <p:cNvSpPr txBox="1"/>
            <p:nvPr/>
          </p:nvSpPr>
          <p:spPr>
            <a:xfrm rot="0">
              <a:off x="578" y="879"/>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50000"/>
                </a:spcBef>
                <a:buFontTx/>
                <a:buNone/>
              </a:pPr>
              <a:r>
                <a:rPr altLang="zh-CN" sz="2400" lang="en-US">
                  <a:latin typeface="Times New Roman" pitchFamily="18" charset="0"/>
                </a:rPr>
                <a:t>T=0</a:t>
              </a:r>
            </a:p>
          </p:txBody>
        </p:sp>
        <p:sp>
          <p:nvSpPr>
            <p:cNvPr id="1049546" name="Text Box 30"/>
            <p:cNvSpPr txBox="1"/>
            <p:nvPr/>
          </p:nvSpPr>
          <p:spPr>
            <a:xfrm rot="0">
              <a:off x="273" y="1169"/>
              <a:ext cx="247"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1</a:t>
              </a:r>
            </a:p>
          </p:txBody>
        </p:sp>
        <p:sp>
          <p:nvSpPr>
            <p:cNvPr id="1049547" name="Text Box 31"/>
            <p:cNvSpPr txBox="1"/>
            <p:nvPr/>
          </p:nvSpPr>
          <p:spPr>
            <a:xfrm rot="0">
              <a:off x="782" y="1168"/>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0</a:t>
              </a:r>
            </a:p>
            <a:p>
              <a:pPr eaLnBrk="1" hangingPunct="1" indent="-457200" lvl="0" marL="457200">
                <a:spcBef>
                  <a:spcPct val="50000"/>
                </a:spcBef>
              </a:pPr>
              <a:r>
                <a:rPr altLang="zh-CN" sz="2400" lang="en-US">
                  <a:latin typeface="Times New Roman" pitchFamily="18" charset="0"/>
                </a:rPr>
                <a:t>1</a:t>
              </a:r>
            </a:p>
          </p:txBody>
        </p:sp>
        <p:sp>
          <p:nvSpPr>
            <p:cNvPr id="1049548" name="Text Box 32"/>
            <p:cNvSpPr txBox="1"/>
            <p:nvPr/>
          </p:nvSpPr>
          <p:spPr>
            <a:xfrm rot="0">
              <a:off x="158" y="204"/>
              <a:ext cx="1815"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钟控</a:t>
              </a:r>
              <a:r>
                <a:rPr altLang="zh-CN" sz="2400" lang="en-US">
                  <a:latin typeface="Times New Roman" pitchFamily="18" charset="0"/>
                </a:rPr>
                <a:t>T</a:t>
              </a:r>
              <a:r>
                <a:rPr altLang="en-US" sz="2400" lang="zh-CN">
                  <a:latin typeface="Times New Roman" pitchFamily="18" charset="0"/>
                </a:rPr>
                <a:t>触发器状态表</a:t>
              </a:r>
            </a:p>
          </p:txBody>
        </p:sp>
        <p:sp>
          <p:nvSpPr>
            <p:cNvPr id="1049549" name="Text Box 33"/>
            <p:cNvSpPr txBox="1"/>
            <p:nvPr/>
          </p:nvSpPr>
          <p:spPr>
            <a:xfrm rot="0">
              <a:off x="1217" y="881"/>
              <a:ext cx="67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50000"/>
                </a:spcBef>
                <a:buFontTx/>
                <a:buNone/>
              </a:pPr>
              <a:r>
                <a:rPr altLang="zh-CN" sz="2400" lang="en-US">
                  <a:latin typeface="Times New Roman" pitchFamily="18" charset="0"/>
                </a:rPr>
                <a:t>T=1</a:t>
              </a:r>
            </a:p>
          </p:txBody>
        </p:sp>
        <p:sp>
          <p:nvSpPr>
            <p:cNvPr id="1049550" name="Text Box 34"/>
            <p:cNvSpPr txBox="1"/>
            <p:nvPr/>
          </p:nvSpPr>
          <p:spPr>
            <a:xfrm rot="0">
              <a:off x="1434" y="1168"/>
              <a:ext cx="283" cy="633"/>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indent="-457200" lvl="0" marL="457200">
                <a:spcBef>
                  <a:spcPct val="50000"/>
                </a:spcBef>
              </a:pPr>
              <a:r>
                <a:rPr altLang="zh-CN" sz="2400" lang="en-US">
                  <a:latin typeface="Times New Roman" pitchFamily="18" charset="0"/>
                </a:rPr>
                <a:t>1</a:t>
              </a:r>
            </a:p>
            <a:p>
              <a:pPr eaLnBrk="1" hangingPunct="1" indent="-457200" lvl="0" marL="457200">
                <a:spcBef>
                  <a:spcPct val="50000"/>
                </a:spcBef>
              </a:pPr>
              <a:r>
                <a:rPr altLang="zh-CN" sz="2400" lang="en-US">
                  <a:latin typeface="Times New Roman" pitchFamily="18" charset="0"/>
                </a:rPr>
                <a:t>0</a:t>
              </a:r>
            </a:p>
          </p:txBody>
        </p:sp>
      </p:grpSp>
      <p:sp>
        <p:nvSpPr>
          <p:cNvPr id="104955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55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55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7">
                                          <p:stCondLst>
                                            <p:cond delay="499"/>
                                          </p:stCondLst>
                                        </p:cTn>
                                        <p:tgtEl>
                                          <p:spTgt spid="1049520"/>
                                        </p:tgtEl>
                                        <p:attrNameLst>
                                          <p:attrName>style.visibility</p:attrName>
                                        </p:attrNameLst>
                                      </p:cBhvr>
                                      <p:to>
                                        <p:strVal val="visible"/>
                                      </p:to>
                                    </p:set>
                                  </p:childTnLst>
                                  <p:subTnLst>
                                    <p:audio>
                                      <p:cMediaNode mute="0" vol="50000">
                                        <p:cTn display="0" id="6" masterRel="sameClick" presetSubtype="1">
                                          <p:stCondLst>
                                            <p:cond evt="begin" delay="0">
                                              <p:tn val="5"/>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20" grpId="0" uiExpand="0" build="whole"/>
    </p:bldLst>
  </p:timing>
</p:sld>
</file>

<file path=ppt/slides/slide88.xml><?xml version="1.0" encoding="utf-8"?>
<p:sld xmlns:a="http://schemas.openxmlformats.org/drawingml/2006/main" xmlns:r="http://schemas.openxmlformats.org/officeDocument/2006/relationships" xmlns:p="http://schemas.openxmlformats.org/presentationml/2006/main" show="1" showMasterSp="1">
  <p:cSld>
    <p:spTree>
      <p:nvGrpSpPr>
        <p:cNvPr id="388" name=""/>
        <p:cNvGrpSpPr/>
        <p:nvPr/>
      </p:nvGrpSpPr>
      <p:grpSpPr>
        <a:xfrm rot="0">
          <a:off x="0" y="0"/>
          <a:ext cx="0" cy="0"/>
          <a:chOff x="0" y="0"/>
          <a:chExt cx="0" cy="0"/>
        </a:xfrm>
      </p:grpSpPr>
      <p:sp>
        <p:nvSpPr>
          <p:cNvPr id="1049556" name="Text Box 6"/>
          <p:cNvSpPr txBox="1"/>
          <p:nvPr/>
        </p:nvSpPr>
        <p:spPr>
          <a:xfrm rot="0">
            <a:off x="701675" y="1036637"/>
            <a:ext cx="6019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50000"/>
              </a:spcBef>
              <a:buFontTx/>
              <a:buNone/>
            </a:pPr>
            <a:r>
              <a:rPr altLang="en-US" b="1" sz="2400" lang="zh-CN">
                <a:latin typeface="Times New Roman" pitchFamily="18" charset="0"/>
              </a:rPr>
              <a:t>引起空翻的原因是什么？</a:t>
            </a:r>
          </a:p>
        </p:txBody>
      </p:sp>
      <p:grpSp>
        <p:nvGrpSpPr>
          <p:cNvPr id="389" name=""/>
          <p:cNvGrpSpPr/>
          <p:nvPr/>
        </p:nvGrpSpPr>
        <p:grpSpPr>
          <a:xfrm rot="0">
            <a:off x="3717925" y="2314575"/>
            <a:ext cx="4679950" cy="4175125"/>
            <a:chOff x="2342" y="1458"/>
            <a:chExt cx="2948" cy="2630"/>
          </a:xfrm>
        </p:grpSpPr>
        <p:grpSp>
          <p:nvGrpSpPr>
            <p:cNvPr id="390" name=""/>
            <p:cNvGrpSpPr/>
            <p:nvPr/>
          </p:nvGrpSpPr>
          <p:grpSpPr>
            <a:xfrm rot="0">
              <a:off x="2342" y="1458"/>
              <a:ext cx="2948" cy="2630"/>
              <a:chOff x="2336" y="709"/>
              <a:chExt cx="2948" cy="2630"/>
            </a:xfrm>
          </p:grpSpPr>
          <p:sp>
            <p:nvSpPr>
              <p:cNvPr id="1049557" name="Line 9"/>
              <p:cNvSpPr/>
              <p:nvPr/>
            </p:nvSpPr>
            <p:spPr>
              <a:xfrm rot="0">
                <a:off x="3082" y="1573"/>
                <a:ext cx="552" cy="1"/>
              </a:xfrm>
              <a:prstGeom prst="line"/>
              <a:noFill/>
              <a:ln w="9525" cap="flat" cmpd="sng">
                <a:solidFill>
                  <a:srgbClr val="000000">
                    <a:alpha val="100000"/>
                  </a:srgbClr>
                </a:solidFill>
                <a:prstDash val="solid"/>
                <a:round/>
              </a:ln>
            </p:spPr>
          </p:sp>
          <p:sp>
            <p:nvSpPr>
              <p:cNvPr id="1049558" name="Line 10"/>
              <p:cNvSpPr/>
              <p:nvPr/>
            </p:nvSpPr>
            <p:spPr>
              <a:xfrm rot="0" flipV="1">
                <a:off x="3634" y="1311"/>
                <a:ext cx="1" cy="262"/>
              </a:xfrm>
              <a:prstGeom prst="line"/>
              <a:noFill/>
              <a:ln w="9525" cap="flat" cmpd="sng">
                <a:solidFill>
                  <a:srgbClr val="000000">
                    <a:alpha val="100000"/>
                  </a:srgbClr>
                </a:solidFill>
                <a:prstDash val="solid"/>
                <a:round/>
              </a:ln>
            </p:spPr>
          </p:sp>
          <p:sp>
            <p:nvSpPr>
              <p:cNvPr id="1049559" name="Line 11"/>
              <p:cNvSpPr/>
              <p:nvPr/>
            </p:nvSpPr>
            <p:spPr>
              <a:xfrm rot="0">
                <a:off x="3634" y="1311"/>
                <a:ext cx="827" cy="1"/>
              </a:xfrm>
              <a:prstGeom prst="line"/>
              <a:noFill/>
              <a:ln w="9525" cap="flat" cmpd="sng">
                <a:solidFill>
                  <a:srgbClr val="000000">
                    <a:alpha val="100000"/>
                  </a:srgbClr>
                </a:solidFill>
                <a:prstDash val="solid"/>
                <a:round/>
              </a:ln>
            </p:spPr>
          </p:sp>
          <p:sp>
            <p:nvSpPr>
              <p:cNvPr id="1049560" name="Line 12"/>
              <p:cNvSpPr/>
              <p:nvPr/>
            </p:nvSpPr>
            <p:spPr>
              <a:xfrm rot="0">
                <a:off x="4461" y="1311"/>
                <a:ext cx="1" cy="262"/>
              </a:xfrm>
              <a:prstGeom prst="line"/>
              <a:noFill/>
              <a:ln w="9525" cap="flat" cmpd="sng">
                <a:solidFill>
                  <a:srgbClr val="000000">
                    <a:alpha val="100000"/>
                  </a:srgbClr>
                </a:solidFill>
                <a:prstDash val="solid"/>
                <a:round/>
              </a:ln>
            </p:spPr>
          </p:sp>
          <p:sp>
            <p:nvSpPr>
              <p:cNvPr id="1049561" name="Text Box 13"/>
              <p:cNvSpPr txBox="1"/>
              <p:nvPr/>
            </p:nvSpPr>
            <p:spPr>
              <a:xfrm rot="0">
                <a:off x="2336" y="1434"/>
                <a:ext cx="680" cy="272"/>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indent="0" lvl="0" marL="0">
                  <a:spcBef>
                    <a:spcPct val="0"/>
                  </a:spcBef>
                  <a:buFontTx/>
                  <a:buNone/>
                </a:pPr>
                <a:r>
                  <a:rPr altLang="en-US" b="1" sz="1800" lang="zh-CN">
                    <a:latin typeface="Times New Roman" pitchFamily="18" charset="0"/>
                  </a:rPr>
                  <a:t>时钟</a:t>
                </a:r>
                <a:r>
                  <a:rPr altLang="zh-CN" b="1" sz="1800" lang="en-US">
                    <a:latin typeface="Times New Roman" pitchFamily="18" charset="0"/>
                  </a:rPr>
                  <a:t>CP</a:t>
                </a:r>
              </a:p>
            </p:txBody>
          </p:sp>
          <p:sp>
            <p:nvSpPr>
              <p:cNvPr id="1049562" name="Line 14"/>
              <p:cNvSpPr/>
              <p:nvPr/>
            </p:nvSpPr>
            <p:spPr>
              <a:xfrm rot="0">
                <a:off x="4461" y="1576"/>
                <a:ext cx="800" cy="0"/>
              </a:xfrm>
              <a:prstGeom prst="line"/>
              <a:noFill/>
              <a:ln w="9525" cap="flat" cmpd="sng">
                <a:solidFill>
                  <a:srgbClr val="000000">
                    <a:alpha val="100000"/>
                  </a:srgbClr>
                </a:solidFill>
                <a:prstDash val="solid"/>
                <a:round/>
              </a:ln>
            </p:spPr>
          </p:sp>
          <p:sp>
            <p:nvSpPr>
              <p:cNvPr id="1049563" name="Line 15"/>
              <p:cNvSpPr/>
              <p:nvPr/>
            </p:nvSpPr>
            <p:spPr>
              <a:xfrm rot="0">
                <a:off x="3092" y="1959"/>
                <a:ext cx="671" cy="0"/>
              </a:xfrm>
              <a:prstGeom prst="line"/>
              <a:noFill/>
              <a:ln w="9525" cap="flat" cmpd="sng">
                <a:solidFill>
                  <a:srgbClr val="000000">
                    <a:alpha val="100000"/>
                  </a:srgbClr>
                </a:solidFill>
                <a:prstDash val="solid"/>
                <a:round/>
              </a:ln>
            </p:spPr>
          </p:sp>
          <p:sp>
            <p:nvSpPr>
              <p:cNvPr id="1049564" name="Line 16"/>
              <p:cNvSpPr/>
              <p:nvPr/>
            </p:nvSpPr>
            <p:spPr>
              <a:xfrm rot="0" flipV="1">
                <a:off x="3763" y="1727"/>
                <a:ext cx="0" cy="221"/>
              </a:xfrm>
              <a:prstGeom prst="line"/>
              <a:noFill/>
              <a:ln w="9525" cap="flat" cmpd="sng">
                <a:solidFill>
                  <a:srgbClr val="000000">
                    <a:alpha val="100000"/>
                  </a:srgbClr>
                </a:solidFill>
                <a:prstDash val="solid"/>
                <a:round/>
              </a:ln>
            </p:spPr>
          </p:sp>
          <p:sp>
            <p:nvSpPr>
              <p:cNvPr id="1049565" name="Line 17"/>
              <p:cNvSpPr/>
              <p:nvPr/>
            </p:nvSpPr>
            <p:spPr>
              <a:xfrm rot="0">
                <a:off x="3763" y="1727"/>
                <a:ext cx="101" cy="1"/>
              </a:xfrm>
              <a:prstGeom prst="line"/>
              <a:noFill/>
              <a:ln w="9525" cap="flat" cmpd="sng">
                <a:solidFill>
                  <a:srgbClr val="000000">
                    <a:alpha val="100000"/>
                  </a:srgbClr>
                </a:solidFill>
                <a:prstDash val="solid"/>
                <a:round/>
              </a:ln>
            </p:spPr>
          </p:sp>
          <p:sp>
            <p:nvSpPr>
              <p:cNvPr id="1049566" name="Line 18"/>
              <p:cNvSpPr/>
              <p:nvPr/>
            </p:nvSpPr>
            <p:spPr>
              <a:xfrm rot="0">
                <a:off x="3864" y="1727"/>
                <a:ext cx="1" cy="221"/>
              </a:xfrm>
              <a:prstGeom prst="line"/>
              <a:noFill/>
              <a:ln w="9525" cap="flat" cmpd="sng">
                <a:solidFill>
                  <a:srgbClr val="000000">
                    <a:alpha val="100000"/>
                  </a:srgbClr>
                </a:solidFill>
                <a:prstDash val="solid"/>
                <a:round/>
              </a:ln>
            </p:spPr>
          </p:sp>
          <p:sp>
            <p:nvSpPr>
              <p:cNvPr id="1049567" name="Line 19"/>
              <p:cNvSpPr/>
              <p:nvPr/>
            </p:nvSpPr>
            <p:spPr>
              <a:xfrm rot="0">
                <a:off x="3864" y="1948"/>
                <a:ext cx="230" cy="1"/>
              </a:xfrm>
              <a:prstGeom prst="line"/>
              <a:noFill/>
              <a:ln w="9525" cap="flat" cmpd="sng">
                <a:solidFill>
                  <a:srgbClr val="000000">
                    <a:alpha val="100000"/>
                  </a:srgbClr>
                </a:solidFill>
                <a:prstDash val="solid"/>
                <a:round/>
              </a:ln>
            </p:spPr>
          </p:sp>
          <p:sp>
            <p:nvSpPr>
              <p:cNvPr id="1049568" name="Line 20"/>
              <p:cNvSpPr/>
              <p:nvPr/>
            </p:nvSpPr>
            <p:spPr>
              <a:xfrm rot="0" flipV="1">
                <a:off x="4100" y="1718"/>
                <a:ext cx="1" cy="230"/>
              </a:xfrm>
              <a:prstGeom prst="line"/>
              <a:noFill/>
              <a:ln w="9525" cap="flat" cmpd="sng">
                <a:solidFill>
                  <a:srgbClr val="000000">
                    <a:alpha val="100000"/>
                  </a:srgbClr>
                </a:solidFill>
                <a:prstDash val="solid"/>
                <a:round/>
              </a:ln>
            </p:spPr>
          </p:sp>
          <p:sp>
            <p:nvSpPr>
              <p:cNvPr id="1049569" name="Line 21"/>
              <p:cNvSpPr/>
              <p:nvPr/>
            </p:nvSpPr>
            <p:spPr>
              <a:xfrm rot="0">
                <a:off x="4100" y="1718"/>
                <a:ext cx="110" cy="0"/>
              </a:xfrm>
              <a:prstGeom prst="line"/>
              <a:noFill/>
              <a:ln w="9525" cap="flat" cmpd="sng">
                <a:solidFill>
                  <a:srgbClr val="000000">
                    <a:alpha val="100000"/>
                  </a:srgbClr>
                </a:solidFill>
                <a:prstDash val="solid"/>
                <a:round/>
              </a:ln>
            </p:spPr>
          </p:sp>
          <p:sp>
            <p:nvSpPr>
              <p:cNvPr id="1049570" name="Line 22"/>
              <p:cNvSpPr/>
              <p:nvPr/>
            </p:nvSpPr>
            <p:spPr>
              <a:xfrm rot="0">
                <a:off x="4210" y="1718"/>
                <a:ext cx="1" cy="220"/>
              </a:xfrm>
              <a:prstGeom prst="line"/>
              <a:noFill/>
              <a:ln w="9525" cap="flat" cmpd="sng">
                <a:solidFill>
                  <a:srgbClr val="000000">
                    <a:alpha val="100000"/>
                  </a:srgbClr>
                </a:solidFill>
                <a:prstDash val="solid"/>
                <a:round/>
              </a:ln>
            </p:spPr>
          </p:sp>
          <p:sp>
            <p:nvSpPr>
              <p:cNvPr id="1049571" name="Line 23"/>
              <p:cNvSpPr/>
              <p:nvPr/>
            </p:nvSpPr>
            <p:spPr>
              <a:xfrm rot="0">
                <a:off x="4219" y="1938"/>
                <a:ext cx="1048" cy="0"/>
              </a:xfrm>
              <a:prstGeom prst="line"/>
              <a:noFill/>
              <a:ln w="9525" cap="flat" cmpd="sng">
                <a:solidFill>
                  <a:srgbClr val="000000">
                    <a:alpha val="100000"/>
                  </a:srgbClr>
                </a:solidFill>
                <a:prstDash val="solid"/>
                <a:round/>
              </a:ln>
            </p:spPr>
          </p:sp>
          <p:sp>
            <p:nvSpPr>
              <p:cNvPr id="1049572" name="Line 24"/>
              <p:cNvSpPr/>
              <p:nvPr/>
            </p:nvSpPr>
            <p:spPr>
              <a:xfrm rot="0">
                <a:off x="3092" y="2402"/>
                <a:ext cx="919" cy="1"/>
              </a:xfrm>
              <a:prstGeom prst="line"/>
              <a:noFill/>
              <a:ln w="9525" cap="flat" cmpd="sng">
                <a:solidFill>
                  <a:srgbClr val="000000">
                    <a:alpha val="100000"/>
                  </a:srgbClr>
                </a:solidFill>
                <a:prstDash val="solid"/>
                <a:round/>
              </a:ln>
            </p:spPr>
          </p:sp>
          <p:sp>
            <p:nvSpPr>
              <p:cNvPr id="1049573" name="Line 25"/>
              <p:cNvSpPr/>
              <p:nvPr/>
            </p:nvSpPr>
            <p:spPr>
              <a:xfrm rot="0" flipV="1">
                <a:off x="4011" y="2150"/>
                <a:ext cx="1" cy="242"/>
              </a:xfrm>
              <a:prstGeom prst="line"/>
              <a:noFill/>
              <a:ln w="9525" cap="flat" cmpd="sng">
                <a:solidFill>
                  <a:srgbClr val="000000">
                    <a:alpha val="100000"/>
                  </a:srgbClr>
                </a:solidFill>
                <a:prstDash val="solid"/>
                <a:round/>
              </a:ln>
            </p:spPr>
          </p:sp>
          <p:sp>
            <p:nvSpPr>
              <p:cNvPr id="1049574" name="Line 26"/>
              <p:cNvSpPr/>
              <p:nvPr/>
            </p:nvSpPr>
            <p:spPr>
              <a:xfrm rot="0">
                <a:off x="4029" y="2150"/>
                <a:ext cx="285" cy="1"/>
              </a:xfrm>
              <a:prstGeom prst="line"/>
              <a:noFill/>
              <a:ln w="9525" cap="flat" cmpd="sng">
                <a:solidFill>
                  <a:srgbClr val="000000">
                    <a:alpha val="100000"/>
                  </a:srgbClr>
                </a:solidFill>
                <a:prstDash val="solid"/>
                <a:round/>
              </a:ln>
            </p:spPr>
          </p:sp>
          <p:sp>
            <p:nvSpPr>
              <p:cNvPr id="1049575" name="Line 27"/>
              <p:cNvSpPr/>
              <p:nvPr/>
            </p:nvSpPr>
            <p:spPr>
              <a:xfrm rot="0">
                <a:off x="4320" y="2139"/>
                <a:ext cx="0" cy="253"/>
              </a:xfrm>
              <a:prstGeom prst="line"/>
              <a:noFill/>
              <a:ln w="9525" cap="flat" cmpd="sng">
                <a:solidFill>
                  <a:srgbClr val="000000">
                    <a:alpha val="100000"/>
                  </a:srgbClr>
                </a:solidFill>
                <a:prstDash val="solid"/>
                <a:round/>
              </a:ln>
            </p:spPr>
          </p:sp>
          <p:sp>
            <p:nvSpPr>
              <p:cNvPr id="1049576" name="Line 28"/>
              <p:cNvSpPr/>
              <p:nvPr/>
            </p:nvSpPr>
            <p:spPr>
              <a:xfrm rot="0">
                <a:off x="4320" y="2392"/>
                <a:ext cx="964" cy="1"/>
              </a:xfrm>
              <a:prstGeom prst="line"/>
              <a:noFill/>
              <a:ln w="9525" cap="flat" cmpd="sng">
                <a:solidFill>
                  <a:srgbClr val="000000">
                    <a:alpha val="100000"/>
                  </a:srgbClr>
                </a:solidFill>
                <a:prstDash val="solid"/>
                <a:round/>
              </a:ln>
            </p:spPr>
          </p:sp>
          <p:sp>
            <p:nvSpPr>
              <p:cNvPr id="1049577" name="Line 29"/>
              <p:cNvSpPr/>
              <p:nvPr/>
            </p:nvSpPr>
            <p:spPr>
              <a:xfrm rot="0">
                <a:off x="3101" y="2896"/>
                <a:ext cx="542" cy="0"/>
              </a:xfrm>
              <a:prstGeom prst="line"/>
              <a:noFill/>
              <a:ln w="9525" cap="flat" cmpd="sng">
                <a:solidFill>
                  <a:srgbClr val="000000">
                    <a:alpha val="100000"/>
                  </a:srgbClr>
                </a:solidFill>
                <a:prstDash val="solid"/>
                <a:round/>
              </a:ln>
            </p:spPr>
          </p:sp>
          <p:sp>
            <p:nvSpPr>
              <p:cNvPr id="1049578" name="Text Box 30"/>
              <p:cNvSpPr txBox="1"/>
              <p:nvPr/>
            </p:nvSpPr>
            <p:spPr>
              <a:xfrm rot="0">
                <a:off x="2744" y="1888"/>
                <a:ext cx="239" cy="227"/>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1800" lang="en-US">
                    <a:latin typeface="Times New Roman" pitchFamily="18" charset="0"/>
                  </a:rPr>
                  <a:t>J</a:t>
                </a:r>
              </a:p>
            </p:txBody>
          </p:sp>
          <p:sp>
            <p:nvSpPr>
              <p:cNvPr id="1049579" name="Text Box 31"/>
              <p:cNvSpPr txBox="1"/>
              <p:nvPr/>
            </p:nvSpPr>
            <p:spPr>
              <a:xfrm rot="0">
                <a:off x="2744" y="2296"/>
                <a:ext cx="239" cy="229"/>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1800" lang="en-US">
                    <a:latin typeface="Times New Roman" pitchFamily="18" charset="0"/>
                  </a:rPr>
                  <a:t>K</a:t>
                </a:r>
              </a:p>
            </p:txBody>
          </p:sp>
          <p:sp>
            <p:nvSpPr>
              <p:cNvPr id="1049580" name="Text Box 32"/>
              <p:cNvSpPr txBox="1"/>
              <p:nvPr/>
            </p:nvSpPr>
            <p:spPr>
              <a:xfrm rot="0">
                <a:off x="2744" y="2750"/>
                <a:ext cx="238" cy="215"/>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1800" lang="en-US">
                    <a:latin typeface="Times New Roman" pitchFamily="18" charset="0"/>
                  </a:rPr>
                  <a:t>Q</a:t>
                </a:r>
              </a:p>
            </p:txBody>
          </p:sp>
          <p:sp>
            <p:nvSpPr>
              <p:cNvPr id="1049581" name="Line 33"/>
              <p:cNvSpPr/>
              <p:nvPr/>
            </p:nvSpPr>
            <p:spPr>
              <a:xfrm rot="0">
                <a:off x="3634" y="719"/>
                <a:ext cx="1" cy="2610"/>
              </a:xfrm>
              <a:prstGeom prst="line"/>
              <a:noFill/>
              <a:ln w="9525" cap="flat" cmpd="sng">
                <a:solidFill>
                  <a:srgbClr val="000000">
                    <a:alpha val="100000"/>
                  </a:srgbClr>
                </a:solidFill>
                <a:prstDash val="dashDot"/>
                <a:round/>
              </a:ln>
            </p:spPr>
          </p:sp>
          <p:sp>
            <p:nvSpPr>
              <p:cNvPr id="1049582" name="Line 34"/>
              <p:cNvSpPr/>
              <p:nvPr/>
            </p:nvSpPr>
            <p:spPr>
              <a:xfrm rot="0">
                <a:off x="3763" y="719"/>
                <a:ext cx="0" cy="2610"/>
              </a:xfrm>
              <a:prstGeom prst="line"/>
              <a:noFill/>
              <a:ln w="9525" cap="flat" cmpd="sng">
                <a:solidFill>
                  <a:srgbClr val="000000">
                    <a:alpha val="100000"/>
                  </a:srgbClr>
                </a:solidFill>
                <a:prstDash val="dashDot"/>
                <a:round/>
              </a:ln>
            </p:spPr>
          </p:sp>
          <p:sp>
            <p:nvSpPr>
              <p:cNvPr id="1049583" name="Line 35"/>
              <p:cNvSpPr/>
              <p:nvPr/>
            </p:nvSpPr>
            <p:spPr>
              <a:xfrm rot="0">
                <a:off x="3873" y="719"/>
                <a:ext cx="1" cy="2610"/>
              </a:xfrm>
              <a:prstGeom prst="line"/>
              <a:noFill/>
              <a:ln w="9525" cap="flat" cmpd="sng">
                <a:solidFill>
                  <a:srgbClr val="000000">
                    <a:alpha val="100000"/>
                  </a:srgbClr>
                </a:solidFill>
                <a:prstDash val="dashDot"/>
                <a:round/>
              </a:ln>
            </p:spPr>
          </p:sp>
          <p:sp>
            <p:nvSpPr>
              <p:cNvPr id="1049584" name="Line 36"/>
              <p:cNvSpPr/>
              <p:nvPr/>
            </p:nvSpPr>
            <p:spPr>
              <a:xfrm rot="0">
                <a:off x="4204" y="719"/>
                <a:ext cx="1" cy="2610"/>
              </a:xfrm>
              <a:prstGeom prst="line"/>
              <a:noFill/>
              <a:ln w="9525" cap="flat" cmpd="sng">
                <a:solidFill>
                  <a:srgbClr val="000000">
                    <a:alpha val="100000"/>
                  </a:srgbClr>
                </a:solidFill>
                <a:prstDash val="dashDot"/>
                <a:round/>
              </a:ln>
            </p:spPr>
          </p:sp>
          <p:sp>
            <p:nvSpPr>
              <p:cNvPr id="1049585" name="Line 37"/>
              <p:cNvSpPr/>
              <p:nvPr/>
            </p:nvSpPr>
            <p:spPr>
              <a:xfrm rot="0">
                <a:off x="4323" y="729"/>
                <a:ext cx="2" cy="2610"/>
              </a:xfrm>
              <a:prstGeom prst="line"/>
              <a:noFill/>
              <a:ln w="9525" cap="flat" cmpd="sng">
                <a:solidFill>
                  <a:srgbClr val="000000">
                    <a:alpha val="100000"/>
                  </a:srgbClr>
                </a:solidFill>
                <a:prstDash val="dashDot"/>
                <a:round/>
              </a:ln>
            </p:spPr>
          </p:sp>
          <p:sp>
            <p:nvSpPr>
              <p:cNvPr id="1049586" name="Line 38"/>
              <p:cNvSpPr/>
              <p:nvPr/>
            </p:nvSpPr>
            <p:spPr>
              <a:xfrm rot="0">
                <a:off x="4461" y="727"/>
                <a:ext cx="1" cy="2609"/>
              </a:xfrm>
              <a:prstGeom prst="line"/>
              <a:noFill/>
              <a:ln w="9525" cap="flat" cmpd="sng">
                <a:solidFill>
                  <a:srgbClr val="000000">
                    <a:alpha val="100000"/>
                  </a:srgbClr>
                </a:solidFill>
                <a:prstDash val="dashDot"/>
                <a:round/>
              </a:ln>
            </p:spPr>
          </p:sp>
          <p:sp>
            <p:nvSpPr>
              <p:cNvPr id="1049587" name="Line 39"/>
              <p:cNvSpPr/>
              <p:nvPr/>
            </p:nvSpPr>
            <p:spPr>
              <a:xfrm rot="0">
                <a:off x="4005" y="709"/>
                <a:ext cx="1" cy="2610"/>
              </a:xfrm>
              <a:prstGeom prst="line"/>
              <a:noFill/>
              <a:ln w="9525" cap="flat" cmpd="sng">
                <a:solidFill>
                  <a:srgbClr val="000000">
                    <a:alpha val="100000"/>
                  </a:srgbClr>
                </a:solidFill>
                <a:prstDash val="dashDot"/>
                <a:round/>
              </a:ln>
            </p:spPr>
          </p:sp>
          <p:sp>
            <p:nvSpPr>
              <p:cNvPr id="1049588" name="Line 40"/>
              <p:cNvSpPr/>
              <p:nvPr/>
            </p:nvSpPr>
            <p:spPr>
              <a:xfrm rot="0">
                <a:off x="4094" y="709"/>
                <a:ext cx="0" cy="2610"/>
              </a:xfrm>
              <a:prstGeom prst="line"/>
              <a:noFill/>
              <a:ln w="9525" cap="flat" cmpd="sng">
                <a:solidFill>
                  <a:srgbClr val="000000">
                    <a:alpha val="100000"/>
                  </a:srgbClr>
                </a:solidFill>
                <a:prstDash val="dashDot"/>
                <a:round/>
              </a:ln>
            </p:spPr>
          </p:sp>
        </p:grpSp>
        <p:sp>
          <p:nvSpPr>
            <p:cNvPr id="1049589" name="Text Box 41"/>
            <p:cNvSpPr txBox="1"/>
            <p:nvPr/>
          </p:nvSpPr>
          <p:spPr>
            <a:xfrm rot="0">
              <a:off x="3221" y="3460"/>
              <a:ext cx="226" cy="231"/>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50000"/>
                </a:spcBef>
                <a:buFontTx/>
                <a:buNone/>
              </a:pPr>
              <a:r>
                <a:rPr altLang="zh-CN" sz="1800" lang="en-US"/>
                <a:t>0</a:t>
              </a:r>
            </a:p>
          </p:txBody>
        </p:sp>
      </p:grpSp>
      <p:grpSp>
        <p:nvGrpSpPr>
          <p:cNvPr id="391" name=""/>
          <p:cNvGrpSpPr/>
          <p:nvPr/>
        </p:nvGrpSpPr>
        <p:grpSpPr>
          <a:xfrm rot="0">
            <a:off x="5786437" y="3294062"/>
            <a:ext cx="2611437" cy="2474912"/>
            <a:chOff x="3645" y="2075"/>
            <a:chExt cx="1645" cy="1559"/>
          </a:xfrm>
        </p:grpSpPr>
        <p:grpSp>
          <p:nvGrpSpPr>
            <p:cNvPr id="392" name=""/>
            <p:cNvGrpSpPr/>
            <p:nvPr/>
          </p:nvGrpSpPr>
          <p:grpSpPr>
            <a:xfrm rot="0">
              <a:off x="3645" y="3379"/>
              <a:ext cx="1645" cy="255"/>
              <a:chOff x="3645" y="3379"/>
              <a:chExt cx="1645" cy="255"/>
            </a:xfrm>
          </p:grpSpPr>
          <p:sp>
            <p:nvSpPr>
              <p:cNvPr id="1049590" name="Line 44"/>
              <p:cNvSpPr/>
              <p:nvPr/>
            </p:nvSpPr>
            <p:spPr>
              <a:xfrm rot="0">
                <a:off x="3645" y="3634"/>
                <a:ext cx="114" cy="0"/>
              </a:xfrm>
              <a:prstGeom prst="line"/>
              <a:noFill/>
              <a:ln w="38100" cap="flat" cmpd="sng">
                <a:solidFill>
                  <a:srgbClr val="FF3300">
                    <a:alpha val="100000"/>
                  </a:srgbClr>
                </a:solidFill>
                <a:prstDash val="solid"/>
                <a:round/>
              </a:ln>
            </p:spPr>
          </p:sp>
          <p:sp>
            <p:nvSpPr>
              <p:cNvPr id="1049591" name="Line 45"/>
              <p:cNvSpPr/>
              <p:nvPr/>
            </p:nvSpPr>
            <p:spPr>
              <a:xfrm rot="0" flipV="1">
                <a:off x="3759" y="3379"/>
                <a:ext cx="0" cy="255"/>
              </a:xfrm>
              <a:prstGeom prst="line"/>
              <a:noFill/>
              <a:ln w="38100" cap="flat" cmpd="sng">
                <a:solidFill>
                  <a:srgbClr val="FF3300">
                    <a:alpha val="100000"/>
                  </a:srgbClr>
                </a:solidFill>
                <a:prstDash val="solid"/>
                <a:round/>
              </a:ln>
            </p:spPr>
          </p:sp>
          <p:sp>
            <p:nvSpPr>
              <p:cNvPr id="1049592" name="Line 46"/>
              <p:cNvSpPr/>
              <p:nvPr/>
            </p:nvSpPr>
            <p:spPr>
              <a:xfrm rot="0">
                <a:off x="3759" y="3379"/>
                <a:ext cx="255" cy="0"/>
              </a:xfrm>
              <a:prstGeom prst="line"/>
              <a:noFill/>
              <a:ln w="38100" cap="flat" cmpd="sng">
                <a:solidFill>
                  <a:srgbClr val="FF3300">
                    <a:alpha val="100000"/>
                  </a:srgbClr>
                </a:solidFill>
                <a:prstDash val="solid"/>
                <a:round/>
              </a:ln>
            </p:spPr>
          </p:sp>
          <p:sp>
            <p:nvSpPr>
              <p:cNvPr id="1049593" name="Line 47"/>
              <p:cNvSpPr/>
              <p:nvPr/>
            </p:nvSpPr>
            <p:spPr>
              <a:xfrm rot="0">
                <a:off x="4014" y="3379"/>
                <a:ext cx="0" cy="255"/>
              </a:xfrm>
              <a:prstGeom prst="line"/>
              <a:noFill/>
              <a:ln w="38100" cap="flat" cmpd="sng">
                <a:solidFill>
                  <a:srgbClr val="FF3300">
                    <a:alpha val="100000"/>
                  </a:srgbClr>
                </a:solidFill>
                <a:prstDash val="solid"/>
                <a:round/>
              </a:ln>
            </p:spPr>
          </p:sp>
          <p:sp>
            <p:nvSpPr>
              <p:cNvPr id="1049594" name="Line 48"/>
              <p:cNvSpPr/>
              <p:nvPr/>
            </p:nvSpPr>
            <p:spPr>
              <a:xfrm rot="0">
                <a:off x="4014" y="3634"/>
                <a:ext cx="85" cy="0"/>
              </a:xfrm>
              <a:prstGeom prst="line"/>
              <a:noFill/>
              <a:ln w="38100" cap="flat" cmpd="sng">
                <a:solidFill>
                  <a:srgbClr val="FF3300">
                    <a:alpha val="100000"/>
                  </a:srgbClr>
                </a:solidFill>
                <a:prstDash val="solid"/>
                <a:round/>
              </a:ln>
            </p:spPr>
          </p:sp>
          <p:sp>
            <p:nvSpPr>
              <p:cNvPr id="1049595" name="Line 49"/>
              <p:cNvSpPr/>
              <p:nvPr/>
            </p:nvSpPr>
            <p:spPr>
              <a:xfrm rot="0" flipV="1">
                <a:off x="4099" y="3379"/>
                <a:ext cx="0" cy="255"/>
              </a:xfrm>
              <a:prstGeom prst="line"/>
              <a:noFill/>
              <a:ln w="38100" cap="flat" cmpd="sng">
                <a:solidFill>
                  <a:srgbClr val="FF3300">
                    <a:alpha val="100000"/>
                  </a:srgbClr>
                </a:solidFill>
                <a:prstDash val="solid"/>
                <a:round/>
              </a:ln>
            </p:spPr>
          </p:sp>
          <p:sp>
            <p:nvSpPr>
              <p:cNvPr id="1049596" name="Line 50"/>
              <p:cNvSpPr/>
              <p:nvPr/>
            </p:nvSpPr>
            <p:spPr>
              <a:xfrm rot="0">
                <a:off x="4099" y="3379"/>
                <a:ext cx="113" cy="0"/>
              </a:xfrm>
              <a:prstGeom prst="line"/>
              <a:noFill/>
              <a:ln w="38100" cap="flat" cmpd="sng">
                <a:solidFill>
                  <a:srgbClr val="FF3300">
                    <a:alpha val="100000"/>
                  </a:srgbClr>
                </a:solidFill>
                <a:prstDash val="solid"/>
                <a:round/>
              </a:ln>
            </p:spPr>
          </p:sp>
          <p:sp>
            <p:nvSpPr>
              <p:cNvPr id="1049597" name="Line 51"/>
              <p:cNvSpPr/>
              <p:nvPr/>
            </p:nvSpPr>
            <p:spPr>
              <a:xfrm rot="0">
                <a:off x="4212" y="3379"/>
                <a:ext cx="0" cy="255"/>
              </a:xfrm>
              <a:prstGeom prst="line"/>
              <a:noFill/>
              <a:ln w="38100" cap="flat" cmpd="sng">
                <a:solidFill>
                  <a:srgbClr val="FF3300">
                    <a:alpha val="100000"/>
                  </a:srgbClr>
                </a:solidFill>
                <a:prstDash val="solid"/>
                <a:round/>
              </a:ln>
            </p:spPr>
          </p:sp>
          <p:sp>
            <p:nvSpPr>
              <p:cNvPr id="1049598" name="Line 52"/>
              <p:cNvSpPr/>
              <p:nvPr/>
            </p:nvSpPr>
            <p:spPr>
              <a:xfrm rot="0">
                <a:off x="4212" y="3634"/>
                <a:ext cx="1078" cy="0"/>
              </a:xfrm>
              <a:prstGeom prst="line"/>
              <a:noFill/>
              <a:ln w="38100" cap="flat" cmpd="sng">
                <a:solidFill>
                  <a:srgbClr val="FF3300">
                    <a:alpha val="100000"/>
                  </a:srgbClr>
                </a:solidFill>
                <a:prstDash val="solid"/>
                <a:round/>
              </a:ln>
            </p:spPr>
          </p:sp>
          <p:sp>
            <p:nvSpPr>
              <p:cNvPr id="1049599" name="Rectangle 53"/>
              <p:cNvSpPr/>
              <p:nvPr/>
            </p:nvSpPr>
            <p:spPr>
              <a:xfrm rot="0">
                <a:off x="4099" y="3379"/>
                <a:ext cx="113" cy="255"/>
              </a:xfrm>
              <a:prstGeom prst="rect"/>
              <a:solidFill>
                <a:srgbClr val="FF3300"/>
              </a:solidFill>
              <a:ln w="19050" cap="flat" cmpd="sng">
                <a:solidFill>
                  <a:srgbClr val="FF3300">
                    <a:alpha val="100000"/>
                  </a:srgb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grpSp>
        <p:sp>
          <p:nvSpPr>
            <p:cNvPr id="1049600" name="Line 54"/>
            <p:cNvSpPr/>
            <p:nvPr/>
          </p:nvSpPr>
          <p:spPr>
            <a:xfrm rot="0">
              <a:off x="3645" y="2075"/>
              <a:ext cx="823" cy="0"/>
            </a:xfrm>
            <a:prstGeom prst="line"/>
            <a:noFill/>
            <a:ln w="31750" cap="flat" cmpd="sng">
              <a:solidFill>
                <a:srgbClr val="FF3300">
                  <a:alpha val="100000"/>
                </a:srgbClr>
              </a:solidFill>
              <a:prstDash val="solid"/>
              <a:round/>
            </a:ln>
          </p:spPr>
        </p:sp>
      </p:grpSp>
      <p:sp>
        <p:nvSpPr>
          <p:cNvPr id="1049601" name="Text Box 5"/>
          <p:cNvSpPr txBox="1"/>
          <p:nvPr/>
        </p:nvSpPr>
        <p:spPr>
          <a:xfrm rot="0">
            <a:off x="701675" y="1538287"/>
            <a:ext cx="774065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因为在</a:t>
            </a:r>
            <a:r>
              <a:rPr altLang="en-US" sz="2400" lang="zh-CN">
                <a:solidFill>
                  <a:srgbClr val="FF3300"/>
                </a:solidFill>
                <a:latin typeface="Times New Roman" pitchFamily="18" charset="0"/>
              </a:rPr>
              <a:t>时钟脉冲作用期间</a:t>
            </a:r>
            <a:r>
              <a:rPr altLang="zh-CN" sz="2400" lang="en-US">
                <a:latin typeface="Times New Roman" pitchFamily="18" charset="0"/>
              </a:rPr>
              <a:t>（C</a:t>
            </a:r>
            <a:r>
              <a:rPr altLang="en-US" sz="2400" lang="zh-CN">
                <a:latin typeface="Times New Roman" pitchFamily="18" charset="0"/>
              </a:rPr>
              <a:t>为</a:t>
            </a:r>
            <a:r>
              <a:rPr altLang="zh-CN" sz="2400" lang="en-US">
                <a:latin typeface="Times New Roman" pitchFamily="18" charset="0"/>
              </a:rPr>
              <a:t>1</a:t>
            </a:r>
            <a:r>
              <a:rPr altLang="en-US" sz="2400" lang="zh-CN">
                <a:latin typeface="Times New Roman" pitchFamily="18" charset="0"/>
              </a:rPr>
              <a:t>），输入信号直接控制着触发器状态的变化，从而使得一个时钟脉冲作用期间引起多次翻转。</a:t>
            </a:r>
          </a:p>
        </p:txBody>
      </p:sp>
      <p:sp>
        <p:nvSpPr>
          <p:cNvPr id="104960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60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60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88</a:t>
            </a:fld>
            <a:endParaRPr altLang="en-US" sz="1400" lang="zh-CN">
              <a:solidFill>
                <a:srgbClr val="656565"/>
              </a:solidFill>
            </a:endParaRPr>
          </a:p>
        </p:txBody>
      </p:sp>
      <p:graphicFrame>
        <p:nvGraphicFramePr>
          <p:cNvPr id="4194336" name=""/>
          <p:cNvGraphicFramePr>
            <a:graphicFrameLocks/>
          </p:cNvGraphicFramePr>
          <p:nvPr/>
        </p:nvGraphicFramePr>
        <p:xfrm rot="0">
          <a:off x="800100" y="2889250"/>
          <a:ext cx="2725737" cy="3538537"/>
        </p:xfrm>
        <a:graphic>
          <a:graphicData uri="http://schemas.openxmlformats.org/presentationml/2006/ole">
            <mc:AlternateContent xmlns:mc="http://schemas.openxmlformats.org/markup-compatibility/2006">
              <mc:Choice xmlns:v="urn:schemas-microsoft-com:vml" Requires="v">
                <p:oleObj name="Bitmap Image" r:id="rId1" spid="" imgH="3538537" imgW="2725737" showAsIcon="0" progId="PBrush">
                  <p:embed followColorScheme="full"/>
                  <p:pic>
                    <p:nvPicPr>
                      <p:cNvPr id="2097229" name="对象 1"/>
                      <p:cNvPicPr>
                        <a:picLocks/>
                      </p:cNvPicPr>
                      <p:nvPr/>
                    </p:nvPicPr>
                    <p:blipFill>
                      <a:blip xmlns:r="http://schemas.openxmlformats.org/officeDocument/2006/relationships" r:embed="rId2"/>
                      <a:srcRect l="0" t="0" r="0" b="0"/>
                      <a:stretch>
                        <a:fillRect/>
                      </a:stretch>
                    </p:blipFill>
                    <p:spPr>
                      <a:xfrm rot="0">
                        <a:off x="800100" y="2889250"/>
                        <a:ext cx="2725737" cy="3538537"/>
                      </a:xfrm>
                      <a:prstGeom prst="rect"/>
                      <a:noFill/>
                      <a:ln>
                        <a:noFill/>
                      </a:ln>
                    </p:spPr>
                  </p:pic>
                </p:oleObj>
              </mc:Choice>
              <mc:Fallback>
                <p:oleObj name="Bitmap Image" r:id="rId1" spid="" imgH="3538537" imgW="2725737" showAsIcon="0" progId="PBrush">
                  <p:embed followColorScheme="full"/>
                  <p:pic>
                    <p:nvPicPr>
                      <p:cNvPr id="2097229" name="对象 1"/>
                      <p:cNvPicPr>
                        <a:picLocks/>
                      </p:cNvPicPr>
                      <p:nvPr/>
                    </p:nvPicPr>
                    <p:blipFill>
                      <a:blip xmlns:r="http://schemas.openxmlformats.org/officeDocument/2006/relationships" r:embed="rId2"/>
                      <a:srcRect l="0" t="0" r="0" b="0"/>
                      <a:stretch>
                        <a:fillRect/>
                      </a:stretch>
                    </p:blipFill>
                    <p:spPr>
                      <a:xfrm rot="0">
                        <a:off x="800100" y="2889250"/>
                        <a:ext cx="2725737" cy="3538537"/>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601"/>
                                        </p:tgtEl>
                                        <p:attrNameLst>
                                          <p:attrName>style.visibility</p:attrName>
                                        </p:attrNameLst>
                                      </p:cBhvr>
                                      <p:to>
                                        <p:strVal val="visible"/>
                                      </p:to>
                                    </p:set>
                                    <p:anim calcmode="lin" valueType="num">
                                      <p:cBhvr additive="base">
                                        <p:cTn dur="500" fill="hold" id="7"/>
                                        <p:tgtEl>
                                          <p:spTgt spid="1049601"/>
                                        </p:tgtEl>
                                        <p:attrNameLst>
                                          <p:attrName>ppt_x</p:attrName>
                                        </p:attrNameLst>
                                      </p:cBhvr>
                                      <p:tavLst>
                                        <p:tav tm="0">
                                          <p:val>
                                            <p:strVal val="#ppt_x"/>
                                          </p:val>
                                        </p:tav>
                                        <p:tav tm="100000">
                                          <p:val>
                                            <p:strVal val="#ppt_x"/>
                                          </p:val>
                                        </p:tav>
                                      </p:tavLst>
                                    </p:anim>
                                    <p:anim calcmode="lin" valueType="num">
                                      <p:cBhvr additive="base">
                                        <p:cTn dur="500" fill="hold" id="8"/>
                                        <p:tgtEl>
                                          <p:spTgt spid="1049601"/>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1" presetSubtype="0">
                                  <p:stCondLst>
                                    <p:cond delay="0"/>
                                  </p:stCondLst>
                                  <p:childTnLst>
                                    <p:set>
                                      <p:cBhvr>
                                        <p:cTn dur="1" fill="hold" id="12">
                                          <p:stCondLst>
                                            <p:cond delay="0"/>
                                          </p:stCondLst>
                                        </p:cTn>
                                        <p:tgtEl>
                                          <p:spTgt spid="4194336"/>
                                        </p:tgtEl>
                                        <p:attrNameLst>
                                          <p:attrName>style.visibility</p:attrName>
                                        </p:attrNameLst>
                                      </p:cBhvr>
                                      <p:to>
                                        <p:strVal val="visible"/>
                                      </p:to>
                                    </p:set>
                                  </p:childTnLst>
                                </p:cTn>
                              </p:par>
                            </p:childTnLst>
                          </p:cTn>
                        </p:par>
                      </p:childTnLst>
                    </p:cTn>
                  </p:par>
                  <p:par>
                    <p:cTn fill="hold" id="13" nodeType="clickPar">
                      <p:stCondLst>
                        <p:cond delay="indefinite"/>
                      </p:stCondLst>
                      <p:childTnLst>
                        <p:par>
                          <p:cTn fill="hold" id="14" nodeType="withGroup">
                            <p:stCondLst>
                              <p:cond delay="0"/>
                            </p:stCondLst>
                            <p:childTnLst>
                              <p:par>
                                <p:cTn fill="hold" id="15" nodeType="clickEffect" presetClass="entr" presetID="2" presetSubtype="4">
                                  <p:stCondLst>
                                    <p:cond delay="0"/>
                                  </p:stCondLst>
                                  <p:childTnLst>
                                    <p:set>
                                      <p:cBhvr>
                                        <p:cTn dur="1" fill="hold" id="16">
                                          <p:stCondLst>
                                            <p:cond delay="0"/>
                                          </p:stCondLst>
                                        </p:cTn>
                                        <p:tgtEl>
                                          <p:spTgt spid="389"/>
                                        </p:tgtEl>
                                        <p:attrNameLst>
                                          <p:attrName>style.visibility</p:attrName>
                                        </p:attrNameLst>
                                      </p:cBhvr>
                                      <p:to>
                                        <p:strVal val="visible"/>
                                      </p:to>
                                    </p:set>
                                    <p:anim calcmode="lin" valueType="num">
                                      <p:cBhvr additive="base">
                                        <p:cTn dur="500" fill="hold" id="17"/>
                                        <p:tgtEl>
                                          <p:spTgt spid="389"/>
                                        </p:tgtEl>
                                        <p:attrNameLst>
                                          <p:attrName>ppt_x</p:attrName>
                                        </p:attrNameLst>
                                      </p:cBhvr>
                                      <p:tavLst>
                                        <p:tav tm="0">
                                          <p:val>
                                            <p:strVal val="#ppt_x"/>
                                          </p:val>
                                        </p:tav>
                                        <p:tav tm="100000">
                                          <p:val>
                                            <p:strVal val="#ppt_x"/>
                                          </p:val>
                                        </p:tav>
                                      </p:tavLst>
                                    </p:anim>
                                    <p:anim calcmode="lin" valueType="num">
                                      <p:cBhvr additive="base">
                                        <p:cTn dur="500" fill="hold" id="18"/>
                                        <p:tgtEl>
                                          <p:spTgt spid="389"/>
                                        </p:tgtEl>
                                        <p:attrNameLst>
                                          <p:attrName>ppt_y</p:attrName>
                                        </p:attrNameLst>
                                      </p:cBhvr>
                                      <p:tavLst>
                                        <p:tav tm="0">
                                          <p:val>
                                            <p:strVal val="1+#ppt_h/2"/>
                                          </p:val>
                                        </p:tav>
                                        <p:tav tm="100000">
                                          <p:val>
                                            <p:strVal val="#ppt_y"/>
                                          </p:val>
                                        </p:tav>
                                      </p:tavLst>
                                    </p:anim>
                                  </p:childTnLst>
                                </p:cTn>
                              </p:par>
                            </p:childTnLst>
                          </p:cTn>
                        </p:par>
                      </p:childTnLst>
                    </p:cTn>
                  </p:par>
                  <p:par>
                    <p:cTn fill="hold" id="19" nodeType="clickPar">
                      <p:stCondLst>
                        <p:cond delay="indefinite"/>
                      </p:stCondLst>
                      <p:childTnLst>
                        <p:par>
                          <p:cTn fill="hold" id="20" nodeType="withGroup">
                            <p:stCondLst>
                              <p:cond delay="0"/>
                            </p:stCondLst>
                            <p:childTnLst>
                              <p:par>
                                <p:cTn fill="hold" id="21" nodeType="clickEffect" presetClass="entr" presetID="2" presetSubtype="4">
                                  <p:stCondLst>
                                    <p:cond delay="0"/>
                                  </p:stCondLst>
                                  <p:childTnLst>
                                    <p:set>
                                      <p:cBhvr>
                                        <p:cTn dur="1" fill="hold" id="22">
                                          <p:stCondLst>
                                            <p:cond delay="0"/>
                                          </p:stCondLst>
                                        </p:cTn>
                                        <p:tgtEl>
                                          <p:spTgt spid="391"/>
                                        </p:tgtEl>
                                        <p:attrNameLst>
                                          <p:attrName>style.visibility</p:attrName>
                                        </p:attrNameLst>
                                      </p:cBhvr>
                                      <p:to>
                                        <p:strVal val="visible"/>
                                      </p:to>
                                    </p:set>
                                    <p:anim calcmode="lin" valueType="num">
                                      <p:cBhvr additive="base">
                                        <p:cTn dur="500" fill="hold" id="23"/>
                                        <p:tgtEl>
                                          <p:spTgt spid="391"/>
                                        </p:tgtEl>
                                        <p:attrNameLst>
                                          <p:attrName>ppt_x</p:attrName>
                                        </p:attrNameLst>
                                      </p:cBhvr>
                                      <p:tavLst>
                                        <p:tav tm="0">
                                          <p:val>
                                            <p:strVal val="#ppt_x"/>
                                          </p:val>
                                        </p:tav>
                                        <p:tav tm="100000">
                                          <p:val>
                                            <p:strVal val="#ppt_x"/>
                                          </p:val>
                                        </p:tav>
                                      </p:tavLst>
                                    </p:anim>
                                    <p:anim calcmode="lin" valueType="num">
                                      <p:cBhvr additive="base">
                                        <p:cTn dur="500" fill="hold" id="24"/>
                                        <p:tgtEl>
                                          <p:spTgt spid="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1" grpId="0" uiExpand="0" build="whole"/>
    </p:bldLst>
  </p:timing>
</p:sld>
</file>

<file path=ppt/slides/slide89.xml><?xml version="1.0" encoding="utf-8"?>
<p:sld xmlns:a="http://schemas.openxmlformats.org/drawingml/2006/main" xmlns:r="http://schemas.openxmlformats.org/officeDocument/2006/relationships" xmlns:p="http://schemas.openxmlformats.org/presentationml/2006/main" show="1" showMasterSp="1">
  <p:cSld>
    <p:spTree>
      <p:nvGrpSpPr>
        <p:cNvPr id="393" name=""/>
        <p:cNvGrpSpPr/>
        <p:nvPr/>
      </p:nvGrpSpPr>
      <p:grpSpPr>
        <a:xfrm rot="0">
          <a:off x="0" y="0"/>
          <a:ext cx="0" cy="0"/>
          <a:chOff x="0" y="0"/>
          <a:chExt cx="0" cy="0"/>
        </a:xfrm>
      </p:grpSpPr>
      <p:sp>
        <p:nvSpPr>
          <p:cNvPr id="1049605" name="Text Box 2"/>
          <p:cNvSpPr txBox="1"/>
          <p:nvPr/>
        </p:nvSpPr>
        <p:spPr>
          <a:xfrm rot="0">
            <a:off x="809625" y="1516062"/>
            <a:ext cx="7489825" cy="14224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en-US" sz="2400" lang="zh-CN">
                <a:latin typeface="宋体" pitchFamily="2" charset="-122"/>
              </a:rPr>
              <a:t>为了克服“空翻”现象，可使用的集成触发器通常采用</a:t>
            </a:r>
            <a:r>
              <a:rPr altLang="en-US" sz="2400" lang="zh-CN">
                <a:solidFill>
                  <a:srgbClr val="FF3300"/>
                </a:solidFill>
                <a:latin typeface="宋体" pitchFamily="2" charset="-122"/>
              </a:rPr>
              <a:t>主从式结构</a:t>
            </a:r>
            <a:r>
              <a:rPr altLang="en-US" sz="2400" lang="zh-CN">
                <a:latin typeface="宋体" pitchFamily="2" charset="-122"/>
              </a:rPr>
              <a:t>或者</a:t>
            </a:r>
            <a:r>
              <a:rPr altLang="en-US" sz="2400" lang="zh-CN">
                <a:solidFill>
                  <a:srgbClr val="FF3300"/>
                </a:solidFill>
                <a:latin typeface="宋体" pitchFamily="2" charset="-122"/>
              </a:rPr>
              <a:t>维持阻塞结构</a:t>
            </a:r>
            <a:r>
              <a:rPr altLang="en-US" sz="2400" lang="zh-CN">
                <a:latin typeface="宋体" pitchFamily="2" charset="-122"/>
              </a:rPr>
              <a:t>。它们除了在性能方面的改进外，逻辑功能与上述触发器完全相同。</a:t>
            </a:r>
            <a:r>
              <a:rPr altLang="en-US" sz="2400" lang="zh-CN">
                <a:latin typeface="Times New Roman" pitchFamily="18" charset="0"/>
              </a:rPr>
              <a:t> </a:t>
            </a:r>
          </a:p>
        </p:txBody>
      </p:sp>
      <p:sp>
        <p:nvSpPr>
          <p:cNvPr id="1049606" name="Text Box 3"/>
          <p:cNvSpPr txBox="1"/>
          <p:nvPr/>
        </p:nvSpPr>
        <p:spPr>
          <a:xfrm rot="0">
            <a:off x="828675" y="3654425"/>
            <a:ext cx="7704137"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zh-CN" b="1" sz="2400" lang="en-US">
                <a:latin typeface="Times New Roman" pitchFamily="18" charset="0"/>
              </a:rPr>
              <a:t>1</a:t>
            </a:r>
            <a:r>
              <a:rPr altLang="en-US" b="1" sz="2400" lang="zh-CN">
                <a:latin typeface="Times New Roman" pitchFamily="18" charset="0"/>
              </a:rPr>
              <a:t>、主从</a:t>
            </a:r>
            <a:r>
              <a:rPr altLang="zh-CN" b="1" sz="2400" lang="en-US">
                <a:latin typeface="Times New Roman" pitchFamily="18" charset="0"/>
              </a:rPr>
              <a:t>J-K</a:t>
            </a:r>
            <a:r>
              <a:rPr altLang="en-US" b="1" sz="2400" lang="zh-CN">
                <a:latin typeface="Times New Roman" pitchFamily="18" charset="0"/>
              </a:rPr>
              <a:t>触发器（</a:t>
            </a:r>
            <a:r>
              <a:rPr altLang="zh-CN" b="1" sz="2400" lang="en-US">
                <a:latin typeface="Times New Roman" pitchFamily="18" charset="0"/>
              </a:rPr>
              <a:t>74LS72</a:t>
            </a:r>
            <a:r>
              <a:rPr altLang="en-US" b="1" sz="2400" lang="zh-CN">
                <a:latin typeface="Times New Roman" pitchFamily="18" charset="0"/>
              </a:rPr>
              <a:t>）</a:t>
            </a:r>
          </a:p>
          <a:p>
            <a:pPr eaLnBrk="1" hangingPunct="1" indent="0" lvl="0" marL="0">
              <a:lnSpc>
                <a:spcPct val="120000"/>
              </a:lnSpc>
              <a:spcBef>
                <a:spcPct val="0"/>
              </a:spcBef>
              <a:buFontTx/>
              <a:buNone/>
            </a:pPr>
            <a:r>
              <a:rPr altLang="en-US" sz="2400" lang="zh-CN">
                <a:latin typeface="Times New Roman" pitchFamily="18" charset="0"/>
              </a:rPr>
              <a:t>      下降沿</a:t>
            </a:r>
            <a:r>
              <a:rPr altLang="en-US" sz="2400" lang="zh-CN"/>
              <a:t>触发；</a:t>
            </a:r>
          </a:p>
          <a:p>
            <a:pPr eaLnBrk="1" hangingPunct="1" indent="0" lvl="0" marL="0">
              <a:lnSpc>
                <a:spcPct val="120000"/>
              </a:lnSpc>
              <a:spcBef>
                <a:spcPct val="0"/>
              </a:spcBef>
              <a:buFontTx/>
              <a:buNone/>
            </a:pPr>
            <a:r>
              <a:rPr altLang="en-US" sz="2400" lang="zh-CN"/>
              <a:t>      每个时钟周期只翻转一次；</a:t>
            </a:r>
          </a:p>
          <a:p>
            <a:pPr eaLnBrk="1" hangingPunct="1" indent="0" lvl="0" marL="0">
              <a:lnSpc>
                <a:spcPct val="120000"/>
              </a:lnSpc>
              <a:spcBef>
                <a:spcPct val="0"/>
              </a:spcBef>
              <a:buFontTx/>
              <a:buNone/>
            </a:pPr>
            <a:r>
              <a:rPr altLang="en-US" sz="2400" lang="zh-CN"/>
              <a:t>      抗干扰能力差，对</a:t>
            </a:r>
            <a:r>
              <a:rPr altLang="en-US" sz="2400" lang="zh-CN">
                <a:solidFill>
                  <a:srgbClr val="FF3300"/>
                </a:solidFill>
              </a:rPr>
              <a:t>时钟脉冲宽度</a:t>
            </a:r>
            <a:r>
              <a:rPr altLang="en-US" sz="2400" lang="zh-CN"/>
              <a:t>要求严格。</a:t>
            </a:r>
          </a:p>
        </p:txBody>
      </p:sp>
      <p:sp>
        <p:nvSpPr>
          <p:cNvPr id="104960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60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60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89</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606"/>
                                        </p:tgtEl>
                                        <p:attrNameLst>
                                          <p:attrName>style.visibility</p:attrName>
                                        </p:attrNameLst>
                                      </p:cBhvr>
                                      <p:to>
                                        <p:strVal val="visible"/>
                                      </p:to>
                                    </p:set>
                                    <p:animEffect transition="in" filter="blinds(horizontal)">
                                      <p:cBhvr>
                                        <p:cTn dur="500" id="7"/>
                                        <p:tgtEl>
                                          <p:spTgt spid="1049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6" grpId="0" uiExpand="0" build="whole"/>
    </p:bldLst>
  </p:timing>
</p:sld>
</file>

<file path=ppt/slides/slide9.xml><?xml version="1.0" encoding="utf-8"?>
<p:sld xmlns:a="http://schemas.openxmlformats.org/drawingml/2006/main" xmlns:r="http://schemas.openxmlformats.org/officeDocument/2006/relationships" xmlns:p="http://schemas.openxmlformats.org/presentationml/2006/main" show="1" showMasterSp="1">
  <p:cSld>
    <p:spTree>
      <p:nvGrpSpPr>
        <p:cNvPr id="146" name=""/>
        <p:cNvGrpSpPr/>
        <p:nvPr/>
      </p:nvGrpSpPr>
      <p:grpSpPr>
        <a:xfrm rot="0">
          <a:off x="0" y="0"/>
          <a:ext cx="0" cy="0"/>
          <a:chOff x="0" y="0"/>
          <a:chExt cx="0" cy="0"/>
        </a:xfrm>
      </p:grpSpPr>
      <p:sp>
        <p:nvSpPr>
          <p:cNvPr id="1048649" name="Text Box 2"/>
          <p:cNvSpPr txBox="1"/>
          <p:nvPr/>
        </p:nvSpPr>
        <p:spPr>
          <a:xfrm rot="0">
            <a:off x="539750" y="1108075"/>
            <a:ext cx="386080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宋体" pitchFamily="2" charset="-122"/>
              </a:rPr>
              <a:t>二、根据集成电路规模分类</a:t>
            </a:r>
          </a:p>
        </p:txBody>
      </p:sp>
      <p:sp>
        <p:nvSpPr>
          <p:cNvPr id="1048650" name="Text Box 3"/>
          <p:cNvSpPr txBox="1"/>
          <p:nvPr/>
        </p:nvSpPr>
        <p:spPr>
          <a:xfrm rot="0">
            <a:off x="530225" y="1689100"/>
            <a:ext cx="81534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通常根据一片集成电路芯片上包含的逻辑门个数或元件个数，分为 </a:t>
            </a:r>
            <a:r>
              <a:rPr altLang="zh-CN" sz="2400" lang="en-US">
                <a:latin typeface="Times New Roman" pitchFamily="18" charset="0"/>
              </a:rPr>
              <a:t>SSI </a:t>
            </a:r>
            <a:r>
              <a:rPr altLang="en-US" sz="2400" lang="zh-CN">
                <a:latin typeface="Times New Roman" pitchFamily="18" charset="0"/>
              </a:rPr>
              <a:t>、</a:t>
            </a:r>
            <a:r>
              <a:rPr altLang="zh-CN" sz="2400" lang="en-US">
                <a:latin typeface="Times New Roman" pitchFamily="18" charset="0"/>
              </a:rPr>
              <a:t>MSI </a:t>
            </a:r>
            <a:r>
              <a:rPr altLang="en-US" sz="2400" lang="zh-CN">
                <a:latin typeface="Times New Roman" pitchFamily="18" charset="0"/>
              </a:rPr>
              <a:t>、</a:t>
            </a:r>
            <a:r>
              <a:rPr altLang="zh-CN" sz="2400" lang="en-US">
                <a:latin typeface="Times New Roman" pitchFamily="18" charset="0"/>
              </a:rPr>
              <a:t>LSI </a:t>
            </a:r>
            <a:r>
              <a:rPr altLang="en-US" sz="2400" lang="zh-CN">
                <a:latin typeface="Times New Roman" pitchFamily="18" charset="0"/>
              </a:rPr>
              <a:t>、</a:t>
            </a:r>
            <a:r>
              <a:rPr altLang="zh-CN" sz="2400" lang="en-US">
                <a:latin typeface="Times New Roman" pitchFamily="18" charset="0"/>
              </a:rPr>
              <a:t>VLSI</a:t>
            </a:r>
            <a:r>
              <a:rPr altLang="en-US" sz="2400" lang="zh-CN">
                <a:latin typeface="Times New Roman" pitchFamily="18" charset="0"/>
              </a:rPr>
              <a:t>。 </a:t>
            </a:r>
          </a:p>
        </p:txBody>
      </p:sp>
      <p:sp>
        <p:nvSpPr>
          <p:cNvPr id="1048651" name="Text Box 4"/>
          <p:cNvSpPr txBox="1"/>
          <p:nvPr/>
        </p:nvSpPr>
        <p:spPr>
          <a:xfrm rot="0">
            <a:off x="511175" y="2492375"/>
            <a:ext cx="8524875" cy="3889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30000"/>
              </a:lnSpc>
              <a:spcBef>
                <a:spcPct val="0"/>
              </a:spcBef>
              <a:buFontTx/>
              <a:buNone/>
            </a:pPr>
            <a:r>
              <a:rPr altLang="en-US" sz="2400" lang="zh-CN">
                <a:latin typeface="Times New Roman" pitchFamily="18" charset="0"/>
              </a:rPr>
              <a:t>　　</a:t>
            </a:r>
            <a:r>
              <a:rPr altLang="zh-CN" sz="2400" lang="en-US">
                <a:latin typeface="Times New Roman" pitchFamily="18" charset="0"/>
              </a:rPr>
              <a:t>1. </a:t>
            </a:r>
            <a:r>
              <a:rPr altLang="zh-CN" sz="2400" lang="en-US">
                <a:solidFill>
                  <a:srgbClr val="FF3300"/>
                </a:solidFill>
                <a:latin typeface="Times New Roman" pitchFamily="18" charset="0"/>
              </a:rPr>
              <a:t>SSI</a:t>
            </a:r>
            <a:r>
              <a:rPr altLang="en-US" sz="2400" lang="zh-CN">
                <a:latin typeface="Times New Roman" pitchFamily="18" charset="0"/>
              </a:rPr>
              <a:t> (Small Scale Integration ) 小规模集成电路：</a:t>
            </a:r>
          </a:p>
          <a:p>
            <a:pPr eaLnBrk="1" hangingPunct="1" indent="0" lvl="0" marL="0">
              <a:lnSpc>
                <a:spcPct val="130000"/>
              </a:lnSpc>
              <a:spcBef>
                <a:spcPct val="0"/>
              </a:spcBef>
              <a:buFontTx/>
              <a:buNone/>
            </a:pPr>
            <a:r>
              <a:rPr altLang="en-US" sz="2400" lang="zh-CN">
                <a:latin typeface="Times New Roman" pitchFamily="18" charset="0"/>
              </a:rPr>
              <a:t>　　逻辑门数小于</a:t>
            </a:r>
            <a:r>
              <a:rPr altLang="zh-CN" sz="2400" lang="en-US">
                <a:latin typeface="Times New Roman" pitchFamily="18" charset="0"/>
              </a:rPr>
              <a:t>10 </a:t>
            </a:r>
            <a:r>
              <a:rPr altLang="en-US" sz="2400" lang="zh-CN">
                <a:latin typeface="Times New Roman" pitchFamily="18" charset="0"/>
              </a:rPr>
              <a:t>门</a:t>
            </a:r>
            <a:r>
              <a:rPr altLang="zh-CN" sz="2400" lang="en-US">
                <a:latin typeface="Times New Roman" pitchFamily="18" charset="0"/>
              </a:rPr>
              <a:t>(</a:t>
            </a:r>
            <a:r>
              <a:rPr altLang="en-US" sz="2400" lang="zh-CN">
                <a:latin typeface="Times New Roman" pitchFamily="18" charset="0"/>
              </a:rPr>
              <a:t>或元件数小于</a:t>
            </a:r>
            <a:r>
              <a:rPr altLang="zh-CN" sz="2400" lang="en-US">
                <a:latin typeface="Times New Roman" pitchFamily="18" charset="0"/>
              </a:rPr>
              <a:t>100</a:t>
            </a:r>
            <a:r>
              <a:rPr altLang="en-US" sz="2400" lang="zh-CN">
                <a:latin typeface="Times New Roman" pitchFamily="18" charset="0"/>
              </a:rPr>
              <a:t>个</a:t>
            </a:r>
            <a:r>
              <a:rPr altLang="zh-CN" sz="2400" lang="en-US">
                <a:latin typeface="Times New Roman" pitchFamily="18" charset="0"/>
              </a:rPr>
              <a:t>)</a:t>
            </a:r>
            <a:r>
              <a:rPr altLang="en-US" sz="2400" lang="zh-CN">
                <a:latin typeface="Times New Roman" pitchFamily="18" charset="0"/>
              </a:rPr>
              <a:t>；</a:t>
            </a:r>
            <a:br>
              <a:rPr altLang="en-US" sz="2400" lang="zh-CN">
                <a:latin typeface="Times New Roman" pitchFamily="18" charset="0"/>
              </a:rPr>
            </a:br>
            <a:r>
              <a:rPr altLang="en-US" sz="2400" lang="zh-CN">
                <a:latin typeface="Times New Roman" pitchFamily="18" charset="0"/>
              </a:rPr>
              <a:t>　　</a:t>
            </a:r>
            <a:r>
              <a:rPr altLang="zh-CN" sz="2400" lang="en-US">
                <a:latin typeface="Times New Roman" pitchFamily="18" charset="0"/>
              </a:rPr>
              <a:t>2. </a:t>
            </a:r>
            <a:r>
              <a:rPr altLang="zh-CN" sz="2400" lang="en-US">
                <a:solidFill>
                  <a:srgbClr val="FF3300"/>
                </a:solidFill>
                <a:latin typeface="Times New Roman" pitchFamily="18" charset="0"/>
              </a:rPr>
              <a:t>MSI </a:t>
            </a:r>
            <a:r>
              <a:rPr altLang="en-US" sz="2400" lang="zh-CN">
                <a:latin typeface="Times New Roman" pitchFamily="18" charset="0"/>
              </a:rPr>
              <a:t>(Medium Scale Integration ) 中规模集成电路：</a:t>
            </a:r>
          </a:p>
          <a:p>
            <a:pPr eaLnBrk="1" hangingPunct="1" indent="0" lvl="0" marL="0">
              <a:lnSpc>
                <a:spcPct val="130000"/>
              </a:lnSpc>
              <a:spcBef>
                <a:spcPct val="0"/>
              </a:spcBef>
              <a:buFontTx/>
              <a:buNone/>
            </a:pPr>
            <a:r>
              <a:rPr altLang="en-US" sz="2400" lang="zh-CN">
                <a:latin typeface="Times New Roman" pitchFamily="18" charset="0"/>
              </a:rPr>
              <a:t>　　逻辑门数为</a:t>
            </a:r>
            <a:r>
              <a:rPr altLang="zh-CN" sz="2400" lang="en-US">
                <a:latin typeface="Times New Roman" pitchFamily="18" charset="0"/>
              </a:rPr>
              <a:t>10 </a:t>
            </a:r>
            <a:r>
              <a:rPr altLang="en-US" sz="2400" lang="zh-CN">
                <a:latin typeface="Times New Roman" pitchFamily="18" charset="0"/>
              </a:rPr>
              <a:t>门～</a:t>
            </a:r>
            <a:r>
              <a:rPr altLang="zh-CN" sz="2400" lang="en-US">
                <a:latin typeface="Times New Roman" pitchFamily="18" charset="0"/>
              </a:rPr>
              <a:t>99 </a:t>
            </a:r>
            <a:r>
              <a:rPr altLang="en-US" sz="2400" lang="zh-CN">
                <a:latin typeface="Times New Roman" pitchFamily="18" charset="0"/>
              </a:rPr>
              <a:t>门</a:t>
            </a:r>
            <a:r>
              <a:rPr altLang="zh-CN" sz="2400" lang="en-US">
                <a:latin typeface="Times New Roman" pitchFamily="18" charset="0"/>
              </a:rPr>
              <a:t>(</a:t>
            </a:r>
            <a:r>
              <a:rPr altLang="en-US" sz="2400" lang="zh-CN">
                <a:latin typeface="Times New Roman" pitchFamily="18" charset="0"/>
              </a:rPr>
              <a:t>或元件数</a:t>
            </a:r>
            <a:r>
              <a:rPr altLang="zh-CN" sz="2400" lang="en-US">
                <a:latin typeface="Times New Roman" pitchFamily="18" charset="0"/>
              </a:rPr>
              <a:t>100</a:t>
            </a:r>
            <a:r>
              <a:rPr altLang="en-US" sz="2400" lang="zh-CN">
                <a:latin typeface="Times New Roman" pitchFamily="18" charset="0"/>
              </a:rPr>
              <a:t>个～</a:t>
            </a:r>
            <a:r>
              <a:rPr altLang="zh-CN" sz="2400" lang="en-US">
                <a:latin typeface="Times New Roman" pitchFamily="18" charset="0"/>
              </a:rPr>
              <a:t>999</a:t>
            </a:r>
            <a:r>
              <a:rPr altLang="en-US" sz="2400" lang="zh-CN">
                <a:latin typeface="Times New Roman" pitchFamily="18" charset="0"/>
              </a:rPr>
              <a:t>个</a:t>
            </a:r>
            <a:r>
              <a:rPr altLang="zh-CN" sz="2400" lang="en-US">
                <a:latin typeface="Times New Roman" pitchFamily="18" charset="0"/>
              </a:rPr>
              <a:t>)</a:t>
            </a:r>
            <a:r>
              <a:rPr altLang="en-US" sz="2400" lang="zh-CN">
                <a:latin typeface="Times New Roman" pitchFamily="18" charset="0"/>
              </a:rPr>
              <a:t>；</a:t>
            </a:r>
            <a:br>
              <a:rPr altLang="en-US" sz="2400" lang="zh-CN">
                <a:latin typeface="Times New Roman" pitchFamily="18" charset="0"/>
              </a:rPr>
            </a:br>
            <a:r>
              <a:rPr altLang="en-US" sz="2400" lang="zh-CN">
                <a:latin typeface="Times New Roman" pitchFamily="18" charset="0"/>
              </a:rPr>
              <a:t>　　</a:t>
            </a:r>
            <a:r>
              <a:rPr altLang="zh-CN" sz="2400" lang="en-US">
                <a:latin typeface="Times New Roman" pitchFamily="18" charset="0"/>
              </a:rPr>
              <a:t>3. </a:t>
            </a:r>
            <a:r>
              <a:rPr altLang="zh-CN" sz="2400" lang="en-US">
                <a:solidFill>
                  <a:srgbClr val="FF3300"/>
                </a:solidFill>
                <a:latin typeface="Times New Roman" pitchFamily="18" charset="0"/>
              </a:rPr>
              <a:t>LSI </a:t>
            </a:r>
            <a:r>
              <a:rPr altLang="en-US" sz="2400" lang="zh-CN">
                <a:latin typeface="Times New Roman" pitchFamily="18" charset="0"/>
              </a:rPr>
              <a:t>(Large  Scale Integration ) 大规模集成电路：</a:t>
            </a:r>
          </a:p>
          <a:p>
            <a:pPr eaLnBrk="1" hangingPunct="1" indent="0" lvl="0" marL="0">
              <a:lnSpc>
                <a:spcPct val="130000"/>
              </a:lnSpc>
              <a:spcBef>
                <a:spcPct val="0"/>
              </a:spcBef>
              <a:buFontTx/>
              <a:buNone/>
            </a:pPr>
            <a:r>
              <a:rPr altLang="en-US" sz="2400" lang="zh-CN">
                <a:latin typeface="Times New Roman" pitchFamily="18" charset="0"/>
              </a:rPr>
              <a:t>　　逻辑门数为</a:t>
            </a:r>
            <a:r>
              <a:rPr altLang="zh-CN" sz="2400" lang="en-US">
                <a:latin typeface="Times New Roman" pitchFamily="18" charset="0"/>
              </a:rPr>
              <a:t>100 </a:t>
            </a:r>
            <a:r>
              <a:rPr altLang="en-US" sz="2400" lang="zh-CN">
                <a:latin typeface="Times New Roman" pitchFamily="18" charset="0"/>
              </a:rPr>
              <a:t>门～</a:t>
            </a:r>
            <a:r>
              <a:rPr altLang="zh-CN" sz="2400" lang="en-US">
                <a:latin typeface="Times New Roman" pitchFamily="18" charset="0"/>
              </a:rPr>
              <a:t>9999 </a:t>
            </a:r>
            <a:r>
              <a:rPr altLang="en-US" sz="2400" lang="zh-CN">
                <a:latin typeface="Times New Roman" pitchFamily="18" charset="0"/>
              </a:rPr>
              <a:t>门</a:t>
            </a:r>
            <a:r>
              <a:rPr altLang="zh-CN" sz="2400" lang="en-US">
                <a:latin typeface="Times New Roman" pitchFamily="18" charset="0"/>
              </a:rPr>
              <a:t>(</a:t>
            </a:r>
            <a:r>
              <a:rPr altLang="en-US" sz="2400" lang="zh-CN">
                <a:latin typeface="Times New Roman" pitchFamily="18" charset="0"/>
              </a:rPr>
              <a:t>或元件数</a:t>
            </a:r>
            <a:r>
              <a:rPr altLang="zh-CN" sz="2400" lang="en-US">
                <a:latin typeface="Times New Roman" pitchFamily="18" charset="0"/>
              </a:rPr>
              <a:t>1000</a:t>
            </a:r>
            <a:r>
              <a:rPr altLang="en-US" sz="2400" lang="zh-CN">
                <a:latin typeface="Times New Roman" pitchFamily="18" charset="0"/>
              </a:rPr>
              <a:t>个～</a:t>
            </a:r>
            <a:r>
              <a:rPr altLang="zh-CN" sz="2400" lang="en-US">
                <a:latin typeface="Times New Roman" pitchFamily="18" charset="0"/>
              </a:rPr>
              <a:t>99999</a:t>
            </a:r>
            <a:r>
              <a:rPr altLang="en-US" sz="2400" lang="zh-CN">
                <a:latin typeface="Times New Roman" pitchFamily="18" charset="0"/>
              </a:rPr>
              <a:t>个</a:t>
            </a:r>
            <a:r>
              <a:rPr altLang="zh-CN" sz="2400" lang="en-US">
                <a:latin typeface="Times New Roman" pitchFamily="18" charset="0"/>
              </a:rPr>
              <a:t>)</a:t>
            </a:r>
            <a:r>
              <a:rPr altLang="en-US" sz="2400" lang="zh-CN">
                <a:latin typeface="Times New Roman" pitchFamily="18" charset="0"/>
              </a:rPr>
              <a:t>；</a:t>
            </a:r>
            <a:br>
              <a:rPr altLang="en-US" sz="2400" lang="zh-CN">
                <a:latin typeface="Times New Roman" pitchFamily="18" charset="0"/>
              </a:rPr>
            </a:br>
            <a:r>
              <a:rPr altLang="en-US" sz="2400" lang="zh-CN">
                <a:latin typeface="Times New Roman" pitchFamily="18" charset="0"/>
              </a:rPr>
              <a:t>        </a:t>
            </a:r>
            <a:r>
              <a:rPr altLang="zh-CN" sz="2400" lang="en-US">
                <a:latin typeface="Times New Roman" pitchFamily="18" charset="0"/>
              </a:rPr>
              <a:t>4. </a:t>
            </a:r>
            <a:r>
              <a:rPr altLang="zh-CN" sz="2400" lang="en-US">
                <a:solidFill>
                  <a:srgbClr val="FF3300"/>
                </a:solidFill>
                <a:latin typeface="Times New Roman" pitchFamily="18" charset="0"/>
              </a:rPr>
              <a:t>VLSI </a:t>
            </a:r>
            <a:r>
              <a:rPr altLang="en-US" sz="2400" lang="zh-CN">
                <a:latin typeface="Times New Roman" pitchFamily="18" charset="0"/>
              </a:rPr>
              <a:t>(Very Large Scale Integration) 超大规模集成电路：</a:t>
            </a:r>
          </a:p>
          <a:p>
            <a:pPr eaLnBrk="1" hangingPunct="1" indent="0" lvl="0" marL="0">
              <a:lnSpc>
                <a:spcPct val="130000"/>
              </a:lnSpc>
              <a:spcBef>
                <a:spcPct val="0"/>
              </a:spcBef>
              <a:buFontTx/>
              <a:buNone/>
            </a:pPr>
            <a:r>
              <a:rPr altLang="en-US" sz="2400" lang="zh-CN">
                <a:latin typeface="Times New Roman" pitchFamily="18" charset="0"/>
              </a:rPr>
              <a:t>　　逻辑门数大于</a:t>
            </a:r>
            <a:r>
              <a:rPr altLang="zh-CN" sz="2400" lang="en-US">
                <a:latin typeface="Times New Roman" pitchFamily="18" charset="0"/>
              </a:rPr>
              <a:t>10000 </a:t>
            </a:r>
            <a:r>
              <a:rPr altLang="en-US" sz="2400" lang="zh-CN">
                <a:latin typeface="Times New Roman" pitchFamily="18" charset="0"/>
              </a:rPr>
              <a:t>门</a:t>
            </a:r>
            <a:r>
              <a:rPr altLang="zh-CN" sz="2400" lang="en-US">
                <a:latin typeface="Times New Roman" pitchFamily="18" charset="0"/>
              </a:rPr>
              <a:t>(</a:t>
            </a:r>
            <a:r>
              <a:rPr altLang="en-US" sz="2400" lang="zh-CN">
                <a:latin typeface="Times New Roman" pitchFamily="18" charset="0"/>
              </a:rPr>
              <a:t>或元件数大于</a:t>
            </a:r>
            <a:r>
              <a:rPr altLang="zh-CN" sz="2400" lang="en-US">
                <a:latin typeface="Times New Roman" pitchFamily="18" charset="0"/>
              </a:rPr>
              <a:t>100000</a:t>
            </a:r>
            <a:r>
              <a:rPr altLang="en-US" sz="2400" lang="zh-CN">
                <a:latin typeface="Times New Roman" pitchFamily="18" charset="0"/>
              </a:rPr>
              <a:t>个</a:t>
            </a:r>
            <a:r>
              <a:rPr altLang="zh-CN" sz="2400" lang="en-US">
                <a:latin typeface="Times New Roman" pitchFamily="18" charset="0"/>
              </a:rPr>
              <a:t>)</a:t>
            </a:r>
            <a:r>
              <a:rPr altLang="en-US" sz="2400" lang="zh-CN">
                <a:latin typeface="Times New Roman" pitchFamily="18" charset="0"/>
              </a:rPr>
              <a:t>。</a:t>
            </a:r>
            <a:r>
              <a:rPr altLang="en-US" sz="2400" lang="zh-CN">
                <a:solidFill>
                  <a:schemeClr val="hlink"/>
                </a:solidFill>
                <a:latin typeface="宋体" pitchFamily="2" charset="-122"/>
              </a:rPr>
              <a:t>    </a:t>
            </a:r>
          </a:p>
        </p:txBody>
      </p:sp>
      <p:sp>
        <p:nvSpPr>
          <p:cNvPr id="104865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数字集成电路的分类</a:t>
            </a:r>
          </a:p>
        </p:txBody>
      </p:sp>
      <p:sp>
        <p:nvSpPr>
          <p:cNvPr id="104865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5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8650"/>
                                        </p:tgtEl>
                                        <p:attrNameLst>
                                          <p:attrName>style.visibility</p:attrName>
                                        </p:attrNameLst>
                                      </p:cBhvr>
                                      <p:to>
                                        <p:strVal val="visible"/>
                                      </p:to>
                                    </p:set>
                                    <p:animEffect transition="in" filter="slide(fromBottom)">
                                      <p:cBhvr>
                                        <p:cTn dur="500" id="7"/>
                                        <p:tgtEl>
                                          <p:spTgt spid="1048650"/>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2" presetSubtype="4">
                                  <p:stCondLst>
                                    <p:cond delay="0"/>
                                  </p:stCondLst>
                                  <p:childTnLst>
                                    <p:set>
                                      <p:cBhvr>
                                        <p:cTn dur="1" fill="hold" id="12">
                                          <p:stCondLst>
                                            <p:cond delay="0"/>
                                          </p:stCondLst>
                                        </p:cTn>
                                        <p:tgtEl>
                                          <p:spTgt spid="1048651"/>
                                        </p:tgtEl>
                                        <p:attrNameLst>
                                          <p:attrName>style.visibility</p:attrName>
                                        </p:attrNameLst>
                                      </p:cBhvr>
                                      <p:to>
                                        <p:strVal val="visible"/>
                                      </p:to>
                                    </p:set>
                                    <p:animEffect transition="in" filter="slide(fromBottom)">
                                      <p:cBhvr>
                                        <p:cTn dur="500" id="13"/>
                                        <p:tgtEl>
                                          <p:spTgt spid="1048651"/>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0" grpId="0" uiExpand="0" build="whole"/>
      <p:bldP spid="1048651" grpId="0" uiExpand="0" build="whole"/>
    </p:bldLst>
  </p:timing>
</p:sld>
</file>

<file path=ppt/slides/slide90.xml><?xml version="1.0" encoding="utf-8"?>
<p:sld xmlns:a="http://schemas.openxmlformats.org/drawingml/2006/main" xmlns:r="http://schemas.openxmlformats.org/officeDocument/2006/relationships" xmlns:p="http://schemas.openxmlformats.org/presentationml/2006/main" show="1" showMasterSp="1">
  <p:cSld>
    <p:spTree>
      <p:nvGrpSpPr>
        <p:cNvPr id="396" name=""/>
        <p:cNvGrpSpPr/>
        <p:nvPr/>
      </p:nvGrpSpPr>
      <p:grpSpPr>
        <a:xfrm rot="0">
          <a:off x="0" y="0"/>
          <a:ext cx="0" cy="0"/>
          <a:chOff x="0" y="0"/>
          <a:chExt cx="0" cy="0"/>
        </a:xfrm>
      </p:grpSpPr>
      <p:pic>
        <p:nvPicPr>
          <p:cNvPr id="2097230" name="Picture 3" descr="jkff2"/>
          <p:cNvPicPr>
            <a:picLocks/>
          </p:cNvPicPr>
          <p:nvPr/>
        </p:nvPicPr>
        <p:blipFill>
          <a:blip xmlns:r="http://schemas.openxmlformats.org/officeDocument/2006/relationships" r:embed="rId1"/>
          <a:srcRect l="0" t="0" r="0" b="0"/>
          <a:stretch>
            <a:fillRect/>
          </a:stretch>
        </p:blipFill>
        <p:spPr>
          <a:xfrm rot="0">
            <a:off x="4706937" y="1450975"/>
            <a:ext cx="2628900" cy="3189287"/>
          </a:xfrm>
          <a:prstGeom prst="rect"/>
          <a:noFill/>
          <a:ln>
            <a:noFill/>
          </a:ln>
        </p:spPr>
      </p:pic>
      <p:grpSp>
        <p:nvGrpSpPr>
          <p:cNvPr id="397" name=""/>
          <p:cNvGrpSpPr/>
          <p:nvPr/>
        </p:nvGrpSpPr>
        <p:grpSpPr>
          <a:xfrm rot="0">
            <a:off x="4392612" y="5051425"/>
            <a:ext cx="4049712" cy="1347787"/>
            <a:chOff x="2767" y="2897"/>
            <a:chExt cx="2551" cy="849"/>
          </a:xfrm>
        </p:grpSpPr>
        <p:sp>
          <p:nvSpPr>
            <p:cNvPr id="1049612" name="Text Box 5"/>
            <p:cNvSpPr txBox="1"/>
            <p:nvPr/>
          </p:nvSpPr>
          <p:spPr>
            <a:xfrm rot="0">
              <a:off x="2767" y="2897"/>
              <a:ext cx="2551"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FF3300"/>
                  </a:solidFill>
                  <a:latin typeface="Times New Roman" pitchFamily="18" charset="0"/>
                </a:rPr>
                <a:t>正常情况下</a:t>
              </a:r>
              <a:r>
                <a:rPr altLang="en-US" b="1" sz="2400" lang="zh-CN">
                  <a:latin typeface="Times New Roman" pitchFamily="18" charset="0"/>
                </a:rPr>
                <a:t>，次态方程仍为：</a:t>
              </a:r>
            </a:p>
          </p:txBody>
        </p:sp>
        <p:graphicFrame>
          <p:nvGraphicFramePr>
            <p:cNvPr id="4194337" name=""/>
            <p:cNvGraphicFramePr>
              <a:graphicFrameLocks/>
            </p:cNvGraphicFramePr>
            <p:nvPr/>
          </p:nvGraphicFramePr>
          <p:xfrm rot="0">
            <a:off x="2880" y="3266"/>
            <a:ext cx="1731" cy="480"/>
          </p:xfrm>
          <a:graphic>
            <a:graphicData uri="http://schemas.openxmlformats.org/presentationml/2006/ole">
              <mc:AlternateContent xmlns:mc="http://schemas.openxmlformats.org/markup-compatibility/2006">
                <mc:Choice xmlns:v="urn:schemas-microsoft-com:vml" Requires="v">
                  <p:oleObj name="Microsoft 公式 3.0" r:id="rId2" spid="" imgH="480" imgW="1731" showAsIcon="0" progId="Equation.3">
                    <p:embed followColorScheme="full"/>
                    <p:pic>
                      <p:nvPicPr>
                        <p:cNvPr id="2097231" name="Object 6"/>
                        <p:cNvPicPr>
                          <a:picLocks/>
                        </p:cNvPicPr>
                        <p:nvPr/>
                      </p:nvPicPr>
                      <p:blipFill>
                        <a:blip xmlns:r="http://schemas.openxmlformats.org/officeDocument/2006/relationships" r:embed="rId3">
                          <a:lum bright="-100000"/>
                        </a:blip>
                        <a:srcRect l="0" t="0" r="0" b="0"/>
                        <a:stretch>
                          <a:fillRect/>
                        </a:stretch>
                      </p:blipFill>
                      <p:spPr>
                        <a:xfrm rot="0">
                          <a:off x="2880" y="3266"/>
                          <a:ext cx="1731" cy="480"/>
                        </a:xfrm>
                        <a:prstGeom prst="rect"/>
                        <a:noFill/>
                        <a:ln>
                          <a:noFill/>
                        </a:ln>
                      </p:spPr>
                    </p:pic>
                  </p:oleObj>
                </mc:Choice>
                <mc:Fallback>
                  <p:oleObj name="Microsoft 公式 3.0" r:id="rId2" spid="" imgH="480" imgW="1731" showAsIcon="0" progId="Equation.3">
                    <p:embed followColorScheme="full"/>
                    <p:pic>
                      <p:nvPicPr>
                        <p:cNvPr id="2097231" name="Object 6"/>
                        <p:cNvPicPr>
                          <a:picLocks/>
                        </p:cNvPicPr>
                        <p:nvPr/>
                      </p:nvPicPr>
                      <p:blipFill>
                        <a:blip xmlns:r="http://schemas.openxmlformats.org/officeDocument/2006/relationships" r:embed="rId3">
                          <a:lum bright="-100000"/>
                        </a:blip>
                        <a:srcRect l="0" t="0" r="0" b="0"/>
                        <a:stretch>
                          <a:fillRect/>
                        </a:stretch>
                      </p:blipFill>
                      <p:spPr>
                        <a:xfrm rot="0">
                          <a:off x="2880" y="3266"/>
                          <a:ext cx="1731" cy="480"/>
                        </a:xfrm>
                        <a:prstGeom prst="rect"/>
                        <a:noFill/>
                        <a:ln>
                          <a:noFill/>
                        </a:ln>
                      </p:spPr>
                    </p:pic>
                  </p:oleObj>
                </mc:Fallback>
              </mc:AlternateContent>
            </a:graphicData>
          </a:graphic>
        </p:graphicFrame>
      </p:grpSp>
      <p:sp>
        <p:nvSpPr>
          <p:cNvPr id="104961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61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61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90</a:t>
            </a:fld>
            <a:endParaRPr altLang="en-US" sz="1400" lang="zh-CN">
              <a:solidFill>
                <a:srgbClr val="656565"/>
              </a:solidFill>
            </a:endParaRPr>
          </a:p>
        </p:txBody>
      </p:sp>
      <p:graphicFrame>
        <p:nvGraphicFramePr>
          <p:cNvPr id="4194338" name=""/>
          <p:cNvGraphicFramePr>
            <a:graphicFrameLocks/>
          </p:cNvGraphicFramePr>
          <p:nvPr/>
        </p:nvGraphicFramePr>
        <p:xfrm rot="0">
          <a:off x="468312" y="1089025"/>
          <a:ext cx="3429000" cy="5346700"/>
        </p:xfrm>
        <a:graphic>
          <a:graphicData uri="http://schemas.openxmlformats.org/presentationml/2006/ole">
            <mc:AlternateContent xmlns:mc="http://schemas.openxmlformats.org/markup-compatibility/2006">
              <mc:Choice xmlns:v="urn:schemas-microsoft-com:vml" Requires="v">
                <p:oleObj name="Bitmap Image" r:id="rId4" spid="" imgH="5346700" imgW="3429000" showAsIcon="0" progId="PBrush">
                  <p:embed followColorScheme="full"/>
                  <p:pic>
                    <p:nvPicPr>
                      <p:cNvPr id="2097232" name="对象 1"/>
                      <p:cNvPicPr>
                        <a:picLocks/>
                      </p:cNvPicPr>
                      <p:nvPr/>
                    </p:nvPicPr>
                    <p:blipFill>
                      <a:blip xmlns:r="http://schemas.openxmlformats.org/officeDocument/2006/relationships" r:embed="rId5"/>
                      <a:srcRect l="0" t="0" r="0" b="0"/>
                      <a:stretch>
                        <a:fillRect/>
                      </a:stretch>
                    </p:blipFill>
                    <p:spPr>
                      <a:xfrm rot="0">
                        <a:off x="468312" y="1089025"/>
                        <a:ext cx="3429000" cy="5346700"/>
                      </a:xfrm>
                      <a:prstGeom prst="rect"/>
                      <a:noFill/>
                      <a:ln>
                        <a:noFill/>
                      </a:ln>
                    </p:spPr>
                  </p:pic>
                </p:oleObj>
              </mc:Choice>
              <mc:Fallback>
                <p:oleObj name="Bitmap Image" r:id="rId4" spid="" imgH="5346700" imgW="3429000" showAsIcon="0" progId="PBrush">
                  <p:embed followColorScheme="full"/>
                  <p:pic>
                    <p:nvPicPr>
                      <p:cNvPr id="2097232" name="对象 1"/>
                      <p:cNvPicPr>
                        <a:picLocks/>
                      </p:cNvPicPr>
                      <p:nvPr/>
                    </p:nvPicPr>
                    <p:blipFill>
                      <a:blip xmlns:r="http://schemas.openxmlformats.org/officeDocument/2006/relationships" r:embed="rId5"/>
                      <a:srcRect l="0" t="0" r="0" b="0"/>
                      <a:stretch>
                        <a:fillRect/>
                      </a:stretch>
                    </p:blipFill>
                    <p:spPr>
                      <a:xfrm rot="0">
                        <a:off x="468312" y="1089025"/>
                        <a:ext cx="3429000" cy="5346700"/>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397"/>
                                        </p:tgtEl>
                                        <p:attrNameLst>
                                          <p:attrName>style.visibility</p:attrName>
                                        </p:attrNameLst>
                                      </p:cBhvr>
                                      <p:to>
                                        <p:strVal val="visible"/>
                                      </p:to>
                                    </p:set>
                                    <p:anim calcmode="lin" valueType="num">
                                      <p:cBhvr additive="base">
                                        <p:cTn dur="500" fill="hold" id="7"/>
                                        <p:tgtEl>
                                          <p:spTgt spid="397"/>
                                        </p:tgtEl>
                                        <p:attrNameLst>
                                          <p:attrName>ppt_x</p:attrName>
                                        </p:attrNameLst>
                                      </p:cBhvr>
                                      <p:tavLst>
                                        <p:tav tm="0">
                                          <p:val>
                                            <p:strVal val="#ppt_x"/>
                                          </p:val>
                                        </p:tav>
                                        <p:tav tm="100000">
                                          <p:val>
                                            <p:strVal val="#ppt_x"/>
                                          </p:val>
                                        </p:tav>
                                      </p:tavLst>
                                    </p:anim>
                                    <p:anim calcmode="lin" valueType="num">
                                      <p:cBhvr additive="base">
                                        <p:cTn dur="500" fill="hold" id="8"/>
                                        <p:tgtEl>
                                          <p:spTgt spid="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1" showMasterSp="1">
  <p:cSld>
    <p:spTree>
      <p:nvGrpSpPr>
        <p:cNvPr id="398" name=""/>
        <p:cNvGrpSpPr/>
        <p:nvPr/>
      </p:nvGrpSpPr>
      <p:grpSpPr>
        <a:xfrm rot="0">
          <a:off x="0" y="0"/>
          <a:ext cx="0" cy="0"/>
          <a:chOff x="0" y="0"/>
          <a:chExt cx="0" cy="0"/>
        </a:xfrm>
      </p:grpSpPr>
      <p:sp>
        <p:nvSpPr>
          <p:cNvPr id="1049616" name="Rectangle 2" descr="Large confetti"/>
          <p:cNvSpPr/>
          <p:nvPr>
            <p:ph type="title" sz="full" idx="4294967295"/>
          </p:nvPr>
        </p:nvSpPr>
        <p:spPr>
          <a:xfrm rot="0">
            <a:off x="522287" y="984250"/>
            <a:ext cx="2339975" cy="533400"/>
          </a:xfrm>
          <a:prstGeom prst="rect"/>
          <a:noFill/>
          <a:ln>
            <a:noFill/>
          </a:ln>
        </p:spPr>
        <p:txBody>
          <a:bodyPr anchor="b"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2400" lang="zh-CN"/>
              <a:t>工作波形：</a:t>
            </a:r>
          </a:p>
        </p:txBody>
      </p:sp>
      <p:sp>
        <p:nvSpPr>
          <p:cNvPr id="1049617" name="Rectangle 3"/>
          <p:cNvSpPr/>
          <p:nvPr/>
        </p:nvSpPr>
        <p:spPr>
          <a:xfrm rot="0">
            <a:off x="1016000" y="1614487"/>
            <a:ext cx="7605712" cy="914400"/>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40000"/>
              </a:lnSpc>
              <a:spcBef>
                <a:spcPct val="0"/>
              </a:spcBef>
              <a:buFontTx/>
              <a:buNone/>
            </a:pPr>
            <a:r>
              <a:rPr altLang="en-US" sz="2400" lang="zh-CN">
                <a:solidFill>
                  <a:srgbClr val="FF0000"/>
                </a:solidFill>
                <a:latin typeface="黑体" pitchFamily="49" charset="-122"/>
                <a:ea typeface="黑体" pitchFamily="49" charset="-122"/>
              </a:rPr>
              <a:t>例 </a:t>
            </a:r>
            <a:r>
              <a:rPr altLang="zh-CN" sz="2400" lang="en-US">
                <a:solidFill>
                  <a:schemeClr val="lt2"/>
                </a:solidFill>
                <a:latin typeface="Times New Roman" pitchFamily="18" charset="0"/>
              </a:rPr>
              <a:t>已知主从JK</a:t>
            </a:r>
            <a:r>
              <a:rPr altLang="en-US" sz="2400" lang="zh-CN">
                <a:solidFill>
                  <a:schemeClr val="lt2"/>
                </a:solidFill>
                <a:latin typeface="Times New Roman" pitchFamily="18" charset="0"/>
              </a:rPr>
              <a:t>触发器</a:t>
            </a:r>
            <a:r>
              <a:rPr altLang="zh-CN" sz="2400" i="1" lang="en-US">
                <a:solidFill>
                  <a:schemeClr val="lt2"/>
                </a:solidFill>
                <a:latin typeface="Times New Roman" pitchFamily="18" charset="0"/>
              </a:rPr>
              <a:t>J</a:t>
            </a:r>
            <a:r>
              <a:rPr altLang="en-US" sz="2400" lang="zh-CN">
                <a:solidFill>
                  <a:schemeClr val="lt2"/>
                </a:solidFill>
                <a:latin typeface="Times New Roman" pitchFamily="18" charset="0"/>
              </a:rPr>
              <a:t>、</a:t>
            </a:r>
            <a:r>
              <a:rPr altLang="zh-CN" sz="2400" i="1" lang="en-US">
                <a:solidFill>
                  <a:schemeClr val="lt2"/>
                </a:solidFill>
                <a:latin typeface="Times New Roman" pitchFamily="18" charset="0"/>
              </a:rPr>
              <a:t>K</a:t>
            </a:r>
            <a:r>
              <a:rPr altLang="en-US" sz="2400" lang="zh-CN">
                <a:solidFill>
                  <a:schemeClr val="lt2"/>
                </a:solidFill>
                <a:latin typeface="Times New Roman" pitchFamily="18" charset="0"/>
              </a:rPr>
              <a:t>的波形如图所示，画出输出</a:t>
            </a:r>
            <a:r>
              <a:rPr altLang="zh-CN" sz="2400" i="1" lang="en-US">
                <a:solidFill>
                  <a:schemeClr val="lt2"/>
                </a:solidFill>
                <a:latin typeface="Times New Roman" pitchFamily="18" charset="0"/>
              </a:rPr>
              <a:t>Q</a:t>
            </a:r>
            <a:r>
              <a:rPr altLang="en-US" sz="2400" lang="zh-CN">
                <a:solidFill>
                  <a:schemeClr val="lt2"/>
                </a:solidFill>
                <a:latin typeface="Times New Roman" pitchFamily="18" charset="0"/>
              </a:rPr>
              <a:t>的波形图（设初始状态为</a:t>
            </a:r>
            <a:r>
              <a:rPr altLang="zh-CN" sz="2400" lang="en-US">
                <a:solidFill>
                  <a:schemeClr val="lt2"/>
                </a:solidFill>
                <a:latin typeface="Times New Roman" pitchFamily="18" charset="0"/>
              </a:rPr>
              <a:t>0</a:t>
            </a:r>
            <a:r>
              <a:rPr altLang="en-US" sz="2400" lang="zh-CN">
                <a:solidFill>
                  <a:schemeClr val="lt2"/>
                </a:solidFill>
                <a:latin typeface="Times New Roman" pitchFamily="18" charset="0"/>
              </a:rPr>
              <a:t>）。</a:t>
            </a:r>
          </a:p>
        </p:txBody>
      </p:sp>
      <p:sp>
        <p:nvSpPr>
          <p:cNvPr id="1049618" name="Rectangle 4"/>
          <p:cNvSpPr/>
          <p:nvPr/>
        </p:nvSpPr>
        <p:spPr>
          <a:xfrm rot="0">
            <a:off x="611187" y="2574925"/>
            <a:ext cx="3267075" cy="3914775"/>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342900" lvl="0" marL="342900">
              <a:lnSpc>
                <a:spcPct val="131000"/>
              </a:lnSpc>
              <a:buFontTx/>
              <a:buNone/>
            </a:pPr>
            <a:r>
              <a:rPr altLang="en-US" sz="2000" lang="zh-CN">
                <a:latin typeface="Times New Roman" pitchFamily="18" charset="0"/>
              </a:rPr>
              <a:t>应注意以下两点：</a:t>
            </a:r>
          </a:p>
          <a:p>
            <a:pPr algn="just" eaLnBrk="1" hangingPunct="1" indent="-342900" lvl="0" marL="342900">
              <a:lnSpc>
                <a:spcPct val="131000"/>
              </a:lnSpc>
              <a:buFontTx/>
              <a:buNone/>
            </a:pPr>
            <a:r>
              <a:rPr altLang="en-US" sz="2000" lang="zh-CN">
                <a:latin typeface="Times New Roman" pitchFamily="18" charset="0"/>
              </a:rPr>
              <a:t>（</a:t>
            </a:r>
            <a:r>
              <a:rPr altLang="zh-CN" sz="2000" lang="en-US">
                <a:latin typeface="Times New Roman" pitchFamily="18" charset="0"/>
              </a:rPr>
              <a:t>1</a:t>
            </a:r>
            <a:r>
              <a:rPr altLang="en-US" sz="2000" lang="zh-CN">
                <a:latin typeface="Times New Roman" pitchFamily="18" charset="0"/>
              </a:rPr>
              <a:t>）触发器的触发翻转发生在时钟脉冲的触发沿（下降沿）。</a:t>
            </a:r>
          </a:p>
          <a:p>
            <a:pPr algn="just" eaLnBrk="1" hangingPunct="1" indent="-342900" lvl="0" marL="342900">
              <a:lnSpc>
                <a:spcPct val="131000"/>
              </a:lnSpc>
              <a:buFontTx/>
              <a:buNone/>
            </a:pPr>
            <a:r>
              <a:rPr altLang="en-US" sz="2000" lang="zh-CN">
                <a:latin typeface="Times New Roman" pitchFamily="18" charset="0"/>
              </a:rPr>
              <a:t>（</a:t>
            </a:r>
            <a:r>
              <a:rPr altLang="zh-CN" sz="2000" lang="en-US">
                <a:latin typeface="Times New Roman" pitchFamily="18" charset="0"/>
              </a:rPr>
              <a:t>2</a:t>
            </a:r>
            <a:r>
              <a:rPr altLang="en-US" sz="2000" lang="zh-CN">
                <a:latin typeface="Times New Roman" pitchFamily="18" charset="0"/>
              </a:rPr>
              <a:t>）判断触发器次态的依据是时钟脉冲下降沿前输入端的状态。</a:t>
            </a:r>
          </a:p>
          <a:p>
            <a:pPr algn="just" eaLnBrk="1" hangingPunct="1" indent="-342900" lvl="0" marL="342900">
              <a:lnSpc>
                <a:spcPct val="131000"/>
              </a:lnSpc>
              <a:buFontTx/>
              <a:buNone/>
            </a:pPr>
            <a:r>
              <a:rPr altLang="en-US" sz="2000" lang="zh-CN">
                <a:latin typeface="Times New Roman" pitchFamily="18" charset="0"/>
              </a:rPr>
              <a:t>     </a:t>
            </a:r>
            <a:r>
              <a:rPr altLang="zh-CN" b="1" sz="2000" lang="en-US">
                <a:solidFill>
                  <a:srgbClr val="FF3300"/>
                </a:solidFill>
                <a:latin typeface="Times New Roman" pitchFamily="18" charset="0"/>
              </a:rPr>
              <a:t>前提是在CP=1</a:t>
            </a:r>
            <a:r>
              <a:rPr altLang="en-US" b="1" sz="2000" lang="zh-CN">
                <a:solidFill>
                  <a:srgbClr val="FF3300"/>
                </a:solidFill>
                <a:latin typeface="Times New Roman" pitchFamily="18" charset="0"/>
              </a:rPr>
              <a:t>期间，</a:t>
            </a:r>
            <a:r>
              <a:rPr altLang="zh-CN" b="1" sz="2000" lang="en-US">
                <a:solidFill>
                  <a:srgbClr val="FF3300"/>
                </a:solidFill>
                <a:latin typeface="Times New Roman" pitchFamily="18" charset="0"/>
              </a:rPr>
              <a:t>JK</a:t>
            </a:r>
            <a:r>
              <a:rPr altLang="en-US" b="1" sz="2000" lang="zh-CN">
                <a:solidFill>
                  <a:srgbClr val="FF3300"/>
                </a:solidFill>
                <a:latin typeface="Times New Roman" pitchFamily="18" charset="0"/>
              </a:rPr>
              <a:t>的信号应保持不变</a:t>
            </a:r>
            <a:r>
              <a:rPr altLang="en-US" sz="2000" lang="zh-CN">
                <a:latin typeface="Times New Roman" pitchFamily="18" charset="0"/>
              </a:rPr>
              <a:t>。</a:t>
            </a:r>
          </a:p>
        </p:txBody>
      </p:sp>
      <p:pic>
        <p:nvPicPr>
          <p:cNvPr id="2097233" name="Picture 5"/>
          <p:cNvPicPr>
            <a:picLocks/>
          </p:cNvPicPr>
          <p:nvPr/>
        </p:nvPicPr>
        <p:blipFill>
          <a:blip xmlns:r="http://schemas.openxmlformats.org/officeDocument/2006/relationships" r:embed="rId1"/>
          <a:srcRect l="0" t="0" r="0" b="0"/>
          <a:stretch>
            <a:fillRect/>
          </a:stretch>
        </p:blipFill>
        <p:spPr>
          <a:xfrm rot="0">
            <a:off x="3779837" y="2673350"/>
            <a:ext cx="5364162" cy="3402012"/>
          </a:xfrm>
          <a:prstGeom prst="rect"/>
          <a:noFill/>
          <a:ln>
            <a:noFill/>
          </a:ln>
        </p:spPr>
      </p:pic>
      <p:sp>
        <p:nvSpPr>
          <p:cNvPr id="104961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62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62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91</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9617"/>
                                        </p:tgtEl>
                                        <p:attrNameLst>
                                          <p:attrName>style.visibility</p:attrName>
                                        </p:attrNameLst>
                                      </p:cBhvr>
                                      <p:to>
                                        <p:strVal val="visible"/>
                                      </p:to>
                                    </p:set>
                                    <p:anim calcmode="lin" valueType="num">
                                      <p:cBhvr additive="base">
                                        <p:cTn dur="500" fill="hold" id="7"/>
                                        <p:tgtEl>
                                          <p:spTgt spid="1049617"/>
                                        </p:tgtEl>
                                        <p:attrNameLst>
                                          <p:attrName>ppt_x</p:attrName>
                                        </p:attrNameLst>
                                      </p:cBhvr>
                                      <p:tavLst>
                                        <p:tav tm="0">
                                          <p:val>
                                            <p:strVal val="0-#ppt_w/2"/>
                                          </p:val>
                                        </p:tav>
                                        <p:tav tm="100000">
                                          <p:val>
                                            <p:strVal val="#ppt_x"/>
                                          </p:val>
                                        </p:tav>
                                      </p:tavLst>
                                    </p:anim>
                                    <p:anim calcmode="lin" valueType="num">
                                      <p:cBhvr additive="base">
                                        <p:cTn dur="500" fill="hold" id="8"/>
                                        <p:tgtEl>
                                          <p:spTgt spid="1049617"/>
                                        </p:tgtEl>
                                        <p:attrNameLst>
                                          <p:attrName>ppt_y</p:attrName>
                                        </p:attrNameLst>
                                      </p:cBhvr>
                                      <p:tavLst>
                                        <p:tav tm="0">
                                          <p:val>
                                            <p:strVal val="#ppt_y"/>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1049618"/>
                                        </p:tgtEl>
                                        <p:attrNameLst>
                                          <p:attrName>style.visibility</p:attrName>
                                        </p:attrNameLst>
                                      </p:cBhvr>
                                      <p:to>
                                        <p:strVal val="visible"/>
                                      </p:to>
                                    </p:set>
                                    <p:anim calcmode="lin" valueType="num">
                                      <p:cBhvr additive="base">
                                        <p:cTn dur="500" fill="hold" id="13"/>
                                        <p:tgtEl>
                                          <p:spTgt spid="1049618"/>
                                        </p:tgtEl>
                                        <p:attrNameLst>
                                          <p:attrName>ppt_x</p:attrName>
                                        </p:attrNameLst>
                                      </p:cBhvr>
                                      <p:tavLst>
                                        <p:tav tm="0">
                                          <p:val>
                                            <p:strVal val="0-#ppt_w/2"/>
                                          </p:val>
                                        </p:tav>
                                        <p:tav tm="100000">
                                          <p:val>
                                            <p:strVal val="#ppt_x"/>
                                          </p:val>
                                        </p:tav>
                                      </p:tavLst>
                                    </p:anim>
                                    <p:anim calcmode="lin" valueType="num">
                                      <p:cBhvr additive="base">
                                        <p:cTn dur="500" fill="hold" id="14"/>
                                        <p:tgtEl>
                                          <p:spTgt spid="1049618"/>
                                        </p:tgtEl>
                                        <p:attrNameLst>
                                          <p:attrName>ppt_y</p:attrName>
                                        </p:attrNameLst>
                                      </p:cBhvr>
                                      <p:tavLst>
                                        <p:tav tm="0">
                                          <p:val>
                                            <p:strVal val="#ppt_y"/>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id="17" nodeType="clickEffect" presetClass="entr" presetID="2" presetSubtype="4">
                                  <p:stCondLst>
                                    <p:cond delay="0"/>
                                  </p:stCondLst>
                                  <p:childTnLst>
                                    <p:set>
                                      <p:cBhvr>
                                        <p:cTn dur="1" fill="hold" id="18">
                                          <p:stCondLst>
                                            <p:cond delay="0"/>
                                          </p:stCondLst>
                                        </p:cTn>
                                        <p:tgtEl>
                                          <p:spTgt spid="2097233"/>
                                        </p:tgtEl>
                                        <p:attrNameLst>
                                          <p:attrName>style.visibility</p:attrName>
                                        </p:attrNameLst>
                                      </p:cBhvr>
                                      <p:to>
                                        <p:strVal val="visible"/>
                                      </p:to>
                                    </p:set>
                                    <p:anim calcmode="lin" valueType="num">
                                      <p:cBhvr additive="base">
                                        <p:cTn dur="500" fill="hold" id="19"/>
                                        <p:tgtEl>
                                          <p:spTgt spid="2097233"/>
                                        </p:tgtEl>
                                        <p:attrNameLst>
                                          <p:attrName>ppt_x</p:attrName>
                                        </p:attrNameLst>
                                      </p:cBhvr>
                                      <p:tavLst>
                                        <p:tav tm="0">
                                          <p:val>
                                            <p:strVal val="#ppt_x"/>
                                          </p:val>
                                        </p:tav>
                                        <p:tav tm="100000">
                                          <p:val>
                                            <p:strVal val="#ppt_x"/>
                                          </p:val>
                                        </p:tav>
                                      </p:tavLst>
                                    </p:anim>
                                    <p:anim calcmode="lin" valueType="num">
                                      <p:cBhvr additive="base">
                                        <p:cTn dur="500" fill="hold" id="20"/>
                                        <p:tgtEl>
                                          <p:spTgt spid="2097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17" grpId="0" uiExpand="0" build="whole"/>
      <p:bldP spid="1049618" grpId="0" uiExpand="0" build="whole"/>
    </p:bldLst>
  </p:timing>
</p:sld>
</file>

<file path=ppt/slides/slide92.xml><?xml version="1.0" encoding="utf-8"?>
<p:sld xmlns:a="http://schemas.openxmlformats.org/drawingml/2006/main" xmlns:r="http://schemas.openxmlformats.org/officeDocument/2006/relationships" xmlns:p="http://schemas.openxmlformats.org/presentationml/2006/main" show="1" showMasterSp="1">
  <p:cSld>
    <p:spTree>
      <p:nvGrpSpPr>
        <p:cNvPr id="399" name=""/>
        <p:cNvGrpSpPr/>
        <p:nvPr/>
      </p:nvGrpSpPr>
      <p:grpSpPr>
        <a:xfrm rot="0">
          <a:off x="0" y="0"/>
          <a:ext cx="0" cy="0"/>
          <a:chOff x="0" y="0"/>
          <a:chExt cx="0" cy="0"/>
        </a:xfrm>
      </p:grpSpPr>
      <p:sp>
        <p:nvSpPr>
          <p:cNvPr id="1049622" name="Text Box 2"/>
          <p:cNvSpPr txBox="1"/>
          <p:nvPr/>
        </p:nvSpPr>
        <p:spPr>
          <a:xfrm rot="0">
            <a:off x="539750" y="1223962"/>
            <a:ext cx="30241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宋体" pitchFamily="2" charset="-122"/>
              </a:rPr>
              <a:t>“一次翻转”现象：</a:t>
            </a:r>
          </a:p>
        </p:txBody>
      </p:sp>
      <p:sp>
        <p:nvSpPr>
          <p:cNvPr id="1049623" name="Rectangle 3"/>
          <p:cNvSpPr/>
          <p:nvPr>
            <p:ph type="body" sz="full" idx="4294967295"/>
          </p:nvPr>
        </p:nvSpPr>
        <p:spPr>
          <a:xfrm rot="0">
            <a:off x="654050" y="1927225"/>
            <a:ext cx="8239125" cy="44338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lvl="0">
              <a:lnSpc>
                <a:spcPct val="120000"/>
              </a:lnSpc>
              <a:buFontTx/>
              <a:buNone/>
            </a:pPr>
            <a:r>
              <a:rPr altLang="en-US" sz="2400" lang="zh-CN">
                <a:latin typeface="Times New Roman" pitchFamily="18" charset="0"/>
              </a:rPr>
              <a:t>在</a:t>
            </a:r>
            <a:r>
              <a:rPr altLang="zh-CN" sz="2400" lang="en-US">
                <a:latin typeface="Times New Roman" pitchFamily="18" charset="0"/>
              </a:rPr>
              <a:t>CP</a:t>
            </a:r>
            <a:r>
              <a:rPr altLang="en-US" sz="2400" lang="zh-CN">
                <a:latin typeface="Times New Roman" pitchFamily="18" charset="0"/>
              </a:rPr>
              <a:t>＝</a:t>
            </a:r>
            <a:r>
              <a:rPr altLang="zh-CN" sz="2400" lang="en-US">
                <a:latin typeface="Times New Roman" pitchFamily="18" charset="0"/>
              </a:rPr>
              <a:t>1</a:t>
            </a:r>
            <a:r>
              <a:rPr altLang="en-US" sz="2400" lang="zh-CN">
                <a:latin typeface="Times New Roman" pitchFamily="18" charset="0"/>
              </a:rPr>
              <a:t>期间，若</a:t>
            </a:r>
            <a:r>
              <a:rPr altLang="zh-CN" sz="2400" lang="en-US">
                <a:latin typeface="Times New Roman" pitchFamily="18" charset="0"/>
              </a:rPr>
              <a:t>J</a:t>
            </a:r>
            <a:r>
              <a:rPr altLang="en-US" sz="2400" lang="zh-CN">
                <a:latin typeface="Times New Roman" pitchFamily="18" charset="0"/>
              </a:rPr>
              <a:t>、</a:t>
            </a:r>
            <a:r>
              <a:rPr altLang="zh-CN" sz="2400" lang="en-US">
                <a:latin typeface="Times New Roman" pitchFamily="18" charset="0"/>
              </a:rPr>
              <a:t>K</a:t>
            </a:r>
            <a:r>
              <a:rPr altLang="en-US" sz="2400" lang="zh-CN">
                <a:latin typeface="Times New Roman" pitchFamily="18" charset="0"/>
              </a:rPr>
              <a:t>信号发生变化，可能导致主触发器状态发生变化，但只能变化一次。该现象称为“一次翻转”现象（</a:t>
            </a:r>
            <a:r>
              <a:rPr altLang="en-US" sz="2400" lang="zh-CN">
                <a:solidFill>
                  <a:srgbClr val="FF3300"/>
                </a:solidFill>
                <a:latin typeface="Times New Roman" pitchFamily="18" charset="0"/>
              </a:rPr>
              <a:t>错误的翻转</a:t>
            </a:r>
            <a:r>
              <a:rPr altLang="en-US" sz="2400" lang="zh-CN">
                <a:latin typeface="Times New Roman" pitchFamily="18" charset="0"/>
              </a:rPr>
              <a:t>）。</a:t>
            </a:r>
          </a:p>
          <a:p>
            <a:pPr lvl="0">
              <a:lnSpc>
                <a:spcPct val="120000"/>
              </a:lnSpc>
              <a:buFontTx/>
              <a:buNone/>
            </a:pPr>
            <a:r>
              <a:rPr altLang="en-US" sz="2400" lang="zh-CN">
                <a:latin typeface="Times New Roman" pitchFamily="18" charset="0"/>
              </a:rPr>
              <a:t>只有在两种情况下会发生：</a:t>
            </a:r>
          </a:p>
          <a:p>
            <a:pPr lvl="0">
              <a:lnSpc>
                <a:spcPct val="120000"/>
              </a:lnSpc>
              <a:buFontTx/>
              <a:buNone/>
            </a:pPr>
            <a:r>
              <a:rPr altLang="en-US" sz="2400" lang="zh-CN">
                <a:latin typeface="Times New Roman" pitchFamily="18" charset="0"/>
              </a:rPr>
              <a:t>   </a:t>
            </a:r>
            <a:r>
              <a:rPr altLang="en-US" sz="2400" lang="zh-CN">
                <a:solidFill>
                  <a:srgbClr val="FF3300"/>
                </a:solidFill>
                <a:latin typeface="Times New Roman" pitchFamily="18" charset="0"/>
              </a:rPr>
              <a:t> </a:t>
            </a:r>
            <a:r>
              <a:rPr altLang="en-US" sz="2400" lang="zh-CN">
                <a:solidFill>
                  <a:srgbClr val="FF3300"/>
                </a:solidFill>
                <a:latin typeface="Times New Roman" pitchFamily="18" charset="0"/>
                <a:ea typeface="Times New Roman" pitchFamily="18" charset="0"/>
              </a:rPr>
              <a:t>□ </a:t>
            </a:r>
            <a:r>
              <a:rPr altLang="zh-CN" sz="2400" lang="en-US">
                <a:latin typeface="Times New Roman" pitchFamily="18" charset="0"/>
              </a:rPr>
              <a:t>若现态Q=0</a:t>
            </a:r>
            <a:r>
              <a:rPr altLang="en-US" sz="2400" lang="zh-CN">
                <a:latin typeface="Times New Roman" pitchFamily="18" charset="0"/>
              </a:rPr>
              <a:t>，则由</a:t>
            </a:r>
            <a:r>
              <a:rPr altLang="zh-CN" sz="2400" lang="en-US">
                <a:latin typeface="Times New Roman" pitchFamily="18" charset="0"/>
              </a:rPr>
              <a:t>J </a:t>
            </a:r>
            <a:r>
              <a:rPr altLang="en-US" sz="2400" lang="zh-CN">
                <a:latin typeface="Times New Roman" pitchFamily="18" charset="0"/>
              </a:rPr>
              <a:t>信号决定其次态，而与</a:t>
            </a:r>
            <a:r>
              <a:rPr altLang="zh-CN" sz="2400" lang="en-US">
                <a:latin typeface="Times New Roman" pitchFamily="18" charset="0"/>
              </a:rPr>
              <a:t>K</a:t>
            </a:r>
            <a:r>
              <a:rPr altLang="en-US" sz="2400" lang="zh-CN">
                <a:latin typeface="Times New Roman" pitchFamily="18" charset="0"/>
              </a:rPr>
              <a:t>无关；</a:t>
            </a:r>
          </a:p>
          <a:p>
            <a:pPr lvl="0">
              <a:lnSpc>
                <a:spcPct val="120000"/>
              </a:lnSpc>
              <a:buFontTx/>
              <a:buNone/>
            </a:pPr>
            <a:r>
              <a:rPr altLang="en-US" sz="2400" lang="zh-CN">
                <a:latin typeface="Times New Roman" pitchFamily="18" charset="0"/>
              </a:rPr>
              <a:t>    </a:t>
            </a:r>
            <a:r>
              <a:rPr altLang="en-US" sz="2400" lang="zh-CN">
                <a:solidFill>
                  <a:srgbClr val="FF3300"/>
                </a:solidFill>
                <a:latin typeface="Times New Roman" pitchFamily="18" charset="0"/>
                <a:ea typeface="Times New Roman" pitchFamily="18" charset="0"/>
              </a:rPr>
              <a:t>□ </a:t>
            </a:r>
            <a:r>
              <a:rPr altLang="zh-CN" sz="2400" lang="en-US">
                <a:latin typeface="Times New Roman" pitchFamily="18" charset="0"/>
              </a:rPr>
              <a:t>若现态Q=1</a:t>
            </a:r>
            <a:r>
              <a:rPr altLang="en-US" sz="2400" lang="zh-CN">
                <a:latin typeface="Times New Roman" pitchFamily="18" charset="0"/>
              </a:rPr>
              <a:t>，则由</a:t>
            </a:r>
            <a:r>
              <a:rPr altLang="zh-CN" sz="2400" lang="en-US">
                <a:latin typeface="Times New Roman" pitchFamily="18" charset="0"/>
              </a:rPr>
              <a:t>K</a:t>
            </a:r>
            <a:r>
              <a:rPr altLang="en-US" sz="2400" lang="zh-CN">
                <a:latin typeface="Times New Roman" pitchFamily="18" charset="0"/>
              </a:rPr>
              <a:t>信号决定其次态，而与</a:t>
            </a:r>
            <a:r>
              <a:rPr altLang="zh-CN" sz="2400" lang="en-US">
                <a:latin typeface="Times New Roman" pitchFamily="18" charset="0"/>
              </a:rPr>
              <a:t>J</a:t>
            </a:r>
            <a:r>
              <a:rPr altLang="en-US" sz="2400" lang="zh-CN">
                <a:latin typeface="Times New Roman" pitchFamily="18" charset="0"/>
              </a:rPr>
              <a:t>无关。</a:t>
            </a:r>
          </a:p>
          <a:p>
            <a:pPr lvl="0">
              <a:lnSpc>
                <a:spcPct val="120000"/>
              </a:lnSpc>
              <a:buFontTx/>
              <a:buNone/>
            </a:pPr>
            <a:r>
              <a:rPr altLang="en-US" sz="2400" lang="zh-CN">
                <a:latin typeface="Times New Roman" pitchFamily="18" charset="0"/>
              </a:rPr>
              <a:t>在实际使用中，干扰信号往往会造成</a:t>
            </a:r>
            <a:r>
              <a:rPr altLang="zh-CN" sz="2400" lang="en-US">
                <a:latin typeface="Times New Roman" pitchFamily="18" charset="0"/>
              </a:rPr>
              <a:t>CP</a:t>
            </a:r>
            <a:r>
              <a:rPr altLang="en-US" sz="2400" lang="zh-CN">
                <a:latin typeface="Times New Roman" pitchFamily="18" charset="0"/>
              </a:rPr>
              <a:t>＝</a:t>
            </a:r>
            <a:r>
              <a:rPr altLang="zh-CN" sz="2400" lang="en-US">
                <a:latin typeface="Times New Roman" pitchFamily="18" charset="0"/>
              </a:rPr>
              <a:t>1</a:t>
            </a:r>
            <a:r>
              <a:rPr altLang="en-US" sz="2400" lang="zh-CN">
                <a:latin typeface="Times New Roman" pitchFamily="18" charset="0"/>
              </a:rPr>
              <a:t>期间</a:t>
            </a:r>
            <a:r>
              <a:rPr altLang="zh-CN" sz="2400" lang="en-US">
                <a:latin typeface="Times New Roman" pitchFamily="18" charset="0"/>
              </a:rPr>
              <a:t>J</a:t>
            </a:r>
            <a:r>
              <a:rPr altLang="en-US" sz="2400" lang="zh-CN">
                <a:latin typeface="Times New Roman" pitchFamily="18" charset="0"/>
              </a:rPr>
              <a:t>或</a:t>
            </a:r>
            <a:r>
              <a:rPr altLang="zh-CN" sz="2400" lang="en-US">
                <a:latin typeface="Times New Roman" pitchFamily="18" charset="0"/>
              </a:rPr>
              <a:t>K</a:t>
            </a:r>
            <a:r>
              <a:rPr altLang="en-US" sz="2400" lang="zh-CN">
                <a:latin typeface="Times New Roman" pitchFamily="18" charset="0"/>
              </a:rPr>
              <a:t>信号的变化，从而导致主从</a:t>
            </a:r>
            <a:r>
              <a:rPr altLang="zh-CN" sz="2400" lang="en-US">
                <a:latin typeface="Times New Roman" pitchFamily="18" charset="0"/>
              </a:rPr>
              <a:t>JK</a:t>
            </a:r>
            <a:r>
              <a:rPr altLang="en-US" sz="2400" lang="zh-CN">
                <a:latin typeface="Times New Roman" pitchFamily="18" charset="0"/>
              </a:rPr>
              <a:t>触发器抗干扰能力变差。为了减少接收干扰的机会，应使</a:t>
            </a:r>
            <a:r>
              <a:rPr altLang="zh-CN" sz="2400" lang="en-US">
                <a:latin typeface="Times New Roman" pitchFamily="18" charset="0"/>
              </a:rPr>
              <a:t>CP=1</a:t>
            </a:r>
            <a:r>
              <a:rPr altLang="en-US" sz="2400" lang="zh-CN">
                <a:latin typeface="Times New Roman" pitchFamily="18" charset="0"/>
              </a:rPr>
              <a:t>的宽度尽可能窄。</a:t>
            </a:r>
          </a:p>
        </p:txBody>
      </p:sp>
      <p:sp>
        <p:nvSpPr>
          <p:cNvPr id="104962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62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62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92</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623">
                                            <p:txEl>
                                              <p:charRg st="0" end="64"/>
                                            </p:txEl>
                                          </p:spTgt>
                                        </p:tgtEl>
                                        <p:attrNameLst>
                                          <p:attrName>style.visibility</p:attrName>
                                        </p:attrNameLst>
                                      </p:cBhvr>
                                      <p:to>
                                        <p:strVal val="visible"/>
                                      </p:to>
                                    </p:set>
                                    <p:anim calcmode="lin" valueType="num">
                                      <p:cBhvr additive="base">
                                        <p:cTn dur="500" fill="hold" id="7"/>
                                        <p:tgtEl>
                                          <p:spTgt spid="1049623">
                                            <p:txEl>
                                              <p:charRg st="0" end="64"/>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623">
                                            <p:txEl>
                                              <p:charRg st="0" end="64"/>
                                            </p:txEl>
                                          </p:spTgt>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623">
                                            <p:txEl>
                                              <p:charRg st="64" end="77"/>
                                            </p:txEl>
                                          </p:spTgt>
                                        </p:tgtEl>
                                        <p:attrNameLst>
                                          <p:attrName>style.visibility</p:attrName>
                                        </p:attrNameLst>
                                      </p:cBhvr>
                                      <p:to>
                                        <p:strVal val="visible"/>
                                      </p:to>
                                    </p:set>
                                    <p:anim calcmode="lin" valueType="num">
                                      <p:cBhvr additive="base">
                                        <p:cTn dur="500" fill="hold" id="13"/>
                                        <p:tgtEl>
                                          <p:spTgt spid="1049623">
                                            <p:txEl>
                                              <p:charRg st="64" end="77"/>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623">
                                            <p:txEl>
                                              <p:charRg st="64" end="77"/>
                                            </p:txEl>
                                          </p:spTgt>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623">
                                            <p:txEl>
                                              <p:charRg st="77" end="109"/>
                                            </p:txEl>
                                          </p:spTgt>
                                        </p:tgtEl>
                                        <p:attrNameLst>
                                          <p:attrName>style.visibility</p:attrName>
                                        </p:attrNameLst>
                                      </p:cBhvr>
                                      <p:to>
                                        <p:strVal val="visible"/>
                                      </p:to>
                                    </p:set>
                                    <p:anim calcmode="lin" valueType="num">
                                      <p:cBhvr additive="base">
                                        <p:cTn dur="500" fill="hold" id="19"/>
                                        <p:tgtEl>
                                          <p:spTgt spid="1049623">
                                            <p:txEl>
                                              <p:charRg st="77" end="109"/>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623">
                                            <p:txEl>
                                              <p:charRg st="77" end="109"/>
                                            </p:txEl>
                                          </p:spTgt>
                                        </p:tgtEl>
                                        <p:attrNameLst>
                                          <p:attrName>ppt_y</p:attrName>
                                        </p:attrNameLst>
                                      </p:cBhvr>
                                      <p:tavLst>
                                        <p:tav tm="0">
                                          <p:val>
                                            <p:strVal val="1+#ppt_h/2"/>
                                          </p:val>
                                        </p:tav>
                                        <p:tav tm="100000">
                                          <p:val>
                                            <p:strVal val="#ppt_y"/>
                                          </p:val>
                                        </p:tav>
                                      </p:tavLst>
                                    </p:anim>
                                  </p:childTnLst>
                                </p:cTn>
                              </p:par>
                            </p:childTnLst>
                          </p:cTn>
                        </p:par>
                      </p:childTnLst>
                    </p:cTn>
                  </p:par>
                  <p:par>
                    <p:cTn fill="hold" id="21" nodeType="clickPar">
                      <p:stCondLst>
                        <p:cond delay="indefinite"/>
                      </p:stCondLst>
                      <p:childTnLst>
                        <p:par>
                          <p:cTn fill="hold" id="22" nodeType="withGroup">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623">
                                            <p:txEl>
                                              <p:charRg st="109" end="140"/>
                                            </p:txEl>
                                          </p:spTgt>
                                        </p:tgtEl>
                                        <p:attrNameLst>
                                          <p:attrName>style.visibility</p:attrName>
                                        </p:attrNameLst>
                                      </p:cBhvr>
                                      <p:to>
                                        <p:strVal val="visible"/>
                                      </p:to>
                                    </p:set>
                                    <p:anim calcmode="lin" valueType="num">
                                      <p:cBhvr additive="base">
                                        <p:cTn dur="500" fill="hold" id="25"/>
                                        <p:tgtEl>
                                          <p:spTgt spid="1049623">
                                            <p:txEl>
                                              <p:charRg st="109" end="140"/>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623">
                                            <p:txEl>
                                              <p:charRg st="109" end="140"/>
                                            </p:txEl>
                                          </p:spTgt>
                                        </p:tgtEl>
                                        <p:attrNameLst>
                                          <p:attrName>ppt_y</p:attrName>
                                        </p:attrNameLst>
                                      </p:cBhvr>
                                      <p:tavLst>
                                        <p:tav tm="0">
                                          <p:val>
                                            <p:strVal val="1+#ppt_h/2"/>
                                          </p:val>
                                        </p:tav>
                                        <p:tav tm="100000">
                                          <p:val>
                                            <p:strVal val="#ppt_y"/>
                                          </p:val>
                                        </p:tav>
                                      </p:tavLst>
                                    </p:anim>
                                  </p:childTnLst>
                                </p:cTn>
                              </p:par>
                            </p:childTnLst>
                          </p:cTn>
                        </p:par>
                      </p:childTnLst>
                    </p:cTn>
                  </p:par>
                  <p:par>
                    <p:cTn fill="hold" id="27" nodeType="clickPar">
                      <p:stCondLst>
                        <p:cond delay="indefinite"/>
                      </p:stCondLst>
                      <p:childTnLst>
                        <p:par>
                          <p:cTn fill="hold" id="28" nodeType="withGroup">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623">
                                            <p:txEl>
                                              <p:charRg st="140" end="217"/>
                                            </p:txEl>
                                          </p:spTgt>
                                        </p:tgtEl>
                                        <p:attrNameLst>
                                          <p:attrName>style.visibility</p:attrName>
                                        </p:attrNameLst>
                                      </p:cBhvr>
                                      <p:to>
                                        <p:strVal val="visible"/>
                                      </p:to>
                                    </p:set>
                                    <p:anim calcmode="lin" valueType="num">
                                      <p:cBhvr additive="base">
                                        <p:cTn dur="500" fill="hold" id="31"/>
                                        <p:tgtEl>
                                          <p:spTgt spid="1049623">
                                            <p:txEl>
                                              <p:charRg st="140" end="217"/>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623">
                                            <p:txEl>
                                              <p:charRg st="140" end="2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23" grpId="0" uiExpand="0" build="p" bldLvl="1"/>
    </p:bldLst>
  </p:timing>
</p:sld>
</file>

<file path=ppt/slides/slide93.xml><?xml version="1.0" encoding="utf-8"?>
<p:sld xmlns:a="http://schemas.openxmlformats.org/drawingml/2006/main" xmlns:r="http://schemas.openxmlformats.org/officeDocument/2006/relationships" xmlns:p="http://schemas.openxmlformats.org/presentationml/2006/main" show="1" showMasterSp="1">
  <p:cSld>
    <p:spTree>
      <p:nvGrpSpPr>
        <p:cNvPr id="400" name=""/>
        <p:cNvGrpSpPr/>
        <p:nvPr/>
      </p:nvGrpSpPr>
      <p:grpSpPr>
        <a:xfrm rot="0">
          <a:off x="0" y="0"/>
          <a:ext cx="0" cy="0"/>
          <a:chOff x="0" y="0"/>
          <a:chExt cx="0" cy="0"/>
        </a:xfrm>
      </p:grpSpPr>
      <p:sp>
        <p:nvSpPr>
          <p:cNvPr id="1049627" name="Text Box 3"/>
          <p:cNvSpPr txBox="1"/>
          <p:nvPr/>
        </p:nvSpPr>
        <p:spPr>
          <a:xfrm rot="0">
            <a:off x="701675" y="1133475"/>
            <a:ext cx="66786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latin typeface="宋体" pitchFamily="2" charset="-122"/>
              </a:rPr>
              <a:t>分析：</a:t>
            </a:r>
            <a:r>
              <a:rPr altLang="zh-CN" sz="2400" lang="en-US">
                <a:latin typeface="宋体" pitchFamily="2" charset="-122"/>
              </a:rPr>
              <a:t>主从JK</a:t>
            </a:r>
            <a:r>
              <a:rPr altLang="en-US" sz="2400" lang="zh-CN">
                <a:latin typeface="宋体" pitchFamily="2" charset="-122"/>
              </a:rPr>
              <a:t>触发器的“一次翻转”现象：</a:t>
            </a:r>
          </a:p>
        </p:txBody>
      </p:sp>
      <p:grpSp>
        <p:nvGrpSpPr>
          <p:cNvPr id="401" name=""/>
          <p:cNvGrpSpPr/>
          <p:nvPr/>
        </p:nvGrpSpPr>
        <p:grpSpPr>
          <a:xfrm rot="0">
            <a:off x="3762375" y="1952625"/>
            <a:ext cx="4679950" cy="4176712"/>
            <a:chOff x="2381" y="1117"/>
            <a:chExt cx="2948" cy="2631"/>
          </a:xfrm>
        </p:grpSpPr>
        <p:sp>
          <p:nvSpPr>
            <p:cNvPr id="1049628" name="Line 5"/>
            <p:cNvSpPr/>
            <p:nvPr/>
          </p:nvSpPr>
          <p:spPr>
            <a:xfrm rot="0">
              <a:off x="3127" y="1981"/>
              <a:ext cx="552" cy="1"/>
            </a:xfrm>
            <a:prstGeom prst="line"/>
            <a:noFill/>
            <a:ln w="9525" cap="flat" cmpd="sng">
              <a:solidFill>
                <a:srgbClr val="000000">
                  <a:alpha val="100000"/>
                </a:srgbClr>
              </a:solidFill>
              <a:prstDash val="solid"/>
              <a:round/>
            </a:ln>
          </p:spPr>
        </p:sp>
        <p:sp>
          <p:nvSpPr>
            <p:cNvPr id="1049629" name="Line 6"/>
            <p:cNvSpPr/>
            <p:nvPr/>
          </p:nvSpPr>
          <p:spPr>
            <a:xfrm rot="0" flipV="1">
              <a:off x="3679" y="1719"/>
              <a:ext cx="1" cy="262"/>
            </a:xfrm>
            <a:prstGeom prst="line"/>
            <a:noFill/>
            <a:ln w="9525" cap="flat" cmpd="sng">
              <a:solidFill>
                <a:srgbClr val="000000">
                  <a:alpha val="100000"/>
                </a:srgbClr>
              </a:solidFill>
              <a:prstDash val="solid"/>
              <a:round/>
            </a:ln>
          </p:spPr>
        </p:sp>
        <p:sp>
          <p:nvSpPr>
            <p:cNvPr id="1049630" name="Line 7"/>
            <p:cNvSpPr/>
            <p:nvPr/>
          </p:nvSpPr>
          <p:spPr>
            <a:xfrm rot="0">
              <a:off x="3679" y="1719"/>
              <a:ext cx="827" cy="1"/>
            </a:xfrm>
            <a:prstGeom prst="line"/>
            <a:noFill/>
            <a:ln w="9525" cap="flat" cmpd="sng">
              <a:solidFill>
                <a:srgbClr val="000000">
                  <a:alpha val="100000"/>
                </a:srgbClr>
              </a:solidFill>
              <a:prstDash val="solid"/>
              <a:round/>
            </a:ln>
          </p:spPr>
        </p:sp>
        <p:sp>
          <p:nvSpPr>
            <p:cNvPr id="1049631" name="Line 8"/>
            <p:cNvSpPr/>
            <p:nvPr/>
          </p:nvSpPr>
          <p:spPr>
            <a:xfrm rot="0">
              <a:off x="4506" y="1719"/>
              <a:ext cx="1" cy="262"/>
            </a:xfrm>
            <a:prstGeom prst="line"/>
            <a:noFill/>
            <a:ln w="9525" cap="flat" cmpd="sng">
              <a:solidFill>
                <a:srgbClr val="000000">
                  <a:alpha val="100000"/>
                </a:srgbClr>
              </a:solidFill>
              <a:prstDash val="solid"/>
              <a:round/>
            </a:ln>
          </p:spPr>
        </p:sp>
        <p:sp>
          <p:nvSpPr>
            <p:cNvPr id="1049632" name="Text Box 9"/>
            <p:cNvSpPr txBox="1"/>
            <p:nvPr/>
          </p:nvSpPr>
          <p:spPr>
            <a:xfrm rot="0">
              <a:off x="2381" y="1842"/>
              <a:ext cx="680" cy="272"/>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indent="0" lvl="0" marL="0">
                <a:spcBef>
                  <a:spcPct val="0"/>
                </a:spcBef>
                <a:buFontTx/>
                <a:buNone/>
              </a:pPr>
              <a:r>
                <a:rPr altLang="en-US" b="1" sz="1800" lang="zh-CN">
                  <a:latin typeface="Times New Roman" pitchFamily="18" charset="0"/>
                </a:rPr>
                <a:t>时钟</a:t>
              </a:r>
              <a:r>
                <a:rPr altLang="zh-CN" b="1" sz="1800" lang="en-US">
                  <a:latin typeface="Times New Roman" pitchFamily="18" charset="0"/>
                </a:rPr>
                <a:t>CP</a:t>
              </a:r>
            </a:p>
          </p:txBody>
        </p:sp>
        <p:sp>
          <p:nvSpPr>
            <p:cNvPr id="1049633" name="Line 10"/>
            <p:cNvSpPr/>
            <p:nvPr/>
          </p:nvSpPr>
          <p:spPr>
            <a:xfrm rot="0">
              <a:off x="4506" y="1984"/>
              <a:ext cx="800" cy="0"/>
            </a:xfrm>
            <a:prstGeom prst="line"/>
            <a:noFill/>
            <a:ln w="9525" cap="flat" cmpd="sng">
              <a:solidFill>
                <a:srgbClr val="000000">
                  <a:alpha val="100000"/>
                </a:srgbClr>
              </a:solidFill>
              <a:prstDash val="solid"/>
              <a:round/>
            </a:ln>
          </p:spPr>
        </p:sp>
        <p:sp>
          <p:nvSpPr>
            <p:cNvPr id="1049634" name="Line 11"/>
            <p:cNvSpPr/>
            <p:nvPr/>
          </p:nvSpPr>
          <p:spPr>
            <a:xfrm rot="0">
              <a:off x="3137" y="2367"/>
              <a:ext cx="671" cy="0"/>
            </a:xfrm>
            <a:prstGeom prst="line"/>
            <a:noFill/>
            <a:ln w="9525" cap="flat" cmpd="sng">
              <a:solidFill>
                <a:srgbClr val="000000">
                  <a:alpha val="100000"/>
                </a:srgbClr>
              </a:solidFill>
              <a:prstDash val="solid"/>
              <a:round/>
            </a:ln>
          </p:spPr>
        </p:sp>
        <p:sp>
          <p:nvSpPr>
            <p:cNvPr id="1049635" name="Line 12"/>
            <p:cNvSpPr/>
            <p:nvPr/>
          </p:nvSpPr>
          <p:spPr>
            <a:xfrm rot="0" flipV="1">
              <a:off x="3808" y="2135"/>
              <a:ext cx="0" cy="221"/>
            </a:xfrm>
            <a:prstGeom prst="line"/>
            <a:noFill/>
            <a:ln w="9525" cap="flat" cmpd="sng">
              <a:solidFill>
                <a:srgbClr val="000000">
                  <a:alpha val="100000"/>
                </a:srgbClr>
              </a:solidFill>
              <a:prstDash val="solid"/>
              <a:round/>
            </a:ln>
          </p:spPr>
        </p:sp>
        <p:sp>
          <p:nvSpPr>
            <p:cNvPr id="1049636" name="Line 13"/>
            <p:cNvSpPr/>
            <p:nvPr/>
          </p:nvSpPr>
          <p:spPr>
            <a:xfrm rot="0">
              <a:off x="3808" y="2135"/>
              <a:ext cx="101" cy="1"/>
            </a:xfrm>
            <a:prstGeom prst="line"/>
            <a:noFill/>
            <a:ln w="9525" cap="flat" cmpd="sng">
              <a:solidFill>
                <a:srgbClr val="000000">
                  <a:alpha val="100000"/>
                </a:srgbClr>
              </a:solidFill>
              <a:prstDash val="solid"/>
              <a:round/>
            </a:ln>
          </p:spPr>
        </p:sp>
        <p:sp>
          <p:nvSpPr>
            <p:cNvPr id="1049637" name="Line 14"/>
            <p:cNvSpPr/>
            <p:nvPr/>
          </p:nvSpPr>
          <p:spPr>
            <a:xfrm rot="0">
              <a:off x="3909" y="2135"/>
              <a:ext cx="1" cy="221"/>
            </a:xfrm>
            <a:prstGeom prst="line"/>
            <a:noFill/>
            <a:ln w="9525" cap="flat" cmpd="sng">
              <a:solidFill>
                <a:srgbClr val="000000">
                  <a:alpha val="100000"/>
                </a:srgbClr>
              </a:solidFill>
              <a:prstDash val="solid"/>
              <a:round/>
            </a:ln>
          </p:spPr>
        </p:sp>
        <p:sp>
          <p:nvSpPr>
            <p:cNvPr id="1049638" name="Line 15"/>
            <p:cNvSpPr/>
            <p:nvPr/>
          </p:nvSpPr>
          <p:spPr>
            <a:xfrm rot="0">
              <a:off x="3909" y="2356"/>
              <a:ext cx="230" cy="1"/>
            </a:xfrm>
            <a:prstGeom prst="line"/>
            <a:noFill/>
            <a:ln w="9525" cap="flat" cmpd="sng">
              <a:solidFill>
                <a:srgbClr val="000000">
                  <a:alpha val="100000"/>
                </a:srgbClr>
              </a:solidFill>
              <a:prstDash val="solid"/>
              <a:round/>
            </a:ln>
          </p:spPr>
        </p:sp>
        <p:sp>
          <p:nvSpPr>
            <p:cNvPr id="1049639" name="Line 16"/>
            <p:cNvSpPr/>
            <p:nvPr/>
          </p:nvSpPr>
          <p:spPr>
            <a:xfrm rot="0" flipV="1">
              <a:off x="4145" y="2126"/>
              <a:ext cx="1" cy="230"/>
            </a:xfrm>
            <a:prstGeom prst="line"/>
            <a:noFill/>
            <a:ln w="9525" cap="flat" cmpd="sng">
              <a:solidFill>
                <a:srgbClr val="000000">
                  <a:alpha val="100000"/>
                </a:srgbClr>
              </a:solidFill>
              <a:prstDash val="solid"/>
              <a:round/>
            </a:ln>
          </p:spPr>
        </p:sp>
        <p:sp>
          <p:nvSpPr>
            <p:cNvPr id="1049640" name="Line 17"/>
            <p:cNvSpPr/>
            <p:nvPr/>
          </p:nvSpPr>
          <p:spPr>
            <a:xfrm rot="0">
              <a:off x="4145" y="2126"/>
              <a:ext cx="110" cy="0"/>
            </a:xfrm>
            <a:prstGeom prst="line"/>
            <a:noFill/>
            <a:ln w="9525" cap="flat" cmpd="sng">
              <a:solidFill>
                <a:srgbClr val="000000">
                  <a:alpha val="100000"/>
                </a:srgbClr>
              </a:solidFill>
              <a:prstDash val="solid"/>
              <a:round/>
            </a:ln>
          </p:spPr>
        </p:sp>
        <p:sp>
          <p:nvSpPr>
            <p:cNvPr id="1049641" name="Line 18"/>
            <p:cNvSpPr/>
            <p:nvPr/>
          </p:nvSpPr>
          <p:spPr>
            <a:xfrm rot="0">
              <a:off x="4255" y="2126"/>
              <a:ext cx="1" cy="220"/>
            </a:xfrm>
            <a:prstGeom prst="line"/>
            <a:noFill/>
            <a:ln w="9525" cap="flat" cmpd="sng">
              <a:solidFill>
                <a:srgbClr val="000000">
                  <a:alpha val="100000"/>
                </a:srgbClr>
              </a:solidFill>
              <a:prstDash val="solid"/>
              <a:round/>
            </a:ln>
          </p:spPr>
        </p:sp>
        <p:sp>
          <p:nvSpPr>
            <p:cNvPr id="1049642" name="Line 19"/>
            <p:cNvSpPr/>
            <p:nvPr/>
          </p:nvSpPr>
          <p:spPr>
            <a:xfrm rot="0">
              <a:off x="4264" y="2346"/>
              <a:ext cx="1048" cy="0"/>
            </a:xfrm>
            <a:prstGeom prst="line"/>
            <a:noFill/>
            <a:ln w="9525" cap="flat" cmpd="sng">
              <a:solidFill>
                <a:srgbClr val="000000">
                  <a:alpha val="100000"/>
                </a:srgbClr>
              </a:solidFill>
              <a:prstDash val="solid"/>
              <a:round/>
            </a:ln>
          </p:spPr>
        </p:sp>
        <p:sp>
          <p:nvSpPr>
            <p:cNvPr id="1049643" name="Line 20"/>
            <p:cNvSpPr/>
            <p:nvPr/>
          </p:nvSpPr>
          <p:spPr>
            <a:xfrm rot="0">
              <a:off x="3137" y="2810"/>
              <a:ext cx="919" cy="1"/>
            </a:xfrm>
            <a:prstGeom prst="line"/>
            <a:noFill/>
            <a:ln w="9525" cap="flat" cmpd="sng">
              <a:solidFill>
                <a:srgbClr val="000000">
                  <a:alpha val="100000"/>
                </a:srgbClr>
              </a:solidFill>
              <a:prstDash val="solid"/>
              <a:round/>
            </a:ln>
          </p:spPr>
        </p:sp>
        <p:sp>
          <p:nvSpPr>
            <p:cNvPr id="1049644" name="Line 21"/>
            <p:cNvSpPr/>
            <p:nvPr/>
          </p:nvSpPr>
          <p:spPr>
            <a:xfrm rot="0" flipV="1">
              <a:off x="4056" y="2558"/>
              <a:ext cx="1" cy="242"/>
            </a:xfrm>
            <a:prstGeom prst="line"/>
            <a:noFill/>
            <a:ln w="9525" cap="flat" cmpd="sng">
              <a:solidFill>
                <a:srgbClr val="000000">
                  <a:alpha val="100000"/>
                </a:srgbClr>
              </a:solidFill>
              <a:prstDash val="solid"/>
              <a:round/>
            </a:ln>
          </p:spPr>
        </p:sp>
        <p:sp>
          <p:nvSpPr>
            <p:cNvPr id="1049645" name="Line 22"/>
            <p:cNvSpPr/>
            <p:nvPr/>
          </p:nvSpPr>
          <p:spPr>
            <a:xfrm rot="0">
              <a:off x="4074" y="2558"/>
              <a:ext cx="285" cy="1"/>
            </a:xfrm>
            <a:prstGeom prst="line"/>
            <a:noFill/>
            <a:ln w="9525" cap="flat" cmpd="sng">
              <a:solidFill>
                <a:srgbClr val="000000">
                  <a:alpha val="100000"/>
                </a:srgbClr>
              </a:solidFill>
              <a:prstDash val="solid"/>
              <a:round/>
            </a:ln>
          </p:spPr>
        </p:sp>
        <p:sp>
          <p:nvSpPr>
            <p:cNvPr id="1049646" name="Line 23"/>
            <p:cNvSpPr/>
            <p:nvPr/>
          </p:nvSpPr>
          <p:spPr>
            <a:xfrm rot="0">
              <a:off x="4365" y="2547"/>
              <a:ext cx="0" cy="253"/>
            </a:xfrm>
            <a:prstGeom prst="line"/>
            <a:noFill/>
            <a:ln w="9525" cap="flat" cmpd="sng">
              <a:solidFill>
                <a:srgbClr val="000000">
                  <a:alpha val="100000"/>
                </a:srgbClr>
              </a:solidFill>
              <a:prstDash val="solid"/>
              <a:round/>
            </a:ln>
          </p:spPr>
        </p:sp>
        <p:sp>
          <p:nvSpPr>
            <p:cNvPr id="1049647" name="Line 24"/>
            <p:cNvSpPr/>
            <p:nvPr/>
          </p:nvSpPr>
          <p:spPr>
            <a:xfrm rot="0">
              <a:off x="4365" y="2800"/>
              <a:ext cx="964" cy="1"/>
            </a:xfrm>
            <a:prstGeom prst="line"/>
            <a:noFill/>
            <a:ln w="9525" cap="flat" cmpd="sng">
              <a:solidFill>
                <a:srgbClr val="000000">
                  <a:alpha val="100000"/>
                </a:srgbClr>
              </a:solidFill>
              <a:prstDash val="solid"/>
              <a:round/>
            </a:ln>
          </p:spPr>
        </p:sp>
        <p:sp>
          <p:nvSpPr>
            <p:cNvPr id="1049648" name="Line 25"/>
            <p:cNvSpPr/>
            <p:nvPr/>
          </p:nvSpPr>
          <p:spPr>
            <a:xfrm rot="0">
              <a:off x="3146" y="3304"/>
              <a:ext cx="542" cy="0"/>
            </a:xfrm>
            <a:prstGeom prst="line"/>
            <a:noFill/>
            <a:ln w="9525" cap="flat" cmpd="sng">
              <a:solidFill>
                <a:srgbClr val="000000">
                  <a:alpha val="100000"/>
                </a:srgbClr>
              </a:solidFill>
              <a:prstDash val="solid"/>
              <a:round/>
            </a:ln>
          </p:spPr>
        </p:sp>
        <p:sp>
          <p:nvSpPr>
            <p:cNvPr id="1049649" name="Text Box 26"/>
            <p:cNvSpPr txBox="1"/>
            <p:nvPr/>
          </p:nvSpPr>
          <p:spPr>
            <a:xfrm rot="0">
              <a:off x="2789" y="2296"/>
              <a:ext cx="239" cy="227"/>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1800" lang="en-US">
                  <a:latin typeface="Times New Roman" pitchFamily="18" charset="0"/>
                </a:rPr>
                <a:t>J</a:t>
              </a:r>
            </a:p>
          </p:txBody>
        </p:sp>
        <p:sp>
          <p:nvSpPr>
            <p:cNvPr id="1049650" name="Text Box 27"/>
            <p:cNvSpPr txBox="1"/>
            <p:nvPr/>
          </p:nvSpPr>
          <p:spPr>
            <a:xfrm rot="0">
              <a:off x="2789" y="2704"/>
              <a:ext cx="239" cy="229"/>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1800" lang="en-US">
                  <a:latin typeface="Times New Roman" pitchFamily="18" charset="0"/>
                </a:rPr>
                <a:t>K</a:t>
              </a:r>
            </a:p>
          </p:txBody>
        </p:sp>
        <p:sp>
          <p:nvSpPr>
            <p:cNvPr id="1049651" name="Text Box 28"/>
            <p:cNvSpPr txBox="1"/>
            <p:nvPr/>
          </p:nvSpPr>
          <p:spPr>
            <a:xfrm rot="0">
              <a:off x="2789" y="3158"/>
              <a:ext cx="318" cy="215"/>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1800" lang="en-US">
                  <a:latin typeface="Times New Roman" pitchFamily="18" charset="0"/>
                </a:rPr>
                <a:t>Q</a:t>
              </a:r>
              <a:r>
                <a:rPr altLang="zh-CN" b="1" sz="1800" lang="en-US">
                  <a:latin typeface="Times New Roman" pitchFamily="18" charset="0"/>
                  <a:ea typeface="Times New Roman" pitchFamily="18" charset="0"/>
                </a:rPr>
                <a:t>'</a:t>
              </a:r>
            </a:p>
          </p:txBody>
        </p:sp>
        <p:sp>
          <p:nvSpPr>
            <p:cNvPr id="1049652" name="Line 29"/>
            <p:cNvSpPr/>
            <p:nvPr/>
          </p:nvSpPr>
          <p:spPr>
            <a:xfrm rot="0">
              <a:off x="3679" y="1127"/>
              <a:ext cx="1" cy="2610"/>
            </a:xfrm>
            <a:prstGeom prst="line"/>
            <a:noFill/>
            <a:ln w="9525" cap="flat" cmpd="sng">
              <a:solidFill>
                <a:srgbClr val="000000">
                  <a:alpha val="100000"/>
                </a:srgbClr>
              </a:solidFill>
              <a:prstDash val="dashDot"/>
              <a:round/>
            </a:ln>
          </p:spPr>
        </p:sp>
        <p:sp>
          <p:nvSpPr>
            <p:cNvPr id="1049653" name="Line 30"/>
            <p:cNvSpPr/>
            <p:nvPr/>
          </p:nvSpPr>
          <p:spPr>
            <a:xfrm rot="0">
              <a:off x="3808" y="1127"/>
              <a:ext cx="0" cy="2610"/>
            </a:xfrm>
            <a:prstGeom prst="line"/>
            <a:noFill/>
            <a:ln w="9525" cap="flat" cmpd="sng">
              <a:solidFill>
                <a:srgbClr val="000000">
                  <a:alpha val="100000"/>
                </a:srgbClr>
              </a:solidFill>
              <a:prstDash val="dashDot"/>
              <a:round/>
            </a:ln>
          </p:spPr>
        </p:sp>
        <p:sp>
          <p:nvSpPr>
            <p:cNvPr id="1049654" name="Line 31"/>
            <p:cNvSpPr/>
            <p:nvPr/>
          </p:nvSpPr>
          <p:spPr>
            <a:xfrm rot="0">
              <a:off x="3918" y="1127"/>
              <a:ext cx="1" cy="2610"/>
            </a:xfrm>
            <a:prstGeom prst="line"/>
            <a:noFill/>
            <a:ln w="9525" cap="flat" cmpd="sng">
              <a:solidFill>
                <a:srgbClr val="000000">
                  <a:alpha val="100000"/>
                </a:srgbClr>
              </a:solidFill>
              <a:prstDash val="dashDot"/>
              <a:round/>
            </a:ln>
          </p:spPr>
        </p:sp>
        <p:sp>
          <p:nvSpPr>
            <p:cNvPr id="1049655" name="Line 32"/>
            <p:cNvSpPr/>
            <p:nvPr/>
          </p:nvSpPr>
          <p:spPr>
            <a:xfrm rot="0">
              <a:off x="4249" y="1127"/>
              <a:ext cx="1" cy="2610"/>
            </a:xfrm>
            <a:prstGeom prst="line"/>
            <a:noFill/>
            <a:ln w="9525" cap="flat" cmpd="sng">
              <a:solidFill>
                <a:srgbClr val="000000">
                  <a:alpha val="100000"/>
                </a:srgbClr>
              </a:solidFill>
              <a:prstDash val="dashDot"/>
              <a:round/>
            </a:ln>
          </p:spPr>
        </p:sp>
        <p:sp>
          <p:nvSpPr>
            <p:cNvPr id="1049656" name="Line 33"/>
            <p:cNvSpPr/>
            <p:nvPr/>
          </p:nvSpPr>
          <p:spPr>
            <a:xfrm rot="0">
              <a:off x="4368" y="1137"/>
              <a:ext cx="2" cy="2610"/>
            </a:xfrm>
            <a:prstGeom prst="line"/>
            <a:noFill/>
            <a:ln w="9525" cap="flat" cmpd="sng">
              <a:solidFill>
                <a:srgbClr val="000000">
                  <a:alpha val="100000"/>
                </a:srgbClr>
              </a:solidFill>
              <a:prstDash val="dashDot"/>
              <a:round/>
            </a:ln>
          </p:spPr>
        </p:sp>
        <p:sp>
          <p:nvSpPr>
            <p:cNvPr id="1049657" name="Line 34"/>
            <p:cNvSpPr/>
            <p:nvPr/>
          </p:nvSpPr>
          <p:spPr>
            <a:xfrm rot="0">
              <a:off x="4506" y="1135"/>
              <a:ext cx="1" cy="2609"/>
            </a:xfrm>
            <a:prstGeom prst="line"/>
            <a:noFill/>
            <a:ln w="9525" cap="flat" cmpd="sng">
              <a:solidFill>
                <a:srgbClr val="000000">
                  <a:alpha val="100000"/>
                </a:srgbClr>
              </a:solidFill>
              <a:prstDash val="dashDot"/>
              <a:round/>
            </a:ln>
          </p:spPr>
        </p:sp>
        <p:sp>
          <p:nvSpPr>
            <p:cNvPr id="1049658" name="Line 35"/>
            <p:cNvSpPr/>
            <p:nvPr/>
          </p:nvSpPr>
          <p:spPr>
            <a:xfrm rot="0">
              <a:off x="4050" y="1117"/>
              <a:ext cx="1" cy="2610"/>
            </a:xfrm>
            <a:prstGeom prst="line"/>
            <a:noFill/>
            <a:ln w="9525" cap="flat" cmpd="sng">
              <a:solidFill>
                <a:srgbClr val="000000">
                  <a:alpha val="100000"/>
                </a:srgbClr>
              </a:solidFill>
              <a:prstDash val="dashDot"/>
              <a:round/>
            </a:ln>
          </p:spPr>
        </p:sp>
        <p:sp>
          <p:nvSpPr>
            <p:cNvPr id="1049659" name="Line 36"/>
            <p:cNvSpPr/>
            <p:nvPr/>
          </p:nvSpPr>
          <p:spPr>
            <a:xfrm rot="0">
              <a:off x="4139" y="1117"/>
              <a:ext cx="0" cy="2610"/>
            </a:xfrm>
            <a:prstGeom prst="line"/>
            <a:noFill/>
            <a:ln w="9525" cap="flat" cmpd="sng">
              <a:solidFill>
                <a:srgbClr val="000000">
                  <a:alpha val="100000"/>
                </a:srgbClr>
              </a:solidFill>
              <a:prstDash val="dashDot"/>
              <a:round/>
            </a:ln>
          </p:spPr>
        </p:sp>
        <p:sp>
          <p:nvSpPr>
            <p:cNvPr id="1049660" name="Line 37"/>
            <p:cNvSpPr/>
            <p:nvPr/>
          </p:nvSpPr>
          <p:spPr>
            <a:xfrm rot="0">
              <a:off x="3146" y="3679"/>
              <a:ext cx="542" cy="0"/>
            </a:xfrm>
            <a:prstGeom prst="line"/>
            <a:noFill/>
            <a:ln w="9525" cap="flat" cmpd="sng">
              <a:solidFill>
                <a:srgbClr val="000000">
                  <a:alpha val="100000"/>
                </a:srgbClr>
              </a:solidFill>
              <a:prstDash val="solid"/>
              <a:round/>
            </a:ln>
          </p:spPr>
        </p:sp>
        <p:sp>
          <p:nvSpPr>
            <p:cNvPr id="1049661" name="Text Box 38"/>
            <p:cNvSpPr txBox="1"/>
            <p:nvPr/>
          </p:nvSpPr>
          <p:spPr>
            <a:xfrm rot="0">
              <a:off x="2789" y="3533"/>
              <a:ext cx="318" cy="215"/>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1800" lang="en-US">
                  <a:latin typeface="Times New Roman" pitchFamily="18" charset="0"/>
                </a:rPr>
                <a:t>Q</a:t>
              </a:r>
            </a:p>
          </p:txBody>
        </p:sp>
      </p:grpSp>
      <p:grpSp>
        <p:nvGrpSpPr>
          <p:cNvPr id="402" name=""/>
          <p:cNvGrpSpPr/>
          <p:nvPr/>
        </p:nvGrpSpPr>
        <p:grpSpPr>
          <a:xfrm rot="0">
            <a:off x="5832475" y="2978150"/>
            <a:ext cx="2609850" cy="3060700"/>
            <a:chOff x="3674" y="1763"/>
            <a:chExt cx="1644" cy="1928"/>
          </a:xfrm>
        </p:grpSpPr>
        <p:grpSp>
          <p:nvGrpSpPr>
            <p:cNvPr id="403" name=""/>
            <p:cNvGrpSpPr/>
            <p:nvPr/>
          </p:nvGrpSpPr>
          <p:grpSpPr>
            <a:xfrm rot="0">
              <a:off x="3674" y="3067"/>
              <a:ext cx="1644" cy="624"/>
              <a:chOff x="3674" y="3067"/>
              <a:chExt cx="1644" cy="624"/>
            </a:xfrm>
          </p:grpSpPr>
          <p:sp>
            <p:nvSpPr>
              <p:cNvPr id="1049662" name="Line 41"/>
              <p:cNvSpPr/>
              <p:nvPr/>
            </p:nvSpPr>
            <p:spPr>
              <a:xfrm rot="0">
                <a:off x="3674" y="3294"/>
                <a:ext cx="142" cy="0"/>
              </a:xfrm>
              <a:prstGeom prst="line"/>
              <a:noFill/>
              <a:ln w="38100" cap="flat" cmpd="sng">
                <a:solidFill>
                  <a:srgbClr val="FF3300">
                    <a:alpha val="100000"/>
                  </a:srgbClr>
                </a:solidFill>
                <a:prstDash val="solid"/>
                <a:round/>
              </a:ln>
            </p:spPr>
          </p:sp>
          <p:sp>
            <p:nvSpPr>
              <p:cNvPr id="1049663" name="Line 42"/>
              <p:cNvSpPr/>
              <p:nvPr/>
            </p:nvSpPr>
            <p:spPr>
              <a:xfrm rot="0" flipH="1">
                <a:off x="3787" y="3294"/>
                <a:ext cx="29" cy="0"/>
              </a:xfrm>
              <a:prstGeom prst="line"/>
              <a:noFill/>
              <a:ln w="19050" cap="flat" cmpd="sng">
                <a:solidFill>
                  <a:schemeClr val="dk1">
                    <a:alpha val="100000"/>
                  </a:schemeClr>
                </a:solidFill>
                <a:prstDash val="solid"/>
                <a:round/>
              </a:ln>
            </p:spPr>
          </p:sp>
          <p:sp>
            <p:nvSpPr>
              <p:cNvPr id="1049664" name="Line 43"/>
              <p:cNvSpPr/>
              <p:nvPr/>
            </p:nvSpPr>
            <p:spPr>
              <a:xfrm rot="0" flipV="1">
                <a:off x="3816" y="3067"/>
                <a:ext cx="0" cy="227"/>
              </a:xfrm>
              <a:prstGeom prst="line"/>
              <a:noFill/>
              <a:ln w="31750" cap="flat" cmpd="sng">
                <a:solidFill>
                  <a:srgbClr val="FF3300">
                    <a:alpha val="100000"/>
                  </a:srgbClr>
                </a:solidFill>
                <a:prstDash val="solid"/>
                <a:round/>
              </a:ln>
            </p:spPr>
          </p:sp>
          <p:sp>
            <p:nvSpPr>
              <p:cNvPr id="1049665" name="Line 44"/>
              <p:cNvSpPr/>
              <p:nvPr/>
            </p:nvSpPr>
            <p:spPr>
              <a:xfrm rot="0">
                <a:off x="3816" y="3067"/>
                <a:ext cx="1502" cy="0"/>
              </a:xfrm>
              <a:prstGeom prst="line"/>
              <a:noFill/>
              <a:ln w="31750" cap="flat" cmpd="sng">
                <a:solidFill>
                  <a:srgbClr val="FF3300">
                    <a:alpha val="100000"/>
                  </a:srgbClr>
                </a:solidFill>
                <a:prstDash val="solid"/>
                <a:round/>
              </a:ln>
            </p:spPr>
          </p:sp>
          <p:sp>
            <p:nvSpPr>
              <p:cNvPr id="1049666" name="Line 45"/>
              <p:cNvSpPr/>
              <p:nvPr/>
            </p:nvSpPr>
            <p:spPr>
              <a:xfrm rot="0">
                <a:off x="3674" y="3691"/>
                <a:ext cx="822" cy="0"/>
              </a:xfrm>
              <a:prstGeom prst="line"/>
              <a:noFill/>
              <a:ln w="31750" cap="flat" cmpd="sng">
                <a:solidFill>
                  <a:srgbClr val="FF3300">
                    <a:alpha val="100000"/>
                  </a:srgbClr>
                </a:solidFill>
                <a:prstDash val="solid"/>
                <a:round/>
              </a:ln>
            </p:spPr>
          </p:sp>
          <p:sp>
            <p:nvSpPr>
              <p:cNvPr id="1049667" name="Line 46"/>
              <p:cNvSpPr/>
              <p:nvPr/>
            </p:nvSpPr>
            <p:spPr>
              <a:xfrm rot="0" flipV="1">
                <a:off x="4496" y="3464"/>
                <a:ext cx="0" cy="227"/>
              </a:xfrm>
              <a:prstGeom prst="line"/>
              <a:noFill/>
              <a:ln w="31750" cap="flat" cmpd="sng">
                <a:solidFill>
                  <a:srgbClr val="FF3300">
                    <a:alpha val="100000"/>
                  </a:srgbClr>
                </a:solidFill>
                <a:prstDash val="solid"/>
                <a:round/>
              </a:ln>
            </p:spPr>
          </p:sp>
          <p:sp>
            <p:nvSpPr>
              <p:cNvPr id="1049668" name="Line 47"/>
              <p:cNvSpPr/>
              <p:nvPr/>
            </p:nvSpPr>
            <p:spPr>
              <a:xfrm rot="0">
                <a:off x="4496" y="3464"/>
                <a:ext cx="822" cy="0"/>
              </a:xfrm>
              <a:prstGeom prst="line"/>
              <a:noFill/>
              <a:ln w="31750" cap="flat" cmpd="sng">
                <a:solidFill>
                  <a:srgbClr val="FF3300">
                    <a:alpha val="100000"/>
                  </a:srgbClr>
                </a:solidFill>
                <a:prstDash val="solid"/>
                <a:round/>
              </a:ln>
            </p:spPr>
          </p:sp>
        </p:grpSp>
        <p:sp>
          <p:nvSpPr>
            <p:cNvPr id="1049669" name="Line 48"/>
            <p:cNvSpPr/>
            <p:nvPr/>
          </p:nvSpPr>
          <p:spPr>
            <a:xfrm rot="0">
              <a:off x="4496" y="1763"/>
              <a:ext cx="0" cy="142"/>
            </a:xfrm>
            <a:prstGeom prst="line"/>
            <a:noFill/>
            <a:ln w="25400" cap="flat" cmpd="sng">
              <a:solidFill>
                <a:srgbClr val="FF3300">
                  <a:alpha val="100000"/>
                </a:srgbClr>
              </a:solidFill>
              <a:prstDash val="solid"/>
              <a:round/>
              <a:tailEnd type="arrow" w="med" len="med"/>
            </a:ln>
          </p:spPr>
        </p:sp>
      </p:grpSp>
      <p:sp>
        <p:nvSpPr>
          <p:cNvPr id="104967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67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67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93</a:t>
            </a:fld>
            <a:endParaRPr altLang="en-US" sz="1400" lang="zh-CN">
              <a:solidFill>
                <a:srgbClr val="656565"/>
              </a:solidFill>
            </a:endParaRPr>
          </a:p>
        </p:txBody>
      </p:sp>
      <p:graphicFrame>
        <p:nvGraphicFramePr>
          <p:cNvPr id="4194339" name=""/>
          <p:cNvGraphicFramePr>
            <a:graphicFrameLocks/>
          </p:cNvGraphicFramePr>
          <p:nvPr/>
        </p:nvGraphicFramePr>
        <p:xfrm rot="0">
          <a:off x="566737" y="1628775"/>
          <a:ext cx="3068637" cy="4784725"/>
        </p:xfrm>
        <a:graphic>
          <a:graphicData uri="http://schemas.openxmlformats.org/presentationml/2006/ole">
            <mc:AlternateContent xmlns:mc="http://schemas.openxmlformats.org/markup-compatibility/2006">
              <mc:Choice xmlns:v="urn:schemas-microsoft-com:vml" Requires="v">
                <p:oleObj name="Bitmap Image" r:id="rId1" spid="" imgH="4784725" imgW="3068637" showAsIcon="0" progId="PBrush">
                  <p:embed followColorScheme="full"/>
                  <p:pic>
                    <p:nvPicPr>
                      <p:cNvPr id="2097234" name="对象 51"/>
                      <p:cNvPicPr>
                        <a:picLocks/>
                      </p:cNvPicPr>
                      <p:nvPr/>
                    </p:nvPicPr>
                    <p:blipFill>
                      <a:blip xmlns:r="http://schemas.openxmlformats.org/officeDocument/2006/relationships" r:embed="rId2"/>
                      <a:srcRect l="0" t="0" r="0" b="0"/>
                      <a:stretch>
                        <a:fillRect/>
                      </a:stretch>
                    </p:blipFill>
                    <p:spPr>
                      <a:xfrm rot="0">
                        <a:off x="566737" y="1628775"/>
                        <a:ext cx="3068637" cy="4784725"/>
                      </a:xfrm>
                      <a:prstGeom prst="rect"/>
                      <a:noFill/>
                      <a:ln>
                        <a:noFill/>
                      </a:ln>
                    </p:spPr>
                  </p:pic>
                </p:oleObj>
              </mc:Choice>
              <mc:Fallback>
                <p:oleObj name="Bitmap Image" r:id="rId1" spid="" imgH="4784725" imgW="3068637" showAsIcon="0" progId="PBrush">
                  <p:embed followColorScheme="full"/>
                  <p:pic>
                    <p:nvPicPr>
                      <p:cNvPr id="2097234" name="对象 51"/>
                      <p:cNvPicPr>
                        <a:picLocks/>
                      </p:cNvPicPr>
                      <p:nvPr/>
                    </p:nvPicPr>
                    <p:blipFill>
                      <a:blip xmlns:r="http://schemas.openxmlformats.org/officeDocument/2006/relationships" r:embed="rId2"/>
                      <a:srcRect l="0" t="0" r="0" b="0"/>
                      <a:stretch>
                        <a:fillRect/>
                      </a:stretch>
                    </p:blipFill>
                    <p:spPr>
                      <a:xfrm rot="0">
                        <a:off x="566737" y="1628775"/>
                        <a:ext cx="3068637" cy="4784725"/>
                      </a:xfrm>
                      <a:prstGeom prst="rect"/>
                      <a:noFill/>
                      <a:ln>
                        <a:noFill/>
                      </a:ln>
                    </p:spPr>
                  </p:pic>
                </p:oleObj>
              </mc:Fallback>
            </mc:AlternateContent>
          </a:graphicData>
        </a:graphic>
      </p:graphicFrame>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401"/>
                                        </p:tgtEl>
                                        <p:attrNameLst>
                                          <p:attrName>style.visibility</p:attrName>
                                        </p:attrNameLst>
                                      </p:cBhvr>
                                      <p:to>
                                        <p:strVal val="visible"/>
                                      </p:to>
                                    </p:set>
                                    <p:anim calcmode="lin" valueType="num">
                                      <p:cBhvr additive="base">
                                        <p:cTn dur="500" fill="hold" id="7"/>
                                        <p:tgtEl>
                                          <p:spTgt spid="401"/>
                                        </p:tgtEl>
                                        <p:attrNameLst>
                                          <p:attrName>ppt_x</p:attrName>
                                        </p:attrNameLst>
                                      </p:cBhvr>
                                      <p:tavLst>
                                        <p:tav tm="0">
                                          <p:val>
                                            <p:strVal val="#ppt_x"/>
                                          </p:val>
                                        </p:tav>
                                        <p:tav tm="100000">
                                          <p:val>
                                            <p:strVal val="#ppt_x"/>
                                          </p:val>
                                        </p:tav>
                                      </p:tavLst>
                                    </p:anim>
                                    <p:anim calcmode="lin" valueType="num">
                                      <p:cBhvr additive="base">
                                        <p:cTn dur="500" fill="hold" id="8"/>
                                        <p:tgtEl>
                                          <p:spTgt spid="401"/>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402"/>
                                        </p:tgtEl>
                                        <p:attrNameLst>
                                          <p:attrName>style.visibility</p:attrName>
                                        </p:attrNameLst>
                                      </p:cBhvr>
                                      <p:to>
                                        <p:strVal val="visible"/>
                                      </p:to>
                                    </p:set>
                                    <p:anim calcmode="lin" valueType="num">
                                      <p:cBhvr additive="base">
                                        <p:cTn dur="500" fill="hold" id="13"/>
                                        <p:tgtEl>
                                          <p:spTgt spid="402"/>
                                        </p:tgtEl>
                                        <p:attrNameLst>
                                          <p:attrName>ppt_x</p:attrName>
                                        </p:attrNameLst>
                                      </p:cBhvr>
                                      <p:tavLst>
                                        <p:tav tm="0">
                                          <p:val>
                                            <p:strVal val="#ppt_x"/>
                                          </p:val>
                                        </p:tav>
                                        <p:tav tm="100000">
                                          <p:val>
                                            <p:strVal val="#ppt_x"/>
                                          </p:val>
                                        </p:tav>
                                      </p:tavLst>
                                    </p:anim>
                                    <p:anim calcmode="lin" valueType="num">
                                      <p:cBhvr additive="base">
                                        <p:cTn dur="500" fill="hold" id="14"/>
                                        <p:tgtEl>
                                          <p:spTgt spid="4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1" showMasterSp="1">
  <p:cSld>
    <p:spTree>
      <p:nvGrpSpPr>
        <p:cNvPr id="404" name=""/>
        <p:cNvGrpSpPr/>
        <p:nvPr/>
      </p:nvGrpSpPr>
      <p:grpSpPr>
        <a:xfrm rot="0">
          <a:off x="0" y="0"/>
          <a:ext cx="0" cy="0"/>
          <a:chOff x="0" y="0"/>
          <a:chExt cx="0" cy="0"/>
        </a:xfrm>
      </p:grpSpPr>
      <p:sp>
        <p:nvSpPr>
          <p:cNvPr id="1049673" name="Rectangle 2"/>
          <p:cNvSpPr/>
          <p:nvPr>
            <p:ph type="body" sz="half" idx="4294967295"/>
          </p:nvPr>
        </p:nvSpPr>
        <p:spPr>
          <a:xfrm rot="0">
            <a:off x="296862" y="1177925"/>
            <a:ext cx="3644900" cy="5130800"/>
          </a:xfrm>
          <a:prstGeom prst="rect"/>
          <a:noFill/>
          <a:ln>
            <a:noFill/>
          </a:ln>
        </p:spPr>
        <p:txBody>
          <a:bodyPr anchor="t" bIns="45720" lIns="91440" rIns="91440" tIns="45720" vert="horz"/>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lvl="0">
              <a:lnSpc>
                <a:spcPct val="120000"/>
              </a:lnSpc>
              <a:buFontTx/>
              <a:buNone/>
            </a:pPr>
            <a:r>
              <a:rPr altLang="en-US" b="1" sz="2400" lang="zh-CN">
                <a:latin typeface="Times New Roman" pitchFamily="18" charset="0"/>
              </a:rPr>
              <a:t>    </a:t>
            </a:r>
            <a:r>
              <a:rPr altLang="en-US" b="1" sz="2400" lang="zh-CN">
                <a:solidFill>
                  <a:srgbClr val="FF0000"/>
                </a:solidFill>
                <a:latin typeface="Times New Roman" pitchFamily="18" charset="0"/>
              </a:rPr>
              <a:t>可靠的</a:t>
            </a:r>
            <a:r>
              <a:rPr altLang="zh-CN" b="1" sz="2400" lang="en-US">
                <a:latin typeface="Times New Roman" pitchFamily="18" charset="0"/>
              </a:rPr>
              <a:t>负边沿JK</a:t>
            </a:r>
            <a:r>
              <a:rPr altLang="en-US" b="1" sz="2400" lang="zh-CN">
                <a:latin typeface="Times New Roman" pitchFamily="18" charset="0"/>
              </a:rPr>
              <a:t>触发器</a:t>
            </a:r>
          </a:p>
          <a:p>
            <a:pPr lvl="0">
              <a:lnSpc>
                <a:spcPct val="120000"/>
              </a:lnSpc>
              <a:buFontTx/>
              <a:buNone/>
            </a:pPr>
            <a:r>
              <a:rPr altLang="en-US" b="1" sz="2400" lang="zh-CN">
                <a:latin typeface="Times New Roman" pitchFamily="18" charset="0"/>
              </a:rPr>
              <a:t>                </a:t>
            </a:r>
            <a:r>
              <a:rPr altLang="zh-CN" b="1" sz="2400" lang="en-US">
                <a:latin typeface="Times New Roman" pitchFamily="18" charset="0"/>
              </a:rPr>
              <a:t>74LS76</a:t>
            </a:r>
            <a:r>
              <a:rPr altLang="en-US" b="1" sz="2400" lang="zh-CN">
                <a:latin typeface="Times New Roman" pitchFamily="18" charset="0"/>
              </a:rPr>
              <a:t>：</a:t>
            </a:r>
          </a:p>
          <a:p>
            <a:pPr lvl="0">
              <a:lnSpc>
                <a:spcPct val="120000"/>
              </a:lnSpc>
              <a:buFontTx/>
              <a:buNone/>
            </a:pPr>
            <a:r>
              <a:rPr altLang="zh-CN" sz="2400" lang="en-US">
                <a:latin typeface="Times New Roman" pitchFamily="18" charset="0"/>
              </a:rPr>
              <a:t>        利用门传输延迟时间实现。两个与或非门构成基本RS</a:t>
            </a:r>
            <a:r>
              <a:rPr altLang="en-US" sz="2400" lang="zh-CN">
                <a:latin typeface="Times New Roman" pitchFamily="18" charset="0"/>
              </a:rPr>
              <a:t>触发器，两个与非门</a:t>
            </a:r>
            <a:r>
              <a:rPr altLang="zh-CN" sz="2400" lang="en-US">
                <a:latin typeface="Times New Roman" pitchFamily="18" charset="0"/>
              </a:rPr>
              <a:t>(G3</a:t>
            </a:r>
            <a:r>
              <a:rPr altLang="en-US" sz="2400" lang="zh-CN">
                <a:latin typeface="Times New Roman" pitchFamily="18" charset="0"/>
              </a:rPr>
              <a:t>、</a:t>
            </a:r>
            <a:r>
              <a:rPr altLang="zh-CN" sz="2400" lang="en-US">
                <a:latin typeface="Times New Roman" pitchFamily="18" charset="0"/>
              </a:rPr>
              <a:t>G4)</a:t>
            </a:r>
            <a:r>
              <a:rPr altLang="en-US" sz="2400" lang="zh-CN">
                <a:latin typeface="Times New Roman" pitchFamily="18" charset="0"/>
              </a:rPr>
              <a:t>作为输入信号引导门，而且在制作时已保证其延迟时间大于基本</a:t>
            </a:r>
            <a:r>
              <a:rPr altLang="zh-CN" sz="2400" lang="en-US">
                <a:latin typeface="Times New Roman" pitchFamily="18" charset="0"/>
              </a:rPr>
              <a:t>RS</a:t>
            </a:r>
            <a:r>
              <a:rPr altLang="en-US" sz="2400" lang="zh-CN">
                <a:latin typeface="Times New Roman" pitchFamily="18" charset="0"/>
              </a:rPr>
              <a:t>触发器的传输延迟时间。</a:t>
            </a:r>
          </a:p>
        </p:txBody>
      </p:sp>
      <p:pic>
        <p:nvPicPr>
          <p:cNvPr id="2097235" name="Picture 3"/>
          <p:cNvPicPr>
            <a:picLocks/>
          </p:cNvPicPr>
          <p:nvPr/>
        </p:nvPicPr>
        <p:blipFill>
          <a:blip xmlns:r="http://schemas.openxmlformats.org/officeDocument/2006/relationships" r:embed="rId1"/>
          <a:srcRect l="0" t="0" r="0" b="0"/>
          <a:stretch>
            <a:fillRect/>
          </a:stretch>
        </p:blipFill>
        <p:spPr>
          <a:xfrm rot="0">
            <a:off x="3941762" y="1943100"/>
            <a:ext cx="5148262" cy="3886200"/>
          </a:xfrm>
          <a:prstGeom prst="rect"/>
          <a:noFill/>
          <a:ln>
            <a:noFill/>
          </a:ln>
        </p:spPr>
      </p:pic>
      <p:sp>
        <p:nvSpPr>
          <p:cNvPr id="104967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67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67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94</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673">
                                            <p:txEl>
                                              <p:charRg st="0" end="16"/>
                                            </p:txEl>
                                          </p:spTgt>
                                        </p:tgtEl>
                                        <p:attrNameLst>
                                          <p:attrName>style.visibility</p:attrName>
                                        </p:attrNameLst>
                                      </p:cBhvr>
                                      <p:to>
                                        <p:strVal val="visible"/>
                                      </p:to>
                                    </p:set>
                                    <p:anim calcmode="lin" valueType="num">
                                      <p:cBhvr additive="base">
                                        <p:cTn dur="500" fill="hold" id="7"/>
                                        <p:tgtEl>
                                          <p:spTgt spid="1049673">
                                            <p:txEl>
                                              <p:charRg st="0" end="16"/>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673">
                                            <p:txEl>
                                              <p:charRg st="0" end="16"/>
                                            </p:txEl>
                                          </p:spTgt>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673">
                                            <p:txEl>
                                              <p:charRg st="16" end="40"/>
                                            </p:txEl>
                                          </p:spTgt>
                                        </p:tgtEl>
                                        <p:attrNameLst>
                                          <p:attrName>style.visibility</p:attrName>
                                        </p:attrNameLst>
                                      </p:cBhvr>
                                      <p:to>
                                        <p:strVal val="visible"/>
                                      </p:to>
                                    </p:set>
                                    <p:anim calcmode="lin" valueType="num">
                                      <p:cBhvr additive="base">
                                        <p:cTn dur="500" fill="hold" id="13"/>
                                        <p:tgtEl>
                                          <p:spTgt spid="1049673">
                                            <p:txEl>
                                              <p:charRg st="16" end="4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673">
                                            <p:txEl>
                                              <p:charRg st="16" end="40"/>
                                            </p:txEl>
                                          </p:spTgt>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673">
                                            <p:txEl>
                                              <p:charRg st="40" end="130"/>
                                            </p:txEl>
                                          </p:spTgt>
                                        </p:tgtEl>
                                        <p:attrNameLst>
                                          <p:attrName>style.visibility</p:attrName>
                                        </p:attrNameLst>
                                      </p:cBhvr>
                                      <p:to>
                                        <p:strVal val="visible"/>
                                      </p:to>
                                    </p:set>
                                    <p:anim calcmode="lin" valueType="num">
                                      <p:cBhvr additive="base">
                                        <p:cTn dur="500" fill="hold" id="19"/>
                                        <p:tgtEl>
                                          <p:spTgt spid="1049673">
                                            <p:txEl>
                                              <p:charRg st="40" end="130"/>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673">
                                            <p:txEl>
                                              <p:charRg st="40" end="130"/>
                                            </p:txEl>
                                          </p:spTgt>
                                        </p:tgtEl>
                                        <p:attrNameLst>
                                          <p:attrName>ppt_y</p:attrName>
                                        </p:attrNameLst>
                                      </p:cBhvr>
                                      <p:tavLst>
                                        <p:tav tm="0">
                                          <p:val>
                                            <p:strVal val="1+#ppt_h/2"/>
                                          </p:val>
                                        </p:tav>
                                        <p:tav tm="100000">
                                          <p:val>
                                            <p:strVal val="#ppt_y"/>
                                          </p:val>
                                        </p:tav>
                                      </p:tavLst>
                                    </p:anim>
                                  </p:childTnLst>
                                </p:cTn>
                              </p:par>
                              <p:par>
                                <p:cTn fill="hold" id="21" nodeType="withEffect" presetClass="entr" presetID="2" presetSubtype="4">
                                  <p:stCondLst>
                                    <p:cond delay="0"/>
                                  </p:stCondLst>
                                  <p:childTnLst>
                                    <p:set>
                                      <p:cBhvr>
                                        <p:cTn dur="1" fill="hold" id="22">
                                          <p:stCondLst>
                                            <p:cond delay="0"/>
                                          </p:stCondLst>
                                        </p:cTn>
                                        <p:tgtEl>
                                          <p:spTgt spid="2097235"/>
                                        </p:tgtEl>
                                        <p:attrNameLst>
                                          <p:attrName>style.visibility</p:attrName>
                                        </p:attrNameLst>
                                      </p:cBhvr>
                                      <p:to>
                                        <p:strVal val="visible"/>
                                      </p:to>
                                    </p:set>
                                    <p:anim calcmode="lin" valueType="num">
                                      <p:cBhvr additive="base">
                                        <p:cTn dur="500" fill="hold" id="23"/>
                                        <p:tgtEl>
                                          <p:spTgt spid="2097235"/>
                                        </p:tgtEl>
                                        <p:attrNameLst>
                                          <p:attrName>ppt_x</p:attrName>
                                        </p:attrNameLst>
                                      </p:cBhvr>
                                      <p:tavLst>
                                        <p:tav tm="0">
                                          <p:val>
                                            <p:strVal val="#ppt_x"/>
                                          </p:val>
                                        </p:tav>
                                        <p:tav tm="100000">
                                          <p:val>
                                            <p:strVal val="#ppt_x"/>
                                          </p:val>
                                        </p:tav>
                                      </p:tavLst>
                                    </p:anim>
                                    <p:anim calcmode="lin" valueType="num">
                                      <p:cBhvr additive="base">
                                        <p:cTn dur="500" fill="hold" id="24"/>
                                        <p:tgtEl>
                                          <p:spTgt spid="20972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73" grpId="0" uiExpand="0" build="p" bldLvl="1"/>
    </p:bldLst>
  </p:timing>
</p:sld>
</file>

<file path=ppt/slides/slide95.xml><?xml version="1.0" encoding="utf-8"?>
<p:sld xmlns:a="http://schemas.openxmlformats.org/drawingml/2006/main" xmlns:r="http://schemas.openxmlformats.org/officeDocument/2006/relationships" xmlns:p="http://schemas.openxmlformats.org/presentationml/2006/main" show="1" showMasterSp="1">
  <p:cSld>
    <p:spTree>
      <p:nvGrpSpPr>
        <p:cNvPr id="405" name=""/>
        <p:cNvGrpSpPr/>
        <p:nvPr/>
      </p:nvGrpSpPr>
      <p:grpSpPr>
        <a:xfrm rot="0">
          <a:off x="0" y="0"/>
          <a:ext cx="0" cy="0"/>
          <a:chOff x="0" y="0"/>
          <a:chExt cx="0" cy="0"/>
        </a:xfrm>
      </p:grpSpPr>
      <p:sp>
        <p:nvSpPr>
          <p:cNvPr id="1049677" name="Rectangle 2"/>
          <p:cNvSpPr/>
          <p:nvPr>
            <p:ph type="title" sz="full" idx="4294967295"/>
          </p:nvPr>
        </p:nvSpPr>
        <p:spPr>
          <a:xfrm rot="0">
            <a:off x="863600" y="1054100"/>
            <a:ext cx="2033587" cy="484187"/>
          </a:xfrm>
          <a:prstGeom prst="rect"/>
          <a:noFill/>
          <a:ln>
            <a:noFill/>
          </a:ln>
        </p:spPr>
        <p:txBody>
          <a:bodyPr anchor="b"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2800" lang="zh-CN"/>
              <a:t>工作原理：</a:t>
            </a:r>
          </a:p>
        </p:txBody>
      </p:sp>
      <p:sp>
        <p:nvSpPr>
          <p:cNvPr id="1049678" name="Text Box 3"/>
          <p:cNvSpPr txBox="1"/>
          <p:nvPr/>
        </p:nvSpPr>
        <p:spPr>
          <a:xfrm rot="0">
            <a:off x="792162" y="1485900"/>
            <a:ext cx="4373562" cy="457200"/>
          </a:xfrm>
          <a:prstGeom prst="rect"/>
          <a:noFill/>
          <a:ln>
            <a:noFill/>
          </a:ln>
          <a:effectLst>
            <a:prstShdw prst="shdw17" dir="2699999" dist="17960">
              <a:srgbClr val="708688">
                <a:alpha val="100000"/>
              </a:srgbClr>
            </a:prstShdw>
          </a:effectLst>
        </p:spPr>
        <p:txBody>
          <a:bodyPr anchor="t" bIns="45720" lIns="0" rIns="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spcBef>
                <a:spcPct val="50000"/>
              </a:spcBef>
            </a:pPr>
            <a:r>
              <a:rPr altLang="en-US" sz="2400" lang="zh-CN">
                <a:latin typeface="Times New Roman" pitchFamily="18" charset="0"/>
              </a:rPr>
              <a:t>（</a:t>
            </a:r>
            <a:r>
              <a:rPr altLang="zh-CN" sz="2400" lang="en-US">
                <a:latin typeface="Times New Roman" pitchFamily="18" charset="0"/>
              </a:rPr>
              <a:t>1</a:t>
            </a:r>
            <a:r>
              <a:rPr altLang="en-US" sz="2400" lang="zh-CN">
                <a:latin typeface="Times New Roman" pitchFamily="18" charset="0"/>
              </a:rPr>
              <a:t>）</a:t>
            </a:r>
            <a:r>
              <a:rPr altLang="zh-CN" sz="2400" lang="en-US">
                <a:solidFill>
                  <a:srgbClr val="FF3300"/>
                </a:solidFill>
                <a:latin typeface="Times New Roman" pitchFamily="18" charset="0"/>
              </a:rPr>
              <a:t>CP=0</a:t>
            </a:r>
            <a:r>
              <a:rPr altLang="en-US" sz="2400" lang="zh-CN">
                <a:solidFill>
                  <a:srgbClr val="FF3300"/>
                </a:solidFill>
                <a:latin typeface="Times New Roman" pitchFamily="18" charset="0"/>
              </a:rPr>
              <a:t>及正跳变</a:t>
            </a:r>
            <a:r>
              <a:rPr altLang="zh-CN" sz="2400" lang="en-US">
                <a:latin typeface="Times New Roman" pitchFamily="18" charset="0"/>
              </a:rPr>
              <a:t>：  Q</a:t>
            </a:r>
            <a:r>
              <a:rPr altLang="en-US" sz="2400" lang="zh-CN">
                <a:latin typeface="Times New Roman" pitchFamily="18" charset="0"/>
              </a:rPr>
              <a:t>不变</a:t>
            </a:r>
          </a:p>
        </p:txBody>
      </p:sp>
      <p:sp>
        <p:nvSpPr>
          <p:cNvPr id="1049679" name="Text Box 4"/>
          <p:cNvSpPr txBox="1"/>
          <p:nvPr/>
        </p:nvSpPr>
        <p:spPr>
          <a:xfrm rot="0">
            <a:off x="698500" y="4537075"/>
            <a:ext cx="3108325" cy="457200"/>
          </a:xfrm>
          <a:prstGeom prst="rect"/>
          <a:noFill/>
          <a:ln>
            <a:noFill/>
          </a:ln>
          <a:effectLst>
            <a:prstShdw prst="shdw17" dir="2699999" dist="17960">
              <a:srgbClr val="708688">
                <a:alpha val="100000"/>
              </a:srgbClr>
            </a:prstShdw>
          </a:effectLst>
        </p:spPr>
        <p:txBody>
          <a:bodyPr anchor="t" bIns="45720" lIns="0" rIns="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spcBef>
                <a:spcPct val="50000"/>
              </a:spcBef>
            </a:pPr>
            <a:r>
              <a:rPr altLang="en-US" b="1" sz="2400" lang="zh-CN">
                <a:solidFill>
                  <a:srgbClr val="CC3300"/>
                </a:solidFill>
                <a:latin typeface="Times New Roman" pitchFamily="18" charset="0"/>
              </a:rPr>
              <a:t> </a:t>
            </a:r>
            <a:r>
              <a:rPr altLang="zh-CN" sz="2400" lang="en-US">
                <a:latin typeface="Times New Roman" pitchFamily="18" charset="0"/>
              </a:rPr>
              <a:t>（2</a:t>
            </a:r>
            <a:r>
              <a:rPr altLang="en-US" sz="2400" lang="zh-CN">
                <a:latin typeface="Times New Roman" pitchFamily="18" charset="0"/>
              </a:rPr>
              <a:t>）</a:t>
            </a:r>
            <a:r>
              <a:rPr altLang="zh-CN" sz="2400" lang="en-US">
                <a:solidFill>
                  <a:srgbClr val="FF3300"/>
                </a:solidFill>
                <a:latin typeface="Times New Roman" pitchFamily="18" charset="0"/>
              </a:rPr>
              <a:t>CP</a:t>
            </a:r>
            <a:r>
              <a:rPr altLang="en-US" sz="2400" lang="zh-CN">
                <a:solidFill>
                  <a:srgbClr val="FF3300"/>
                </a:solidFill>
                <a:latin typeface="Times New Roman" pitchFamily="18" charset="0"/>
              </a:rPr>
              <a:t>＝</a:t>
            </a:r>
            <a:r>
              <a:rPr altLang="zh-CN" sz="2400" lang="en-US">
                <a:solidFill>
                  <a:srgbClr val="FF3300"/>
                </a:solidFill>
                <a:latin typeface="Times New Roman" pitchFamily="18" charset="0"/>
              </a:rPr>
              <a:t>1</a:t>
            </a:r>
            <a:r>
              <a:rPr altLang="en-US" sz="2400" lang="zh-CN">
                <a:latin typeface="Times New Roman" pitchFamily="18" charset="0"/>
              </a:rPr>
              <a:t>：</a:t>
            </a:r>
            <a:r>
              <a:rPr altLang="en-US" sz="2400" lang="zh-CN">
                <a:latin typeface="宋体" pitchFamily="2" charset="-122"/>
              </a:rPr>
              <a:t>  </a:t>
            </a:r>
            <a:r>
              <a:rPr altLang="zh-CN" sz="2400" lang="en-US">
                <a:latin typeface="Times New Roman" pitchFamily="18" charset="0"/>
              </a:rPr>
              <a:t>Q</a:t>
            </a:r>
            <a:r>
              <a:rPr altLang="en-US" sz="2400" lang="zh-CN">
                <a:latin typeface="Times New Roman" pitchFamily="18" charset="0"/>
              </a:rPr>
              <a:t>不变</a:t>
            </a:r>
          </a:p>
        </p:txBody>
      </p:sp>
      <p:grpSp>
        <p:nvGrpSpPr>
          <p:cNvPr id="406" name=""/>
          <p:cNvGrpSpPr/>
          <p:nvPr/>
        </p:nvGrpSpPr>
        <p:grpSpPr>
          <a:xfrm rot="0">
            <a:off x="1196975" y="4922837"/>
            <a:ext cx="4724400" cy="1520825"/>
            <a:chOff x="748" y="2523"/>
            <a:chExt cx="3311" cy="1043"/>
          </a:xfrm>
        </p:grpSpPr>
        <p:graphicFrame>
          <p:nvGraphicFramePr>
            <p:cNvPr id="4194340" name=""/>
            <p:cNvGraphicFramePr>
              <a:graphicFrameLocks/>
            </p:cNvGraphicFramePr>
            <p:nvPr/>
          </p:nvGraphicFramePr>
          <p:xfrm rot="0">
            <a:off x="1111" y="2523"/>
            <a:ext cx="2168" cy="445"/>
          </p:xfrm>
          <a:graphic>
            <a:graphicData uri="http://schemas.openxmlformats.org/presentationml/2006/ole">
              <mc:AlternateContent xmlns:mc="http://schemas.openxmlformats.org/markup-compatibility/2006">
                <mc:Choice xmlns:v="urn:schemas-microsoft-com:vml" Requires="v">
                  <p:oleObj name="公式" r:id="rId1" spid="" imgH="445" imgW="2168" showAsIcon="0" progId="Equation.3">
                    <p:embed followColorScheme="full"/>
                    <p:pic>
                      <p:nvPicPr>
                        <p:cNvPr id="2097236" name="Object 6"/>
                        <p:cNvPicPr>
                          <a:picLocks/>
                        </p:cNvPicPr>
                        <p:nvPr/>
                      </p:nvPicPr>
                      <p:blipFill>
                        <a:blip xmlns:r="http://schemas.openxmlformats.org/officeDocument/2006/relationships" r:embed="rId2"/>
                        <a:srcRect l="0" t="0" r="0" b="0"/>
                        <a:stretch>
                          <a:fillRect/>
                        </a:stretch>
                      </p:blipFill>
                      <p:spPr>
                        <a:xfrm rot="0">
                          <a:off x="1111" y="2523"/>
                          <a:ext cx="2168" cy="445"/>
                        </a:xfrm>
                        <a:prstGeom prst="rect"/>
                        <a:noFill/>
                        <a:ln>
                          <a:noFill/>
                        </a:ln>
                      </p:spPr>
                    </p:pic>
                  </p:oleObj>
                </mc:Choice>
                <mc:Fallback>
                  <p:oleObj name="公式" r:id="rId1" spid="" imgH="445" imgW="2168" showAsIcon="0" progId="Equation.3">
                    <p:embed followColorScheme="full"/>
                    <p:pic>
                      <p:nvPicPr>
                        <p:cNvPr id="2097236" name="Object 6"/>
                        <p:cNvPicPr>
                          <a:picLocks/>
                        </p:cNvPicPr>
                        <p:nvPr/>
                      </p:nvPicPr>
                      <p:blipFill>
                        <a:blip xmlns:r="http://schemas.openxmlformats.org/officeDocument/2006/relationships" r:embed="rId2"/>
                        <a:srcRect l="0" t="0" r="0" b="0"/>
                        <a:stretch>
                          <a:fillRect/>
                        </a:stretch>
                      </p:blipFill>
                      <p:spPr>
                        <a:xfrm rot="0">
                          <a:off x="1111" y="2523"/>
                          <a:ext cx="2168" cy="445"/>
                        </a:xfrm>
                        <a:prstGeom prst="rect"/>
                        <a:noFill/>
                        <a:ln>
                          <a:noFill/>
                        </a:ln>
                      </p:spPr>
                    </p:pic>
                  </p:oleObj>
                </mc:Fallback>
              </mc:AlternateContent>
            </a:graphicData>
          </a:graphic>
        </p:graphicFrame>
        <p:sp>
          <p:nvSpPr>
            <p:cNvPr id="1049680" name="Text Box 7"/>
            <p:cNvSpPr txBox="1"/>
            <p:nvPr/>
          </p:nvSpPr>
          <p:spPr>
            <a:xfrm rot="0">
              <a:off x="748" y="3234"/>
              <a:ext cx="641" cy="314"/>
            </a:xfrm>
            <a:prstGeom prst="rect"/>
            <a:noFill/>
            <a:ln>
              <a:noFill/>
            </a:ln>
            <a:effectLst>
              <a:prstShdw prst="shdw17" dir="2699999" dist="17960">
                <a:srgbClr val="708688">
                  <a:alpha val="100000"/>
                </a:srgbClr>
              </a:prstShdw>
            </a:effectLst>
          </p:spPr>
          <p:txBody>
            <a:bodyPr anchor="t" bIns="45720" lIns="0" rIns="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spcBef>
                  <a:spcPct val="50000"/>
                </a:spcBef>
              </a:pPr>
              <a:r>
                <a:rPr altLang="en-US" sz="2400" lang="zh-CN">
                  <a:latin typeface="宋体" pitchFamily="2" charset="-122"/>
                </a:rPr>
                <a:t>且有：</a:t>
              </a:r>
            </a:p>
          </p:txBody>
        </p:sp>
        <p:graphicFrame>
          <p:nvGraphicFramePr>
            <p:cNvPr id="4194341" name=""/>
            <p:cNvGraphicFramePr>
              <a:graphicFrameLocks/>
            </p:cNvGraphicFramePr>
            <p:nvPr/>
          </p:nvGraphicFramePr>
          <p:xfrm rot="0">
            <a:off x="1308" y="3155"/>
            <a:ext cx="2751" cy="411"/>
          </p:xfrm>
          <a:graphic>
            <a:graphicData uri="http://schemas.openxmlformats.org/presentationml/2006/ole">
              <mc:AlternateContent xmlns:mc="http://schemas.openxmlformats.org/markup-compatibility/2006">
                <mc:Choice xmlns:v="urn:schemas-microsoft-com:vml" Requires="v">
                  <p:oleObj name="公式" r:id="rId3" spid="" imgH="411" imgW="2751" showAsIcon="0" progId="Equation.3">
                    <p:embed followColorScheme="full"/>
                    <p:pic>
                      <p:nvPicPr>
                        <p:cNvPr id="2097237" name="Object 8"/>
                        <p:cNvPicPr>
                          <a:picLocks/>
                        </p:cNvPicPr>
                        <p:nvPr/>
                      </p:nvPicPr>
                      <p:blipFill>
                        <a:blip xmlns:r="http://schemas.openxmlformats.org/officeDocument/2006/relationships" r:embed="rId4"/>
                        <a:srcRect l="0" t="0" r="0" b="0"/>
                        <a:stretch>
                          <a:fillRect/>
                        </a:stretch>
                      </p:blipFill>
                      <p:spPr>
                        <a:xfrm rot="0">
                          <a:off x="1308" y="3155"/>
                          <a:ext cx="2751" cy="411"/>
                        </a:xfrm>
                        <a:prstGeom prst="rect"/>
                        <a:noFill/>
                        <a:ln>
                          <a:noFill/>
                        </a:ln>
                      </p:spPr>
                    </p:pic>
                  </p:oleObj>
                </mc:Choice>
                <mc:Fallback>
                  <p:oleObj name="公式" r:id="rId3" spid="" imgH="411" imgW="2751" showAsIcon="0" progId="Equation.3">
                    <p:embed followColorScheme="full"/>
                    <p:pic>
                      <p:nvPicPr>
                        <p:cNvPr id="2097237" name="Object 8"/>
                        <p:cNvPicPr>
                          <a:picLocks/>
                        </p:cNvPicPr>
                        <p:nvPr/>
                      </p:nvPicPr>
                      <p:blipFill>
                        <a:blip xmlns:r="http://schemas.openxmlformats.org/officeDocument/2006/relationships" r:embed="rId4"/>
                        <a:srcRect l="0" t="0" r="0" b="0"/>
                        <a:stretch>
                          <a:fillRect/>
                        </a:stretch>
                      </p:blipFill>
                      <p:spPr>
                        <a:xfrm rot="0">
                          <a:off x="1308" y="3155"/>
                          <a:ext cx="2751" cy="411"/>
                        </a:xfrm>
                        <a:prstGeom prst="rect"/>
                        <a:noFill/>
                        <a:ln>
                          <a:noFill/>
                        </a:ln>
                      </p:spPr>
                    </p:pic>
                  </p:oleObj>
                </mc:Fallback>
              </mc:AlternateContent>
            </a:graphicData>
          </a:graphic>
        </p:graphicFrame>
      </p:grpSp>
      <p:sp>
        <p:nvSpPr>
          <p:cNvPr id="1049681" name="Text Box 9"/>
          <p:cNvSpPr txBox="1"/>
          <p:nvPr/>
        </p:nvSpPr>
        <p:spPr>
          <a:xfrm rot="0">
            <a:off x="1143000" y="1833562"/>
            <a:ext cx="4643437" cy="2720975"/>
          </a:xfrm>
          <a:prstGeom prst="rect"/>
          <a:noFill/>
          <a:ln>
            <a:noFill/>
          </a:ln>
          <a:effectLst>
            <a:prstShdw prst="shdw17" dir="2699999" dist="17960">
              <a:srgbClr val="708688">
                <a:alpha val="100000"/>
              </a:srgbClr>
            </a:prstShdw>
          </a:effectLst>
        </p:spPr>
        <p:txBody>
          <a:bodyPr anchor="t" bIns="45720" lIns="0" rIns="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lnSpc>
                <a:spcPct val="120000"/>
              </a:lnSpc>
            </a:pPr>
            <a:r>
              <a:rPr altLang="zh-CN" sz="2400" lang="en-US">
                <a:latin typeface="Times New Roman" pitchFamily="18" charset="0"/>
              </a:rPr>
              <a:t>CP</a:t>
            </a:r>
            <a:r>
              <a:rPr altLang="en-US" sz="2400" lang="zh-CN">
                <a:latin typeface="Times New Roman" pitchFamily="18" charset="0"/>
              </a:rPr>
              <a:t>＝</a:t>
            </a:r>
            <a:r>
              <a:rPr altLang="zh-CN" sz="2400" lang="en-US">
                <a:latin typeface="Times New Roman" pitchFamily="18" charset="0"/>
              </a:rPr>
              <a:t>0</a:t>
            </a:r>
            <a:r>
              <a:rPr altLang="en-US" sz="2400" lang="zh-CN">
                <a:latin typeface="Times New Roman" pitchFamily="18" charset="0"/>
              </a:rPr>
              <a:t>，</a:t>
            </a:r>
            <a:r>
              <a:rPr altLang="zh-CN" sz="2400" lang="en-US">
                <a:latin typeface="Times New Roman" pitchFamily="18" charset="0"/>
              </a:rPr>
              <a:t>JK</a:t>
            </a:r>
            <a:r>
              <a:rPr altLang="en-US" sz="2400" lang="zh-CN">
                <a:latin typeface="Times New Roman" pitchFamily="18" charset="0"/>
              </a:rPr>
              <a:t>输入被封锁；</a:t>
            </a:r>
          </a:p>
          <a:p>
            <a:pPr eaLnBrk="1" hangingPunct="1" lvl="0">
              <a:lnSpc>
                <a:spcPct val="120000"/>
              </a:lnSpc>
            </a:pPr>
            <a:r>
              <a:rPr altLang="zh-CN" sz="2400" lang="en-US">
                <a:latin typeface="Times New Roman" pitchFamily="18" charset="0"/>
              </a:rPr>
              <a:t>CP</a:t>
            </a:r>
            <a:r>
              <a:rPr altLang="en-US" sz="2400" lang="zh-CN">
                <a:latin typeface="Times New Roman" pitchFamily="18" charset="0"/>
              </a:rPr>
              <a:t>正跳变瞬间，由于</a:t>
            </a:r>
            <a:r>
              <a:rPr altLang="zh-CN" sz="2400" lang="en-US">
                <a:latin typeface="Times New Roman" pitchFamily="18" charset="0"/>
              </a:rPr>
              <a:t>G3</a:t>
            </a:r>
            <a:r>
              <a:rPr altLang="en-US" sz="2400" lang="zh-CN">
                <a:latin typeface="Times New Roman" pitchFamily="18" charset="0"/>
              </a:rPr>
              <a:t>、</a:t>
            </a:r>
            <a:r>
              <a:rPr altLang="zh-CN" sz="2400" lang="en-US">
                <a:latin typeface="Times New Roman" pitchFamily="18" charset="0"/>
              </a:rPr>
              <a:t>G4</a:t>
            </a:r>
            <a:r>
              <a:rPr altLang="en-US" sz="2400" lang="zh-CN">
                <a:latin typeface="Times New Roman" pitchFamily="18" charset="0"/>
              </a:rPr>
              <a:t>的延迟作用，</a:t>
            </a:r>
            <a:r>
              <a:rPr altLang="zh-CN" sz="2400" lang="en-US">
                <a:latin typeface="Times New Roman" pitchFamily="18" charset="0"/>
              </a:rPr>
              <a:t>S</a:t>
            </a:r>
            <a:r>
              <a:rPr altLang="en-US" sz="2400" lang="zh-CN">
                <a:latin typeface="Times New Roman" pitchFamily="18" charset="0"/>
              </a:rPr>
              <a:t>、</a:t>
            </a:r>
            <a:r>
              <a:rPr altLang="zh-CN" sz="2400" lang="en-US">
                <a:latin typeface="Times New Roman" pitchFamily="18" charset="0"/>
              </a:rPr>
              <a:t>R</a:t>
            </a:r>
            <a:r>
              <a:rPr altLang="en-US" sz="2400" lang="zh-CN">
                <a:latin typeface="Times New Roman" pitchFamily="18" charset="0"/>
              </a:rPr>
              <a:t>暂时保持为</a:t>
            </a:r>
            <a:r>
              <a:rPr altLang="zh-CN" sz="2400" lang="en-US">
                <a:latin typeface="Times New Roman" pitchFamily="18" charset="0"/>
              </a:rPr>
              <a:t>1</a:t>
            </a:r>
            <a:r>
              <a:rPr altLang="en-US" sz="2400" lang="zh-CN">
                <a:latin typeface="Times New Roman" pitchFamily="18" charset="0"/>
              </a:rPr>
              <a:t>，但</a:t>
            </a:r>
            <a:r>
              <a:rPr altLang="zh-CN" sz="2400" lang="en-US">
                <a:latin typeface="Times New Roman" pitchFamily="18" charset="0"/>
              </a:rPr>
              <a:t>G12</a:t>
            </a:r>
            <a:r>
              <a:rPr altLang="en-US" sz="2400" lang="zh-CN">
                <a:latin typeface="Times New Roman" pitchFamily="18" charset="0"/>
              </a:rPr>
              <a:t>、</a:t>
            </a:r>
            <a:r>
              <a:rPr altLang="zh-CN" sz="2400" lang="en-US">
                <a:latin typeface="Times New Roman" pitchFamily="18" charset="0"/>
              </a:rPr>
              <a:t>G22</a:t>
            </a:r>
            <a:r>
              <a:rPr altLang="en-US" sz="2400" lang="zh-CN">
                <a:latin typeface="Times New Roman" pitchFamily="18" charset="0"/>
              </a:rPr>
              <a:t>被立即打开，使</a:t>
            </a:r>
            <a:r>
              <a:rPr altLang="zh-CN" sz="2400" lang="en-US">
                <a:latin typeface="Times New Roman" pitchFamily="18" charset="0"/>
              </a:rPr>
              <a:t>G13</a:t>
            </a:r>
            <a:r>
              <a:rPr altLang="en-US" sz="2400" lang="zh-CN">
                <a:latin typeface="Times New Roman" pitchFamily="18" charset="0"/>
              </a:rPr>
              <a:t>、</a:t>
            </a:r>
            <a:r>
              <a:rPr altLang="zh-CN" sz="2400" lang="en-US">
                <a:latin typeface="Times New Roman" pitchFamily="18" charset="0"/>
              </a:rPr>
              <a:t>G23</a:t>
            </a:r>
            <a:r>
              <a:rPr altLang="en-US" sz="2400" lang="zh-CN">
                <a:latin typeface="Times New Roman" pitchFamily="18" charset="0"/>
              </a:rPr>
              <a:t>由于</a:t>
            </a:r>
            <a:r>
              <a:rPr altLang="zh-CN" sz="2400" lang="en-US">
                <a:latin typeface="Times New Roman" pitchFamily="18" charset="0"/>
              </a:rPr>
              <a:t>J</a:t>
            </a:r>
            <a:r>
              <a:rPr altLang="en-US" sz="2400" lang="zh-CN">
                <a:latin typeface="Times New Roman" pitchFamily="18" charset="0"/>
              </a:rPr>
              <a:t>、</a:t>
            </a:r>
            <a:r>
              <a:rPr altLang="zh-CN" sz="2400" lang="en-US">
                <a:latin typeface="Times New Roman" pitchFamily="18" charset="0"/>
              </a:rPr>
              <a:t>K</a:t>
            </a:r>
            <a:r>
              <a:rPr altLang="en-US" sz="2400" lang="zh-CN">
                <a:latin typeface="Times New Roman" pitchFamily="18" charset="0"/>
              </a:rPr>
              <a:t>引起的</a:t>
            </a:r>
            <a:r>
              <a:rPr altLang="zh-CN" sz="2400" lang="en-US">
                <a:latin typeface="Times New Roman" pitchFamily="18" charset="0"/>
              </a:rPr>
              <a:t>S</a:t>
            </a:r>
            <a:r>
              <a:rPr altLang="en-US" sz="2400" lang="zh-CN">
                <a:latin typeface="Times New Roman" pitchFamily="18" charset="0"/>
              </a:rPr>
              <a:t>、</a:t>
            </a:r>
            <a:r>
              <a:rPr altLang="zh-CN" sz="2400" lang="en-US">
                <a:latin typeface="Times New Roman" pitchFamily="18" charset="0"/>
              </a:rPr>
              <a:t>R</a:t>
            </a:r>
            <a:r>
              <a:rPr altLang="en-US" sz="2400" lang="zh-CN">
                <a:latin typeface="Times New Roman" pitchFamily="18" charset="0"/>
              </a:rPr>
              <a:t>变化也被封锁。</a:t>
            </a:r>
          </a:p>
        </p:txBody>
      </p:sp>
      <p:pic>
        <p:nvPicPr>
          <p:cNvPr id="2097238" name="Picture 10" descr="74ls76"/>
          <p:cNvPicPr>
            <a:picLocks/>
          </p:cNvPicPr>
          <p:nvPr/>
        </p:nvPicPr>
        <p:blipFill>
          <a:blip xmlns:r="http://schemas.openxmlformats.org/officeDocument/2006/relationships" r:embed="rId5"/>
          <a:srcRect l="0" t="0" r="0" b="0"/>
          <a:stretch>
            <a:fillRect/>
          </a:stretch>
        </p:blipFill>
        <p:spPr>
          <a:xfrm rot="0">
            <a:off x="5832475" y="2447925"/>
            <a:ext cx="3181350" cy="3714750"/>
          </a:xfrm>
          <a:prstGeom prst="rect"/>
          <a:noFill/>
          <a:ln>
            <a:noFill/>
          </a:ln>
        </p:spPr>
      </p:pic>
      <p:sp>
        <p:nvSpPr>
          <p:cNvPr id="104968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68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68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95</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9678"/>
                                        </p:tgtEl>
                                        <p:attrNameLst>
                                          <p:attrName>style.visibility</p:attrName>
                                        </p:attrNameLst>
                                      </p:cBhvr>
                                      <p:to>
                                        <p:strVal val="visible"/>
                                      </p:to>
                                    </p:set>
                                    <p:anim calcmode="lin" valueType="num">
                                      <p:cBhvr additive="base">
                                        <p:cTn dur="500" fill="hold" id="7"/>
                                        <p:tgtEl>
                                          <p:spTgt spid="1049678"/>
                                        </p:tgtEl>
                                        <p:attrNameLst>
                                          <p:attrName>ppt_x</p:attrName>
                                        </p:attrNameLst>
                                      </p:cBhvr>
                                      <p:tavLst>
                                        <p:tav tm="0">
                                          <p:val>
                                            <p:strVal val="0-#ppt_w/2"/>
                                          </p:val>
                                        </p:tav>
                                        <p:tav tm="100000">
                                          <p:val>
                                            <p:strVal val="#ppt_x"/>
                                          </p:val>
                                        </p:tav>
                                      </p:tavLst>
                                    </p:anim>
                                    <p:anim calcmode="lin" valueType="num">
                                      <p:cBhvr additive="base">
                                        <p:cTn dur="500" fill="hold" id="8"/>
                                        <p:tgtEl>
                                          <p:spTgt spid="1049678"/>
                                        </p:tgtEl>
                                        <p:attrNameLst>
                                          <p:attrName>ppt_y</p:attrName>
                                        </p:attrNameLst>
                                      </p:cBhvr>
                                      <p:tavLst>
                                        <p:tav tm="0">
                                          <p:val>
                                            <p:strVal val="#ppt_y"/>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9" presetSubtype="0">
                                  <p:stCondLst>
                                    <p:cond delay="0"/>
                                  </p:stCondLst>
                                  <p:iterate type="lt">
                                    <p:tmPct val="100000"/>
                                  </p:iterate>
                                  <p:childTnLst>
                                    <p:set>
                                      <p:cBhvr>
                                        <p:cTn dur="1" fill="hold" id="12">
                                          <p:stCondLst>
                                            <p:cond delay="0"/>
                                          </p:stCondLst>
                                        </p:cTn>
                                        <p:tgtEl>
                                          <p:spTgt spid="1049681"/>
                                        </p:tgtEl>
                                        <p:attrNameLst>
                                          <p:attrName>style.visibility</p:attrName>
                                        </p:attrNameLst>
                                      </p:cBhvr>
                                      <p:to>
                                        <p:strVal val="visible"/>
                                      </p:to>
                                    </p:set>
                                    <p:animEffect transition="in" filter="dissolve">
                                      <p:cBhvr>
                                        <p:cTn dur="75" id="13"/>
                                        <p:tgtEl>
                                          <p:spTgt spid="1049681"/>
                                        </p:tgtEl>
                                      </p:cBhvr>
                                    </p:animEffect>
                                  </p:childTnLst>
                                </p:cTn>
                              </p:par>
                            </p:childTnLst>
                          </p:cTn>
                        </p:par>
                      </p:childTnLst>
                    </p:cTn>
                  </p:par>
                  <p:par>
                    <p:cTn fill="hold" id="14" nodeType="clickPar">
                      <p:stCondLst>
                        <p:cond delay="indefinite"/>
                      </p:stCondLst>
                      <p:childTnLst>
                        <p:par>
                          <p:cTn fill="hold" id="15" nodeType="withGroup">
                            <p:stCondLst>
                              <p:cond delay="0"/>
                            </p:stCondLst>
                            <p:childTnLst>
                              <p:par>
                                <p:cTn fill="hold" id="16" nodeType="clickEffect" presetClass="entr" presetID="2" presetSubtype="4">
                                  <p:stCondLst>
                                    <p:cond delay="0"/>
                                  </p:stCondLst>
                                  <p:childTnLst>
                                    <p:set>
                                      <p:cBhvr>
                                        <p:cTn dur="1" fill="hold" id="17">
                                          <p:stCondLst>
                                            <p:cond delay="0"/>
                                          </p:stCondLst>
                                        </p:cTn>
                                        <p:tgtEl>
                                          <p:spTgt spid="1049679">
                                            <p:txEl>
                                              <p:charRg st="0" end="15"/>
                                            </p:txEl>
                                          </p:spTgt>
                                        </p:tgtEl>
                                        <p:attrNameLst>
                                          <p:attrName>style.visibility</p:attrName>
                                        </p:attrNameLst>
                                      </p:cBhvr>
                                      <p:to>
                                        <p:strVal val="visible"/>
                                      </p:to>
                                    </p:set>
                                    <p:anim calcmode="lin" valueType="num">
                                      <p:cBhvr additive="base">
                                        <p:cTn dur="500" fill="hold" id="18"/>
                                        <p:tgtEl>
                                          <p:spTgt spid="1049679">
                                            <p:txEl>
                                              <p:charRg st="0" end="15"/>
                                            </p:txEl>
                                          </p:spTgt>
                                        </p:tgtEl>
                                        <p:attrNameLst>
                                          <p:attrName>ppt_x</p:attrName>
                                        </p:attrNameLst>
                                      </p:cBhvr>
                                      <p:tavLst>
                                        <p:tav tm="0">
                                          <p:val>
                                            <p:strVal val="#ppt_x"/>
                                          </p:val>
                                        </p:tav>
                                        <p:tav tm="100000">
                                          <p:val>
                                            <p:strVal val="#ppt_x"/>
                                          </p:val>
                                        </p:tav>
                                      </p:tavLst>
                                    </p:anim>
                                    <p:anim calcmode="lin" valueType="num">
                                      <p:cBhvr additive="base">
                                        <p:cTn dur="500" fill="hold" id="19"/>
                                        <p:tgtEl>
                                          <p:spTgt spid="1049679">
                                            <p:txEl>
                                              <p:charRg st="0" end="15"/>
                                            </p:txEl>
                                          </p:spTgt>
                                        </p:tgtEl>
                                        <p:attrNameLst>
                                          <p:attrName>ppt_y</p:attrName>
                                        </p:attrNameLst>
                                      </p:cBhvr>
                                      <p:tavLst>
                                        <p:tav tm="0">
                                          <p:val>
                                            <p:strVal val="1+#ppt_h/2"/>
                                          </p:val>
                                        </p:tav>
                                        <p:tav tm="100000">
                                          <p:val>
                                            <p:strVal val="#ppt_y"/>
                                          </p:val>
                                        </p:tav>
                                      </p:tavLst>
                                    </p:anim>
                                  </p:childTnLst>
                                </p:cTn>
                              </p:par>
                            </p:childTnLst>
                          </p:cTn>
                        </p:par>
                      </p:childTnLst>
                    </p:cTn>
                  </p:par>
                  <p:par>
                    <p:cTn fill="hold" id="20" nodeType="clickPar">
                      <p:stCondLst>
                        <p:cond delay="indefinite"/>
                      </p:stCondLst>
                      <p:childTnLst>
                        <p:par>
                          <p:cTn fill="hold" id="21" nodeType="withGroup">
                            <p:stCondLst>
                              <p:cond delay="0"/>
                            </p:stCondLst>
                            <p:childTnLst>
                              <p:par>
                                <p:cTn fill="hold" id="22" nodeType="clickEffect" presetClass="entr" presetID="2" presetSubtype="4">
                                  <p:stCondLst>
                                    <p:cond delay="0"/>
                                  </p:stCondLst>
                                  <p:childTnLst>
                                    <p:set>
                                      <p:cBhvr>
                                        <p:cTn dur="1" fill="hold" id="23">
                                          <p:stCondLst>
                                            <p:cond delay="0"/>
                                          </p:stCondLst>
                                        </p:cTn>
                                        <p:tgtEl>
                                          <p:spTgt spid="406"/>
                                        </p:tgtEl>
                                        <p:attrNameLst>
                                          <p:attrName>style.visibility</p:attrName>
                                        </p:attrNameLst>
                                      </p:cBhvr>
                                      <p:to>
                                        <p:strVal val="visible"/>
                                      </p:to>
                                    </p:set>
                                    <p:anim calcmode="lin" valueType="num">
                                      <p:cBhvr additive="base">
                                        <p:cTn dur="500" fill="hold" id="24"/>
                                        <p:tgtEl>
                                          <p:spTgt spid="406"/>
                                        </p:tgtEl>
                                        <p:attrNameLst>
                                          <p:attrName>ppt_x</p:attrName>
                                        </p:attrNameLst>
                                      </p:cBhvr>
                                      <p:tavLst>
                                        <p:tav tm="0">
                                          <p:val>
                                            <p:strVal val="#ppt_x"/>
                                          </p:val>
                                        </p:tav>
                                        <p:tav tm="100000">
                                          <p:val>
                                            <p:strVal val="#ppt_x"/>
                                          </p:val>
                                        </p:tav>
                                      </p:tavLst>
                                    </p:anim>
                                    <p:anim calcmode="lin" valueType="num">
                                      <p:cBhvr additive="base">
                                        <p:cTn dur="500" fill="hold" id="25"/>
                                        <p:tgtEl>
                                          <p:spTgt spid="4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78" grpId="0" uiExpand="0" build="whole"/>
      <p:bldP spid="1049681" grpId="0" uiExpand="0" build="whole"/>
    </p:bldLst>
  </p:timing>
</p:sld>
</file>

<file path=ppt/slides/slide96.xml><?xml version="1.0" encoding="utf-8"?>
<p:sld xmlns:a="http://schemas.openxmlformats.org/drawingml/2006/main" xmlns:r="http://schemas.openxmlformats.org/officeDocument/2006/relationships" xmlns:p="http://schemas.openxmlformats.org/presentationml/2006/main" show="1" showMasterSp="1">
  <p:cSld>
    <p:spTree>
      <p:nvGrpSpPr>
        <p:cNvPr id="407" name=""/>
        <p:cNvGrpSpPr/>
        <p:nvPr/>
      </p:nvGrpSpPr>
      <p:grpSpPr>
        <a:xfrm rot="0">
          <a:off x="0" y="0"/>
          <a:ext cx="0" cy="0"/>
          <a:chOff x="0" y="0"/>
          <a:chExt cx="0" cy="0"/>
        </a:xfrm>
      </p:grpSpPr>
      <p:sp>
        <p:nvSpPr>
          <p:cNvPr id="1049685" name="Text Box 2"/>
          <p:cNvSpPr txBox="1"/>
          <p:nvPr/>
        </p:nvSpPr>
        <p:spPr>
          <a:xfrm rot="0">
            <a:off x="746125" y="1214437"/>
            <a:ext cx="2916237" cy="457200"/>
          </a:xfrm>
          <a:prstGeom prst="rect"/>
          <a:noFill/>
          <a:ln>
            <a:noFill/>
          </a:ln>
          <a:effectLst>
            <a:prstShdw prst="shdw17" dir="2699999" dist="17960">
              <a:srgbClr val="708688">
                <a:alpha val="100000"/>
              </a:srgbClr>
            </a:prstShdw>
          </a:effectLst>
        </p:spPr>
        <p:txBody>
          <a:bodyPr anchor="t" bIns="45720" lIns="0" rIns="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spcBef>
                <a:spcPct val="50000"/>
              </a:spcBef>
            </a:pPr>
            <a:r>
              <a:rPr altLang="en-US" sz="2400" lang="zh-CN">
                <a:latin typeface="Times New Roman" pitchFamily="18" charset="0"/>
              </a:rPr>
              <a:t>（</a:t>
            </a:r>
            <a:r>
              <a:rPr altLang="zh-CN" sz="2400" lang="en-US">
                <a:latin typeface="Times New Roman" pitchFamily="18" charset="0"/>
              </a:rPr>
              <a:t>3</a:t>
            </a:r>
            <a:r>
              <a:rPr altLang="en-US" sz="2400" lang="zh-CN">
                <a:latin typeface="Times New Roman" pitchFamily="18" charset="0"/>
              </a:rPr>
              <a:t>）</a:t>
            </a:r>
            <a:r>
              <a:rPr altLang="zh-CN" sz="2400" lang="en-US">
                <a:solidFill>
                  <a:srgbClr val="FF3300"/>
                </a:solidFill>
                <a:latin typeface="Times New Roman" pitchFamily="18" charset="0"/>
              </a:rPr>
              <a:t>CP</a:t>
            </a:r>
            <a:r>
              <a:rPr altLang="en-US" sz="2400" lang="zh-CN">
                <a:solidFill>
                  <a:srgbClr val="FF3300"/>
                </a:solidFill>
                <a:latin typeface="Times New Roman" pitchFamily="18" charset="0"/>
              </a:rPr>
              <a:t>负跳变</a:t>
            </a:r>
            <a:r>
              <a:rPr altLang="en-US" sz="2400" lang="zh-CN">
                <a:latin typeface="Times New Roman" pitchFamily="18" charset="0"/>
              </a:rPr>
              <a:t>：</a:t>
            </a:r>
          </a:p>
        </p:txBody>
      </p:sp>
      <p:sp>
        <p:nvSpPr>
          <p:cNvPr id="1049686" name="Text Box 3"/>
          <p:cNvSpPr txBox="1"/>
          <p:nvPr/>
        </p:nvSpPr>
        <p:spPr>
          <a:xfrm rot="0">
            <a:off x="927100" y="3646487"/>
            <a:ext cx="5219700" cy="457200"/>
          </a:xfrm>
          <a:prstGeom prst="rect"/>
          <a:noFill/>
          <a:ln>
            <a:noFill/>
          </a:ln>
          <a:effectLst>
            <a:prstShdw prst="shdw17" dir="2699999" dist="17960">
              <a:srgbClr val="708688">
                <a:alpha val="100000"/>
              </a:srgbClr>
            </a:prstShdw>
          </a:effectLst>
        </p:spPr>
        <p:txBody>
          <a:bodyPr anchor="t" bIns="45720" lIns="0" rIns="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spcBef>
                <a:spcPct val="50000"/>
              </a:spcBef>
            </a:pPr>
            <a:r>
              <a:rPr altLang="en-US" sz="2400" lang="zh-CN">
                <a:latin typeface="Times New Roman" pitchFamily="18" charset="0"/>
              </a:rPr>
              <a:t>根据基本</a:t>
            </a:r>
            <a:r>
              <a:rPr altLang="zh-CN" sz="2400" lang="en-US">
                <a:latin typeface="Times New Roman" pitchFamily="18" charset="0"/>
              </a:rPr>
              <a:t>R-S</a:t>
            </a:r>
            <a:r>
              <a:rPr altLang="en-US" sz="2400" lang="zh-CN">
                <a:latin typeface="Times New Roman" pitchFamily="18" charset="0"/>
              </a:rPr>
              <a:t>触发器的次态方程：</a:t>
            </a:r>
          </a:p>
        </p:txBody>
      </p:sp>
      <p:graphicFrame>
        <p:nvGraphicFramePr>
          <p:cNvPr id="4194342" name=""/>
          <p:cNvGraphicFramePr>
            <a:graphicFrameLocks/>
          </p:cNvGraphicFramePr>
          <p:nvPr/>
        </p:nvGraphicFramePr>
        <p:xfrm rot="0">
          <a:off x="1368425" y="4287837"/>
          <a:ext cx="2549525" cy="1976437"/>
        </p:xfrm>
        <a:graphic>
          <a:graphicData uri="http://schemas.openxmlformats.org/presentationml/2006/ole">
            <mc:AlternateContent xmlns:mc="http://schemas.openxmlformats.org/markup-compatibility/2006">
              <mc:Choice xmlns:v="urn:schemas-microsoft-com:vml" Requires="v">
                <p:oleObj name="公式" r:id="rId1" spid="" imgH="1976437" imgW="2549525" showAsIcon="0" progId="Equation.3">
                  <p:embed followColorScheme="full"/>
                  <p:pic>
                    <p:nvPicPr>
                      <p:cNvPr id="2097239" name="Object 4"/>
                      <p:cNvPicPr>
                        <a:picLocks/>
                      </p:cNvPicPr>
                      <p:nvPr/>
                    </p:nvPicPr>
                    <p:blipFill>
                      <a:blip xmlns:r="http://schemas.openxmlformats.org/officeDocument/2006/relationships" r:embed="rId2"/>
                      <a:srcRect l="0" t="0" r="0" b="0"/>
                      <a:stretch>
                        <a:fillRect/>
                      </a:stretch>
                    </p:blipFill>
                    <p:spPr>
                      <a:xfrm rot="0">
                        <a:off x="1368425" y="4287837"/>
                        <a:ext cx="2549525" cy="1976437"/>
                      </a:xfrm>
                      <a:prstGeom prst="rect"/>
                      <a:noFill/>
                      <a:ln>
                        <a:noFill/>
                      </a:ln>
                    </p:spPr>
                  </p:pic>
                </p:oleObj>
              </mc:Choice>
              <mc:Fallback>
                <p:oleObj name="公式" r:id="rId1" spid="" imgH="1976437" imgW="2549525" showAsIcon="0" progId="Equation.3">
                  <p:embed followColorScheme="full"/>
                  <p:pic>
                    <p:nvPicPr>
                      <p:cNvPr id="2097239" name="Object 4"/>
                      <p:cNvPicPr>
                        <a:picLocks/>
                      </p:cNvPicPr>
                      <p:nvPr/>
                    </p:nvPicPr>
                    <p:blipFill>
                      <a:blip xmlns:r="http://schemas.openxmlformats.org/officeDocument/2006/relationships" r:embed="rId2"/>
                      <a:srcRect l="0" t="0" r="0" b="0"/>
                      <a:stretch>
                        <a:fillRect/>
                      </a:stretch>
                    </p:blipFill>
                    <p:spPr>
                      <a:xfrm rot="0">
                        <a:off x="1368425" y="4287837"/>
                        <a:ext cx="2549525" cy="1976437"/>
                      </a:xfrm>
                      <a:prstGeom prst="rect"/>
                      <a:noFill/>
                      <a:ln>
                        <a:noFill/>
                      </a:ln>
                    </p:spPr>
                  </p:pic>
                </p:oleObj>
              </mc:Fallback>
            </mc:AlternateContent>
          </a:graphicData>
        </a:graphic>
      </p:graphicFrame>
      <p:sp>
        <p:nvSpPr>
          <p:cNvPr id="1049687" name="Text Box 5"/>
          <p:cNvSpPr txBox="1"/>
          <p:nvPr/>
        </p:nvSpPr>
        <p:spPr>
          <a:xfrm rot="0">
            <a:off x="962025" y="1719262"/>
            <a:ext cx="4365625" cy="1844675"/>
          </a:xfrm>
          <a:prstGeom prst="rect"/>
          <a:noFill/>
          <a:ln>
            <a:noFill/>
          </a:ln>
          <a:effectLst>
            <a:prstShdw prst="shdw17" dir="2699999" dist="17960">
              <a:srgbClr val="708688">
                <a:alpha val="100000"/>
              </a:srgbClr>
            </a:prstShdw>
          </a:effectLst>
        </p:spPr>
        <p:txBody>
          <a:bodyPr anchor="t" bIns="45720" lIns="0" rIns="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lnSpc>
                <a:spcPct val="120000"/>
              </a:lnSpc>
            </a:pPr>
            <a:r>
              <a:rPr altLang="zh-CN" sz="2400" lang="en-US">
                <a:latin typeface="Times New Roman" pitchFamily="18" charset="0"/>
              </a:rPr>
              <a:t>CP</a:t>
            </a:r>
            <a:r>
              <a:rPr altLang="en-US" sz="2400" lang="zh-CN">
                <a:latin typeface="Times New Roman" pitchFamily="18" charset="0"/>
              </a:rPr>
              <a:t>负跳变瞬间，</a:t>
            </a:r>
            <a:r>
              <a:rPr altLang="zh-CN" sz="2400" lang="en-US">
                <a:latin typeface="Times New Roman" pitchFamily="18" charset="0"/>
              </a:rPr>
              <a:t>G12</a:t>
            </a:r>
            <a:r>
              <a:rPr altLang="en-US" sz="2400" lang="zh-CN">
                <a:latin typeface="Times New Roman" pitchFamily="18" charset="0"/>
              </a:rPr>
              <a:t>、</a:t>
            </a:r>
            <a:r>
              <a:rPr altLang="zh-CN" sz="2400" lang="en-US">
                <a:latin typeface="Times New Roman" pitchFamily="18" charset="0"/>
              </a:rPr>
              <a:t>G22</a:t>
            </a:r>
            <a:r>
              <a:rPr altLang="en-US" sz="2400" lang="zh-CN">
                <a:latin typeface="Times New Roman" pitchFamily="18" charset="0"/>
              </a:rPr>
              <a:t>立即被封锁，但是</a:t>
            </a:r>
            <a:r>
              <a:rPr altLang="zh-CN" sz="2400" lang="en-US">
                <a:latin typeface="Times New Roman" pitchFamily="18" charset="0"/>
              </a:rPr>
              <a:t>S</a:t>
            </a:r>
            <a:r>
              <a:rPr altLang="en-US" sz="2400" lang="zh-CN">
                <a:latin typeface="Times New Roman" pitchFamily="18" charset="0"/>
              </a:rPr>
              <a:t>、</a:t>
            </a:r>
            <a:r>
              <a:rPr altLang="zh-CN" sz="2400" lang="en-US">
                <a:latin typeface="Times New Roman" pitchFamily="18" charset="0"/>
              </a:rPr>
              <a:t>R</a:t>
            </a:r>
            <a:r>
              <a:rPr altLang="en-US" sz="2400" lang="zh-CN">
                <a:latin typeface="Times New Roman" pitchFamily="18" charset="0"/>
              </a:rPr>
              <a:t>的信息暂时还在，此刻，电路等效为基本</a:t>
            </a:r>
            <a:r>
              <a:rPr altLang="zh-CN" sz="2400" lang="en-US">
                <a:latin typeface="Times New Roman" pitchFamily="18" charset="0"/>
              </a:rPr>
              <a:t>RS</a:t>
            </a:r>
            <a:r>
              <a:rPr altLang="en-US" sz="2400" lang="zh-CN">
                <a:latin typeface="Times New Roman" pitchFamily="18" charset="0"/>
              </a:rPr>
              <a:t>触发器。</a:t>
            </a:r>
          </a:p>
        </p:txBody>
      </p:sp>
      <p:pic>
        <p:nvPicPr>
          <p:cNvPr id="2097240" name="Picture 6"/>
          <p:cNvPicPr>
            <a:picLocks/>
          </p:cNvPicPr>
          <p:nvPr/>
        </p:nvPicPr>
        <p:blipFill>
          <a:blip xmlns:r="http://schemas.openxmlformats.org/officeDocument/2006/relationships" r:embed="rId3"/>
          <a:srcRect l="0" t="0" r="0" b="0"/>
          <a:stretch>
            <a:fillRect/>
          </a:stretch>
        </p:blipFill>
        <p:spPr>
          <a:xfrm rot="0">
            <a:off x="5967412" y="4194175"/>
            <a:ext cx="2430462" cy="2230437"/>
          </a:xfrm>
          <a:prstGeom prst="rect"/>
          <a:noFill/>
          <a:ln>
            <a:noFill/>
          </a:ln>
        </p:spPr>
      </p:pic>
      <p:pic>
        <p:nvPicPr>
          <p:cNvPr id="2097241" name="Picture 7" descr="74ls76"/>
          <p:cNvPicPr>
            <a:picLocks/>
          </p:cNvPicPr>
          <p:nvPr/>
        </p:nvPicPr>
        <p:blipFill>
          <a:blip xmlns:r="http://schemas.openxmlformats.org/officeDocument/2006/relationships" r:embed="rId4"/>
          <a:srcRect l="0" t="0" r="0" b="0"/>
          <a:stretch>
            <a:fillRect/>
          </a:stretch>
        </p:blipFill>
        <p:spPr>
          <a:xfrm rot="0">
            <a:off x="5607050" y="523875"/>
            <a:ext cx="3181350" cy="3714750"/>
          </a:xfrm>
          <a:prstGeom prst="rect"/>
          <a:noFill/>
          <a:ln>
            <a:noFill/>
          </a:ln>
        </p:spPr>
      </p:pic>
      <p:sp>
        <p:nvSpPr>
          <p:cNvPr id="104968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68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69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96</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9686"/>
                                        </p:tgtEl>
                                        <p:attrNameLst>
                                          <p:attrName>style.visibility</p:attrName>
                                        </p:attrNameLst>
                                      </p:cBhvr>
                                      <p:to>
                                        <p:strVal val="visible"/>
                                      </p:to>
                                    </p:set>
                                    <p:anim calcmode="lin" valueType="num">
                                      <p:cBhvr additive="base">
                                        <p:cTn dur="500" fill="hold" id="7"/>
                                        <p:tgtEl>
                                          <p:spTgt spid="1049686"/>
                                        </p:tgtEl>
                                        <p:attrNameLst>
                                          <p:attrName>ppt_x</p:attrName>
                                        </p:attrNameLst>
                                      </p:cBhvr>
                                      <p:tavLst>
                                        <p:tav tm="0">
                                          <p:val>
                                            <p:strVal val="0-#ppt_w/2"/>
                                          </p:val>
                                        </p:tav>
                                        <p:tav tm="100000">
                                          <p:val>
                                            <p:strVal val="#ppt_x"/>
                                          </p:val>
                                        </p:tav>
                                      </p:tavLst>
                                    </p:anim>
                                    <p:anim calcmode="lin" valueType="num">
                                      <p:cBhvr additive="base">
                                        <p:cTn dur="500" fill="hold" id="8"/>
                                        <p:tgtEl>
                                          <p:spTgt spid="1049686"/>
                                        </p:tgtEl>
                                        <p:attrNameLst>
                                          <p:attrName>ppt_y</p:attrName>
                                        </p:attrNameLst>
                                      </p:cBhvr>
                                      <p:tavLst>
                                        <p:tav tm="0">
                                          <p:val>
                                            <p:strVal val="#ppt_y"/>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8">
                                  <p:stCondLst>
                                    <p:cond delay="0"/>
                                  </p:stCondLst>
                                  <p:childTnLst>
                                    <p:set>
                                      <p:cBhvr>
                                        <p:cTn dur="1" fill="hold" id="12">
                                          <p:stCondLst>
                                            <p:cond delay="0"/>
                                          </p:stCondLst>
                                        </p:cTn>
                                        <p:tgtEl>
                                          <p:spTgt spid="4194342"/>
                                        </p:tgtEl>
                                        <p:attrNameLst>
                                          <p:attrName>style.visibility</p:attrName>
                                        </p:attrNameLst>
                                      </p:cBhvr>
                                      <p:to>
                                        <p:strVal val="visible"/>
                                      </p:to>
                                    </p:set>
                                    <p:anim calcmode="lin" valueType="num">
                                      <p:cBhvr additive="base">
                                        <p:cTn dur="500" fill="hold" id="13"/>
                                        <p:tgtEl>
                                          <p:spTgt spid="4194342"/>
                                        </p:tgtEl>
                                        <p:attrNameLst>
                                          <p:attrName>ppt_x</p:attrName>
                                        </p:attrNameLst>
                                      </p:cBhvr>
                                      <p:tavLst>
                                        <p:tav tm="0">
                                          <p:val>
                                            <p:strVal val="0-#ppt_w/2"/>
                                          </p:val>
                                        </p:tav>
                                        <p:tav tm="100000">
                                          <p:val>
                                            <p:strVal val="#ppt_x"/>
                                          </p:val>
                                        </p:tav>
                                      </p:tavLst>
                                    </p:anim>
                                    <p:anim calcmode="lin" valueType="num">
                                      <p:cBhvr additive="base">
                                        <p:cTn dur="500" fill="hold" id="14"/>
                                        <p:tgtEl>
                                          <p:spTgt spid="41943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86" grpId="0" uiExpand="0" build="whole"/>
    </p:bldLst>
  </p:timing>
</p:sld>
</file>

<file path=ppt/slides/slide97.xml><?xml version="1.0" encoding="utf-8"?>
<p:sld xmlns:a="http://schemas.openxmlformats.org/drawingml/2006/main" xmlns:r="http://schemas.openxmlformats.org/officeDocument/2006/relationships" xmlns:p="http://schemas.openxmlformats.org/presentationml/2006/main" show="1" showMasterSp="1">
  <p:cSld>
    <p:spTree>
      <p:nvGrpSpPr>
        <p:cNvPr id="408" name=""/>
        <p:cNvGrpSpPr/>
        <p:nvPr/>
      </p:nvGrpSpPr>
      <p:grpSpPr>
        <a:xfrm rot="0">
          <a:off x="0" y="0"/>
          <a:ext cx="0" cy="0"/>
          <a:chOff x="0" y="0"/>
          <a:chExt cx="0" cy="0"/>
        </a:xfrm>
      </p:grpSpPr>
      <p:grpSp>
        <p:nvGrpSpPr>
          <p:cNvPr id="409" name=""/>
          <p:cNvGrpSpPr/>
          <p:nvPr/>
        </p:nvGrpSpPr>
        <p:grpSpPr>
          <a:xfrm rot="0">
            <a:off x="3625850" y="1909762"/>
            <a:ext cx="4679950" cy="4175125"/>
            <a:chOff x="2336" y="709"/>
            <a:chExt cx="2948" cy="2630"/>
          </a:xfrm>
        </p:grpSpPr>
        <p:sp>
          <p:nvSpPr>
            <p:cNvPr id="1049691" name="Line 3"/>
            <p:cNvSpPr/>
            <p:nvPr/>
          </p:nvSpPr>
          <p:spPr>
            <a:xfrm rot="0">
              <a:off x="3082" y="1573"/>
              <a:ext cx="552" cy="1"/>
            </a:xfrm>
            <a:prstGeom prst="line"/>
            <a:noFill/>
            <a:ln w="9525" cap="flat" cmpd="sng">
              <a:solidFill>
                <a:srgbClr val="000000">
                  <a:alpha val="100000"/>
                </a:srgbClr>
              </a:solidFill>
              <a:prstDash val="solid"/>
              <a:round/>
            </a:ln>
          </p:spPr>
        </p:sp>
        <p:sp>
          <p:nvSpPr>
            <p:cNvPr id="1049692" name="Line 4"/>
            <p:cNvSpPr/>
            <p:nvPr/>
          </p:nvSpPr>
          <p:spPr>
            <a:xfrm rot="0" flipV="1">
              <a:off x="3634" y="1311"/>
              <a:ext cx="1" cy="262"/>
            </a:xfrm>
            <a:prstGeom prst="line"/>
            <a:noFill/>
            <a:ln w="9525" cap="flat" cmpd="sng">
              <a:solidFill>
                <a:srgbClr val="000000">
                  <a:alpha val="100000"/>
                </a:srgbClr>
              </a:solidFill>
              <a:prstDash val="solid"/>
              <a:round/>
            </a:ln>
          </p:spPr>
        </p:sp>
        <p:sp>
          <p:nvSpPr>
            <p:cNvPr id="1049693" name="Line 5"/>
            <p:cNvSpPr/>
            <p:nvPr/>
          </p:nvSpPr>
          <p:spPr>
            <a:xfrm rot="0">
              <a:off x="3634" y="1311"/>
              <a:ext cx="827" cy="1"/>
            </a:xfrm>
            <a:prstGeom prst="line"/>
            <a:noFill/>
            <a:ln w="9525" cap="flat" cmpd="sng">
              <a:solidFill>
                <a:srgbClr val="000000">
                  <a:alpha val="100000"/>
                </a:srgbClr>
              </a:solidFill>
              <a:prstDash val="solid"/>
              <a:round/>
            </a:ln>
          </p:spPr>
        </p:sp>
        <p:sp>
          <p:nvSpPr>
            <p:cNvPr id="1049694" name="Line 6"/>
            <p:cNvSpPr/>
            <p:nvPr/>
          </p:nvSpPr>
          <p:spPr>
            <a:xfrm rot="0">
              <a:off x="4461" y="1311"/>
              <a:ext cx="1" cy="262"/>
            </a:xfrm>
            <a:prstGeom prst="line"/>
            <a:noFill/>
            <a:ln w="9525" cap="flat" cmpd="sng">
              <a:solidFill>
                <a:srgbClr val="000000">
                  <a:alpha val="100000"/>
                </a:srgbClr>
              </a:solidFill>
              <a:prstDash val="solid"/>
              <a:round/>
            </a:ln>
          </p:spPr>
        </p:sp>
        <p:sp>
          <p:nvSpPr>
            <p:cNvPr id="1049695" name="Text Box 7"/>
            <p:cNvSpPr txBox="1"/>
            <p:nvPr/>
          </p:nvSpPr>
          <p:spPr>
            <a:xfrm rot="0">
              <a:off x="2336" y="1434"/>
              <a:ext cx="680" cy="272"/>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indent="0" lvl="0" marL="0">
                <a:spcBef>
                  <a:spcPct val="0"/>
                </a:spcBef>
                <a:buFontTx/>
                <a:buNone/>
              </a:pPr>
              <a:r>
                <a:rPr altLang="en-US" b="1" sz="1800" lang="zh-CN">
                  <a:latin typeface="Times New Roman" pitchFamily="18" charset="0"/>
                </a:rPr>
                <a:t>时钟</a:t>
              </a:r>
              <a:r>
                <a:rPr altLang="zh-CN" b="1" sz="1800" lang="en-US">
                  <a:latin typeface="Times New Roman" pitchFamily="18" charset="0"/>
                </a:rPr>
                <a:t>CP</a:t>
              </a:r>
            </a:p>
          </p:txBody>
        </p:sp>
        <p:sp>
          <p:nvSpPr>
            <p:cNvPr id="1049696" name="Line 8"/>
            <p:cNvSpPr/>
            <p:nvPr/>
          </p:nvSpPr>
          <p:spPr>
            <a:xfrm rot="0">
              <a:off x="4461" y="1576"/>
              <a:ext cx="800" cy="0"/>
            </a:xfrm>
            <a:prstGeom prst="line"/>
            <a:noFill/>
            <a:ln w="9525" cap="flat" cmpd="sng">
              <a:solidFill>
                <a:srgbClr val="000000">
                  <a:alpha val="100000"/>
                </a:srgbClr>
              </a:solidFill>
              <a:prstDash val="solid"/>
              <a:round/>
            </a:ln>
          </p:spPr>
        </p:sp>
        <p:sp>
          <p:nvSpPr>
            <p:cNvPr id="1049697" name="Line 9"/>
            <p:cNvSpPr/>
            <p:nvPr/>
          </p:nvSpPr>
          <p:spPr>
            <a:xfrm rot="0">
              <a:off x="3092" y="1959"/>
              <a:ext cx="671" cy="0"/>
            </a:xfrm>
            <a:prstGeom prst="line"/>
            <a:noFill/>
            <a:ln w="9525" cap="flat" cmpd="sng">
              <a:solidFill>
                <a:srgbClr val="000000">
                  <a:alpha val="100000"/>
                </a:srgbClr>
              </a:solidFill>
              <a:prstDash val="solid"/>
              <a:round/>
            </a:ln>
          </p:spPr>
        </p:sp>
        <p:sp>
          <p:nvSpPr>
            <p:cNvPr id="1049698" name="Line 10"/>
            <p:cNvSpPr/>
            <p:nvPr/>
          </p:nvSpPr>
          <p:spPr>
            <a:xfrm rot="0" flipV="1">
              <a:off x="3763" y="1727"/>
              <a:ext cx="0" cy="221"/>
            </a:xfrm>
            <a:prstGeom prst="line"/>
            <a:noFill/>
            <a:ln w="9525" cap="flat" cmpd="sng">
              <a:solidFill>
                <a:srgbClr val="000000">
                  <a:alpha val="100000"/>
                </a:srgbClr>
              </a:solidFill>
              <a:prstDash val="solid"/>
              <a:round/>
            </a:ln>
          </p:spPr>
        </p:sp>
        <p:sp>
          <p:nvSpPr>
            <p:cNvPr id="1049699" name="Line 11"/>
            <p:cNvSpPr/>
            <p:nvPr/>
          </p:nvSpPr>
          <p:spPr>
            <a:xfrm rot="0">
              <a:off x="3763" y="1727"/>
              <a:ext cx="101" cy="1"/>
            </a:xfrm>
            <a:prstGeom prst="line"/>
            <a:noFill/>
            <a:ln w="9525" cap="flat" cmpd="sng">
              <a:solidFill>
                <a:srgbClr val="000000">
                  <a:alpha val="100000"/>
                </a:srgbClr>
              </a:solidFill>
              <a:prstDash val="solid"/>
              <a:round/>
            </a:ln>
          </p:spPr>
        </p:sp>
        <p:sp>
          <p:nvSpPr>
            <p:cNvPr id="1049700" name="Line 12"/>
            <p:cNvSpPr/>
            <p:nvPr/>
          </p:nvSpPr>
          <p:spPr>
            <a:xfrm rot="0">
              <a:off x="3864" y="1727"/>
              <a:ext cx="1" cy="221"/>
            </a:xfrm>
            <a:prstGeom prst="line"/>
            <a:noFill/>
            <a:ln w="9525" cap="flat" cmpd="sng">
              <a:solidFill>
                <a:srgbClr val="000000">
                  <a:alpha val="100000"/>
                </a:srgbClr>
              </a:solidFill>
              <a:prstDash val="solid"/>
              <a:round/>
            </a:ln>
          </p:spPr>
        </p:sp>
        <p:sp>
          <p:nvSpPr>
            <p:cNvPr id="1049701" name="Line 13"/>
            <p:cNvSpPr/>
            <p:nvPr/>
          </p:nvSpPr>
          <p:spPr>
            <a:xfrm rot="0">
              <a:off x="3864" y="1948"/>
              <a:ext cx="230" cy="1"/>
            </a:xfrm>
            <a:prstGeom prst="line"/>
            <a:noFill/>
            <a:ln w="9525" cap="flat" cmpd="sng">
              <a:solidFill>
                <a:srgbClr val="000000">
                  <a:alpha val="100000"/>
                </a:srgbClr>
              </a:solidFill>
              <a:prstDash val="solid"/>
              <a:round/>
            </a:ln>
          </p:spPr>
        </p:sp>
        <p:sp>
          <p:nvSpPr>
            <p:cNvPr id="1049702" name="Line 14"/>
            <p:cNvSpPr/>
            <p:nvPr/>
          </p:nvSpPr>
          <p:spPr>
            <a:xfrm rot="0" flipV="1">
              <a:off x="4100" y="1718"/>
              <a:ext cx="1" cy="230"/>
            </a:xfrm>
            <a:prstGeom prst="line"/>
            <a:noFill/>
            <a:ln w="9525" cap="flat" cmpd="sng">
              <a:solidFill>
                <a:srgbClr val="000000">
                  <a:alpha val="100000"/>
                </a:srgbClr>
              </a:solidFill>
              <a:prstDash val="solid"/>
              <a:round/>
            </a:ln>
          </p:spPr>
        </p:sp>
        <p:sp>
          <p:nvSpPr>
            <p:cNvPr id="1049703" name="Line 15"/>
            <p:cNvSpPr/>
            <p:nvPr/>
          </p:nvSpPr>
          <p:spPr>
            <a:xfrm rot="0">
              <a:off x="4100" y="1718"/>
              <a:ext cx="110" cy="0"/>
            </a:xfrm>
            <a:prstGeom prst="line"/>
            <a:noFill/>
            <a:ln w="9525" cap="flat" cmpd="sng">
              <a:solidFill>
                <a:srgbClr val="000000">
                  <a:alpha val="100000"/>
                </a:srgbClr>
              </a:solidFill>
              <a:prstDash val="solid"/>
              <a:round/>
            </a:ln>
          </p:spPr>
        </p:sp>
        <p:sp>
          <p:nvSpPr>
            <p:cNvPr id="1049704" name="Line 16"/>
            <p:cNvSpPr/>
            <p:nvPr/>
          </p:nvSpPr>
          <p:spPr>
            <a:xfrm rot="0">
              <a:off x="4210" y="1718"/>
              <a:ext cx="1" cy="220"/>
            </a:xfrm>
            <a:prstGeom prst="line"/>
            <a:noFill/>
            <a:ln w="9525" cap="flat" cmpd="sng">
              <a:solidFill>
                <a:srgbClr val="000000">
                  <a:alpha val="100000"/>
                </a:srgbClr>
              </a:solidFill>
              <a:prstDash val="solid"/>
              <a:round/>
            </a:ln>
          </p:spPr>
        </p:sp>
        <p:sp>
          <p:nvSpPr>
            <p:cNvPr id="1049705" name="Line 17"/>
            <p:cNvSpPr/>
            <p:nvPr/>
          </p:nvSpPr>
          <p:spPr>
            <a:xfrm rot="0">
              <a:off x="4219" y="1938"/>
              <a:ext cx="1048" cy="0"/>
            </a:xfrm>
            <a:prstGeom prst="line"/>
            <a:noFill/>
            <a:ln w="9525" cap="flat" cmpd="sng">
              <a:solidFill>
                <a:srgbClr val="000000">
                  <a:alpha val="100000"/>
                </a:srgbClr>
              </a:solidFill>
              <a:prstDash val="solid"/>
              <a:round/>
            </a:ln>
          </p:spPr>
        </p:sp>
        <p:sp>
          <p:nvSpPr>
            <p:cNvPr id="1049706" name="Line 18"/>
            <p:cNvSpPr/>
            <p:nvPr/>
          </p:nvSpPr>
          <p:spPr>
            <a:xfrm rot="0">
              <a:off x="3092" y="2402"/>
              <a:ext cx="919" cy="1"/>
            </a:xfrm>
            <a:prstGeom prst="line"/>
            <a:noFill/>
            <a:ln w="9525" cap="flat" cmpd="sng">
              <a:solidFill>
                <a:srgbClr val="000000">
                  <a:alpha val="100000"/>
                </a:srgbClr>
              </a:solidFill>
              <a:prstDash val="solid"/>
              <a:round/>
            </a:ln>
          </p:spPr>
        </p:sp>
        <p:sp>
          <p:nvSpPr>
            <p:cNvPr id="1049707" name="Line 19"/>
            <p:cNvSpPr/>
            <p:nvPr/>
          </p:nvSpPr>
          <p:spPr>
            <a:xfrm rot="0" flipV="1">
              <a:off x="4011" y="2150"/>
              <a:ext cx="1" cy="242"/>
            </a:xfrm>
            <a:prstGeom prst="line"/>
            <a:noFill/>
            <a:ln w="9525" cap="flat" cmpd="sng">
              <a:solidFill>
                <a:srgbClr val="000000">
                  <a:alpha val="100000"/>
                </a:srgbClr>
              </a:solidFill>
              <a:prstDash val="solid"/>
              <a:round/>
            </a:ln>
          </p:spPr>
        </p:sp>
        <p:sp>
          <p:nvSpPr>
            <p:cNvPr id="1049708" name="Line 20"/>
            <p:cNvSpPr/>
            <p:nvPr/>
          </p:nvSpPr>
          <p:spPr>
            <a:xfrm rot="0">
              <a:off x="4029" y="2150"/>
              <a:ext cx="285" cy="1"/>
            </a:xfrm>
            <a:prstGeom prst="line"/>
            <a:noFill/>
            <a:ln w="9525" cap="flat" cmpd="sng">
              <a:solidFill>
                <a:srgbClr val="000000">
                  <a:alpha val="100000"/>
                </a:srgbClr>
              </a:solidFill>
              <a:prstDash val="solid"/>
              <a:round/>
            </a:ln>
          </p:spPr>
        </p:sp>
        <p:sp>
          <p:nvSpPr>
            <p:cNvPr id="1049709" name="Line 21"/>
            <p:cNvSpPr/>
            <p:nvPr/>
          </p:nvSpPr>
          <p:spPr>
            <a:xfrm rot="0">
              <a:off x="4320" y="2139"/>
              <a:ext cx="0" cy="253"/>
            </a:xfrm>
            <a:prstGeom prst="line"/>
            <a:noFill/>
            <a:ln w="9525" cap="flat" cmpd="sng">
              <a:solidFill>
                <a:srgbClr val="000000">
                  <a:alpha val="100000"/>
                </a:srgbClr>
              </a:solidFill>
              <a:prstDash val="solid"/>
              <a:round/>
            </a:ln>
          </p:spPr>
        </p:sp>
        <p:sp>
          <p:nvSpPr>
            <p:cNvPr id="1049710" name="Line 22"/>
            <p:cNvSpPr/>
            <p:nvPr/>
          </p:nvSpPr>
          <p:spPr>
            <a:xfrm rot="0">
              <a:off x="4320" y="2392"/>
              <a:ext cx="964" cy="1"/>
            </a:xfrm>
            <a:prstGeom prst="line"/>
            <a:noFill/>
            <a:ln w="9525" cap="flat" cmpd="sng">
              <a:solidFill>
                <a:srgbClr val="000000">
                  <a:alpha val="100000"/>
                </a:srgbClr>
              </a:solidFill>
              <a:prstDash val="solid"/>
              <a:round/>
            </a:ln>
          </p:spPr>
        </p:sp>
        <p:sp>
          <p:nvSpPr>
            <p:cNvPr id="1049711" name="Line 23"/>
            <p:cNvSpPr/>
            <p:nvPr/>
          </p:nvSpPr>
          <p:spPr>
            <a:xfrm rot="0">
              <a:off x="3101" y="2896"/>
              <a:ext cx="542" cy="0"/>
            </a:xfrm>
            <a:prstGeom prst="line"/>
            <a:noFill/>
            <a:ln w="9525" cap="flat" cmpd="sng">
              <a:solidFill>
                <a:srgbClr val="000000">
                  <a:alpha val="100000"/>
                </a:srgbClr>
              </a:solidFill>
              <a:prstDash val="solid"/>
              <a:round/>
            </a:ln>
          </p:spPr>
        </p:sp>
        <p:sp>
          <p:nvSpPr>
            <p:cNvPr id="1049712" name="Text Box 24"/>
            <p:cNvSpPr txBox="1"/>
            <p:nvPr/>
          </p:nvSpPr>
          <p:spPr>
            <a:xfrm rot="0">
              <a:off x="2744" y="1888"/>
              <a:ext cx="239" cy="227"/>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1800" lang="en-US">
                  <a:latin typeface="Times New Roman" pitchFamily="18" charset="0"/>
                </a:rPr>
                <a:t>J</a:t>
              </a:r>
            </a:p>
          </p:txBody>
        </p:sp>
        <p:sp>
          <p:nvSpPr>
            <p:cNvPr id="1049713" name="Text Box 25"/>
            <p:cNvSpPr txBox="1"/>
            <p:nvPr/>
          </p:nvSpPr>
          <p:spPr>
            <a:xfrm rot="0">
              <a:off x="2744" y="2296"/>
              <a:ext cx="239" cy="229"/>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1800" lang="en-US">
                  <a:latin typeface="Times New Roman" pitchFamily="18" charset="0"/>
                </a:rPr>
                <a:t>K</a:t>
              </a:r>
            </a:p>
          </p:txBody>
        </p:sp>
        <p:sp>
          <p:nvSpPr>
            <p:cNvPr id="1049714" name="Text Box 26"/>
            <p:cNvSpPr txBox="1"/>
            <p:nvPr/>
          </p:nvSpPr>
          <p:spPr>
            <a:xfrm rot="0">
              <a:off x="2744" y="2750"/>
              <a:ext cx="238" cy="215"/>
            </a:xfrm>
            <a:prstGeom prst="rect"/>
            <a:solidFill>
              <a:srgbClr val="FFFFFF"/>
            </a:solid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1800" lang="en-US">
                  <a:latin typeface="Times New Roman" pitchFamily="18" charset="0"/>
                </a:rPr>
                <a:t>Q</a:t>
              </a:r>
            </a:p>
          </p:txBody>
        </p:sp>
        <p:sp>
          <p:nvSpPr>
            <p:cNvPr id="1049715" name="Line 27"/>
            <p:cNvSpPr/>
            <p:nvPr/>
          </p:nvSpPr>
          <p:spPr>
            <a:xfrm rot="0">
              <a:off x="3634" y="719"/>
              <a:ext cx="1" cy="2610"/>
            </a:xfrm>
            <a:prstGeom prst="line"/>
            <a:noFill/>
            <a:ln w="9525" cap="flat" cmpd="sng">
              <a:solidFill>
                <a:srgbClr val="000000">
                  <a:alpha val="100000"/>
                </a:srgbClr>
              </a:solidFill>
              <a:prstDash val="dashDot"/>
              <a:round/>
            </a:ln>
          </p:spPr>
        </p:sp>
        <p:sp>
          <p:nvSpPr>
            <p:cNvPr id="1049716" name="Line 28"/>
            <p:cNvSpPr/>
            <p:nvPr/>
          </p:nvSpPr>
          <p:spPr>
            <a:xfrm rot="0">
              <a:off x="3763" y="719"/>
              <a:ext cx="0" cy="2610"/>
            </a:xfrm>
            <a:prstGeom prst="line"/>
            <a:noFill/>
            <a:ln w="9525" cap="flat" cmpd="sng">
              <a:solidFill>
                <a:srgbClr val="000000">
                  <a:alpha val="100000"/>
                </a:srgbClr>
              </a:solidFill>
              <a:prstDash val="dashDot"/>
              <a:round/>
            </a:ln>
          </p:spPr>
        </p:sp>
        <p:sp>
          <p:nvSpPr>
            <p:cNvPr id="1049717" name="Line 29"/>
            <p:cNvSpPr/>
            <p:nvPr/>
          </p:nvSpPr>
          <p:spPr>
            <a:xfrm rot="0">
              <a:off x="3873" y="719"/>
              <a:ext cx="1" cy="2610"/>
            </a:xfrm>
            <a:prstGeom prst="line"/>
            <a:noFill/>
            <a:ln w="9525" cap="flat" cmpd="sng">
              <a:solidFill>
                <a:srgbClr val="000000">
                  <a:alpha val="100000"/>
                </a:srgbClr>
              </a:solidFill>
              <a:prstDash val="dashDot"/>
              <a:round/>
            </a:ln>
          </p:spPr>
        </p:sp>
        <p:sp>
          <p:nvSpPr>
            <p:cNvPr id="1049718" name="Line 30"/>
            <p:cNvSpPr/>
            <p:nvPr/>
          </p:nvSpPr>
          <p:spPr>
            <a:xfrm rot="0">
              <a:off x="4204" y="719"/>
              <a:ext cx="1" cy="2610"/>
            </a:xfrm>
            <a:prstGeom prst="line"/>
            <a:noFill/>
            <a:ln w="9525" cap="flat" cmpd="sng">
              <a:solidFill>
                <a:srgbClr val="000000">
                  <a:alpha val="100000"/>
                </a:srgbClr>
              </a:solidFill>
              <a:prstDash val="dashDot"/>
              <a:round/>
            </a:ln>
          </p:spPr>
        </p:sp>
        <p:sp>
          <p:nvSpPr>
            <p:cNvPr id="1049719" name="Line 31"/>
            <p:cNvSpPr/>
            <p:nvPr/>
          </p:nvSpPr>
          <p:spPr>
            <a:xfrm rot="0">
              <a:off x="4323" y="729"/>
              <a:ext cx="2" cy="2610"/>
            </a:xfrm>
            <a:prstGeom prst="line"/>
            <a:noFill/>
            <a:ln w="9525" cap="flat" cmpd="sng">
              <a:solidFill>
                <a:srgbClr val="000000">
                  <a:alpha val="100000"/>
                </a:srgbClr>
              </a:solidFill>
              <a:prstDash val="dashDot"/>
              <a:round/>
            </a:ln>
          </p:spPr>
        </p:sp>
        <p:sp>
          <p:nvSpPr>
            <p:cNvPr id="1049720" name="Line 32"/>
            <p:cNvSpPr/>
            <p:nvPr/>
          </p:nvSpPr>
          <p:spPr>
            <a:xfrm rot="0">
              <a:off x="4461" y="727"/>
              <a:ext cx="1" cy="2609"/>
            </a:xfrm>
            <a:prstGeom prst="line"/>
            <a:noFill/>
            <a:ln w="9525" cap="flat" cmpd="sng">
              <a:solidFill>
                <a:srgbClr val="000000">
                  <a:alpha val="100000"/>
                </a:srgbClr>
              </a:solidFill>
              <a:prstDash val="dashDot"/>
              <a:round/>
            </a:ln>
          </p:spPr>
        </p:sp>
        <p:sp>
          <p:nvSpPr>
            <p:cNvPr id="1049721" name="Line 33"/>
            <p:cNvSpPr/>
            <p:nvPr/>
          </p:nvSpPr>
          <p:spPr>
            <a:xfrm rot="0">
              <a:off x="4005" y="709"/>
              <a:ext cx="1" cy="2610"/>
            </a:xfrm>
            <a:prstGeom prst="line"/>
            <a:noFill/>
            <a:ln w="9525" cap="flat" cmpd="sng">
              <a:solidFill>
                <a:srgbClr val="000000">
                  <a:alpha val="100000"/>
                </a:srgbClr>
              </a:solidFill>
              <a:prstDash val="dashDot"/>
              <a:round/>
            </a:ln>
          </p:spPr>
        </p:sp>
        <p:sp>
          <p:nvSpPr>
            <p:cNvPr id="1049722" name="Line 34"/>
            <p:cNvSpPr/>
            <p:nvPr/>
          </p:nvSpPr>
          <p:spPr>
            <a:xfrm rot="0">
              <a:off x="4094" y="709"/>
              <a:ext cx="0" cy="2610"/>
            </a:xfrm>
            <a:prstGeom prst="line"/>
            <a:noFill/>
            <a:ln w="9525" cap="flat" cmpd="sng">
              <a:solidFill>
                <a:srgbClr val="000000">
                  <a:alpha val="100000"/>
                </a:srgbClr>
              </a:solidFill>
              <a:prstDash val="dashDot"/>
              <a:round/>
            </a:ln>
          </p:spPr>
        </p:sp>
      </p:grpSp>
      <p:grpSp>
        <p:nvGrpSpPr>
          <p:cNvPr id="410" name=""/>
          <p:cNvGrpSpPr/>
          <p:nvPr/>
        </p:nvGrpSpPr>
        <p:grpSpPr>
          <a:xfrm rot="0">
            <a:off x="5695950" y="2979737"/>
            <a:ext cx="2655887" cy="2386012"/>
            <a:chOff x="3702" y="2018"/>
            <a:chExt cx="1673" cy="1503"/>
          </a:xfrm>
        </p:grpSpPr>
        <p:sp>
          <p:nvSpPr>
            <p:cNvPr id="1049723" name="Line 36"/>
            <p:cNvSpPr/>
            <p:nvPr/>
          </p:nvSpPr>
          <p:spPr>
            <a:xfrm rot="0">
              <a:off x="3702" y="3521"/>
              <a:ext cx="1673" cy="0"/>
            </a:xfrm>
            <a:prstGeom prst="line"/>
            <a:noFill/>
            <a:ln w="31750" cap="flat" cmpd="sng">
              <a:solidFill>
                <a:srgbClr val="FF3300">
                  <a:alpha val="100000"/>
                </a:srgbClr>
              </a:solidFill>
              <a:prstDash val="solid"/>
              <a:round/>
            </a:ln>
          </p:spPr>
        </p:sp>
        <p:sp>
          <p:nvSpPr>
            <p:cNvPr id="1049724" name="Line 37"/>
            <p:cNvSpPr/>
            <p:nvPr/>
          </p:nvSpPr>
          <p:spPr>
            <a:xfrm rot="0">
              <a:off x="4524" y="2018"/>
              <a:ext cx="0" cy="142"/>
            </a:xfrm>
            <a:prstGeom prst="line"/>
            <a:noFill/>
            <a:ln w="31750" cap="flat" cmpd="sng">
              <a:solidFill>
                <a:srgbClr val="FF3300">
                  <a:alpha val="100000"/>
                </a:srgbClr>
              </a:solidFill>
              <a:prstDash val="solid"/>
              <a:round/>
              <a:tailEnd type="arrow" w="med" len="med"/>
            </a:ln>
          </p:spPr>
        </p:sp>
      </p:grpSp>
      <p:pic>
        <p:nvPicPr>
          <p:cNvPr id="2097242" name="Picture 38"/>
          <p:cNvPicPr>
            <a:picLocks/>
          </p:cNvPicPr>
          <p:nvPr/>
        </p:nvPicPr>
        <p:blipFill>
          <a:blip xmlns:r="http://schemas.openxmlformats.org/officeDocument/2006/relationships" r:embed="rId1"/>
          <a:srcRect l="0" t="0" r="0" b="0"/>
          <a:stretch>
            <a:fillRect/>
          </a:stretch>
        </p:blipFill>
        <p:spPr>
          <a:xfrm rot="0">
            <a:off x="709612" y="2089150"/>
            <a:ext cx="2752725" cy="3924300"/>
          </a:xfrm>
          <a:prstGeom prst="rect"/>
          <a:noFill/>
          <a:ln>
            <a:noFill/>
          </a:ln>
        </p:spPr>
      </p:pic>
      <p:sp>
        <p:nvSpPr>
          <p:cNvPr id="1049725" name="Rectangle 39"/>
          <p:cNvSpPr/>
          <p:nvPr>
            <p:ph type="title" sz="full" idx="4294967295"/>
          </p:nvPr>
        </p:nvSpPr>
        <p:spPr>
          <a:xfrm rot="0">
            <a:off x="863600" y="1281112"/>
            <a:ext cx="3636962" cy="484187"/>
          </a:xfrm>
          <a:prstGeom prst="rect"/>
          <a:noFill/>
          <a:ln>
            <a:noFill/>
          </a:ln>
        </p:spPr>
        <p:txBody>
          <a:bodyPr anchor="b"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2400" lang="zh-CN"/>
              <a:t>练习</a:t>
            </a:r>
            <a:r>
              <a:rPr altLang="zh-CN" b="1" sz="2400" lang="en-US"/>
              <a:t>1</a:t>
            </a:r>
            <a:r>
              <a:rPr altLang="en-US" b="1" sz="2400" lang="zh-CN"/>
              <a:t>：作出时间图</a:t>
            </a:r>
          </a:p>
        </p:txBody>
      </p:sp>
      <p:sp>
        <p:nvSpPr>
          <p:cNvPr id="104972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72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72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97</a:t>
            </a:fld>
            <a:endParaRPr altLang="en-US" sz="1400" lang="zh-CN">
              <a:solidFill>
                <a:srgbClr val="656565"/>
              </a:solidFill>
            </a:endParaRP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409"/>
                                        </p:tgtEl>
                                        <p:attrNameLst>
                                          <p:attrName>style.visibility</p:attrName>
                                        </p:attrNameLst>
                                      </p:cBhvr>
                                      <p:to>
                                        <p:strVal val="visible"/>
                                      </p:to>
                                    </p:set>
                                    <p:anim calcmode="lin" valueType="num">
                                      <p:cBhvr additive="base">
                                        <p:cTn dur="500" fill="hold" id="7"/>
                                        <p:tgtEl>
                                          <p:spTgt spid="409"/>
                                        </p:tgtEl>
                                        <p:attrNameLst>
                                          <p:attrName>ppt_x</p:attrName>
                                        </p:attrNameLst>
                                      </p:cBhvr>
                                      <p:tavLst>
                                        <p:tav tm="0">
                                          <p:val>
                                            <p:strVal val="#ppt_x"/>
                                          </p:val>
                                        </p:tav>
                                        <p:tav tm="100000">
                                          <p:val>
                                            <p:strVal val="#ppt_x"/>
                                          </p:val>
                                        </p:tav>
                                      </p:tavLst>
                                    </p:anim>
                                    <p:anim calcmode="lin" valueType="num">
                                      <p:cBhvr additive="base">
                                        <p:cTn dur="500" fill="hold" id="8"/>
                                        <p:tgtEl>
                                          <p:spTgt spid="409"/>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410"/>
                                        </p:tgtEl>
                                        <p:attrNameLst>
                                          <p:attrName>style.visibility</p:attrName>
                                        </p:attrNameLst>
                                      </p:cBhvr>
                                      <p:to>
                                        <p:strVal val="visible"/>
                                      </p:to>
                                    </p:set>
                                    <p:anim calcmode="lin" valueType="num">
                                      <p:cBhvr additive="base">
                                        <p:cTn dur="500" fill="hold" id="13"/>
                                        <p:tgtEl>
                                          <p:spTgt spid="410"/>
                                        </p:tgtEl>
                                        <p:attrNameLst>
                                          <p:attrName>ppt_x</p:attrName>
                                        </p:attrNameLst>
                                      </p:cBhvr>
                                      <p:tavLst>
                                        <p:tav tm="0">
                                          <p:val>
                                            <p:strVal val="#ppt_x"/>
                                          </p:val>
                                        </p:tav>
                                        <p:tav tm="100000">
                                          <p:val>
                                            <p:strVal val="#ppt_x"/>
                                          </p:val>
                                        </p:tav>
                                      </p:tavLst>
                                    </p:anim>
                                    <p:anim calcmode="lin" valueType="num">
                                      <p:cBhvr additive="base">
                                        <p:cTn dur="500" fill="hold" id="14"/>
                                        <p:tgtEl>
                                          <p:spTgt spid="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1" showMasterSp="1">
  <p:cSld>
    <p:spTree>
      <p:nvGrpSpPr>
        <p:cNvPr id="411" name=""/>
        <p:cNvGrpSpPr/>
        <p:nvPr/>
      </p:nvGrpSpPr>
      <p:grpSpPr>
        <a:xfrm rot="0">
          <a:off x="0" y="0"/>
          <a:ext cx="0" cy="0"/>
          <a:chOff x="0" y="0"/>
          <a:chExt cx="0" cy="0"/>
        </a:xfrm>
      </p:grpSpPr>
      <p:pic>
        <p:nvPicPr>
          <p:cNvPr id="2097243" name="Picture 2"/>
          <p:cNvPicPr>
            <a:picLocks/>
          </p:cNvPicPr>
          <p:nvPr/>
        </p:nvPicPr>
        <p:blipFill>
          <a:blip xmlns:r="http://schemas.openxmlformats.org/officeDocument/2006/relationships" r:embed="rId1"/>
          <a:srcRect l="0" t="0" r="0" b="0"/>
          <a:stretch>
            <a:fillRect/>
          </a:stretch>
        </p:blipFill>
        <p:spPr>
          <a:xfrm rot="0">
            <a:off x="566737" y="2070100"/>
            <a:ext cx="2752725" cy="3924300"/>
          </a:xfrm>
          <a:prstGeom prst="rect"/>
          <a:noFill/>
          <a:ln>
            <a:noFill/>
          </a:ln>
        </p:spPr>
      </p:pic>
      <p:sp>
        <p:nvSpPr>
          <p:cNvPr id="1049729" name="Rectangle 3"/>
          <p:cNvSpPr/>
          <p:nvPr>
            <p:ph type="title" sz="full" idx="4294967295"/>
          </p:nvPr>
        </p:nvSpPr>
        <p:spPr>
          <a:xfrm rot="0">
            <a:off x="684212" y="1314450"/>
            <a:ext cx="4249737" cy="484187"/>
          </a:xfrm>
          <a:prstGeom prst="rect"/>
          <a:noFill/>
          <a:ln>
            <a:noFill/>
          </a:ln>
        </p:spPr>
        <p:txBody>
          <a:bodyPr anchor="b"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sz="2400" lang="zh-CN"/>
              <a:t>边沿</a:t>
            </a:r>
            <a:r>
              <a:rPr altLang="zh-CN" sz="2400" lang="en-US"/>
              <a:t>JK</a:t>
            </a:r>
            <a:r>
              <a:rPr altLang="en-US" sz="2400" lang="zh-CN"/>
              <a:t>触发器的输出波形：</a:t>
            </a:r>
          </a:p>
        </p:txBody>
      </p:sp>
      <p:pic>
        <p:nvPicPr>
          <p:cNvPr id="2097244" name="Picture 4" descr="t186"/>
          <p:cNvPicPr>
            <a:picLocks/>
          </p:cNvPicPr>
          <p:nvPr/>
        </p:nvPicPr>
        <p:blipFill>
          <a:blip xmlns:r="http://schemas.openxmlformats.org/officeDocument/2006/relationships" r:embed="rId2"/>
          <a:srcRect l="0" t="0" r="0" b="0"/>
          <a:stretch>
            <a:fillRect/>
          </a:stretch>
        </p:blipFill>
        <p:spPr>
          <a:xfrm rot="0">
            <a:off x="3313112" y="2393950"/>
            <a:ext cx="5472112" cy="3571875"/>
          </a:xfrm>
          <a:prstGeom prst="rect"/>
          <a:noFill/>
          <a:ln>
            <a:noFill/>
          </a:ln>
        </p:spPr>
      </p:pic>
      <p:sp>
        <p:nvSpPr>
          <p:cNvPr id="104973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73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73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98</a:t>
            </a:fld>
            <a:endParaRPr altLang="en-US" sz="1400" lang="zh-CN">
              <a:solidFill>
                <a:srgbClr val="656565"/>
              </a:solidFill>
            </a:endParaRPr>
          </a:p>
        </p:txBody>
      </p:sp>
    </p:spTree>
  </p:cSld>
  <p:clrMapOvr>
    <a:masterClrMapping/>
  </p:clrMapOvr>
  <p:transition spd="fast" advClick="1"/>
  <p:timing/>
</p:sld>
</file>

<file path=ppt/slides/slide99.xml><?xml version="1.0" encoding="utf-8"?>
<p:sld xmlns:a="http://schemas.openxmlformats.org/drawingml/2006/main" xmlns:r="http://schemas.openxmlformats.org/officeDocument/2006/relationships" xmlns:p="http://schemas.openxmlformats.org/presentationml/2006/main" show="1" showMasterSp="1">
  <p:cSld>
    <p:spTree>
      <p:nvGrpSpPr>
        <p:cNvPr id="412" name=""/>
        <p:cNvGrpSpPr/>
        <p:nvPr/>
      </p:nvGrpSpPr>
      <p:grpSpPr>
        <a:xfrm rot="0">
          <a:off x="0" y="0"/>
          <a:ext cx="0" cy="0"/>
          <a:chOff x="0" y="0"/>
          <a:chExt cx="0" cy="0"/>
        </a:xfrm>
      </p:grpSpPr>
      <p:pic>
        <p:nvPicPr>
          <p:cNvPr id="2097245" name="Picture 2"/>
          <p:cNvPicPr>
            <a:picLocks/>
          </p:cNvPicPr>
          <p:nvPr/>
        </p:nvPicPr>
        <p:blipFill>
          <a:blip xmlns:r="http://schemas.openxmlformats.org/officeDocument/2006/relationships" r:embed="rId1"/>
          <a:srcRect l="0" t="0" r="0" b="0"/>
          <a:stretch>
            <a:fillRect/>
          </a:stretch>
        </p:blipFill>
        <p:spPr>
          <a:xfrm rot="0">
            <a:off x="611187" y="2070100"/>
            <a:ext cx="2752725" cy="3924300"/>
          </a:xfrm>
          <a:prstGeom prst="rect"/>
          <a:noFill/>
          <a:ln>
            <a:noFill/>
          </a:ln>
        </p:spPr>
      </p:pic>
      <p:sp>
        <p:nvSpPr>
          <p:cNvPr id="1049733" name="Rectangle 3"/>
          <p:cNvSpPr/>
          <p:nvPr>
            <p:ph type="title" sz="full" idx="4294967295"/>
          </p:nvPr>
        </p:nvSpPr>
        <p:spPr>
          <a:xfrm rot="0">
            <a:off x="728662" y="1314450"/>
            <a:ext cx="4249737" cy="484187"/>
          </a:xfrm>
          <a:prstGeom prst="rect"/>
          <a:noFill/>
          <a:ln>
            <a:noFill/>
          </a:ln>
        </p:spPr>
        <p:txBody>
          <a:bodyPr anchor="b"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sz="2400" lang="zh-CN"/>
              <a:t>边沿</a:t>
            </a:r>
            <a:r>
              <a:rPr altLang="zh-CN" sz="2400" lang="en-US"/>
              <a:t>JK</a:t>
            </a:r>
            <a:r>
              <a:rPr altLang="en-US" sz="2400" lang="zh-CN"/>
              <a:t>触发器的输出波形：</a:t>
            </a:r>
          </a:p>
        </p:txBody>
      </p:sp>
      <p:pic>
        <p:nvPicPr>
          <p:cNvPr id="2097246" name="Picture 4"/>
          <p:cNvPicPr>
            <a:picLocks/>
          </p:cNvPicPr>
          <p:nvPr/>
        </p:nvPicPr>
        <p:blipFill>
          <a:blip xmlns:r="http://schemas.openxmlformats.org/officeDocument/2006/relationships" r:embed="rId2"/>
          <a:srcRect l="0" t="0" r="0" b="0"/>
          <a:stretch>
            <a:fillRect/>
          </a:stretch>
        </p:blipFill>
        <p:spPr>
          <a:xfrm rot="0">
            <a:off x="3141662" y="2341562"/>
            <a:ext cx="5759450" cy="3436937"/>
          </a:xfrm>
          <a:prstGeom prst="rect"/>
          <a:noFill/>
          <a:ln>
            <a:noFill/>
          </a:ln>
        </p:spPr>
      </p:pic>
      <p:sp>
        <p:nvSpPr>
          <p:cNvPr id="104973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触发器</a:t>
            </a:r>
          </a:p>
        </p:txBody>
      </p:sp>
      <p:sp>
        <p:nvSpPr>
          <p:cNvPr id="104973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73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99</a:t>
            </a:fld>
            <a:endParaRPr altLang="en-US" sz="1400" lang="zh-CN">
              <a:solidFill>
                <a:srgbClr val="656565"/>
              </a:solidFill>
            </a:endParaRPr>
          </a:p>
        </p:txBody>
      </p:sp>
    </p:spTree>
  </p:cSld>
  <p:clrMapOvr>
    <a:masterClrMapping/>
  </p:clrMapOvr>
  <p:transition spd="fast" advClick="1"/>
  <p:timing/>
</p:sld>
</file>

<file path=ppt/theme/theme1.xml><?xml version="1.0" encoding="utf-8"?>
<a:theme xmlns:a="http://schemas.openxmlformats.org/drawingml/2006/main" name="Office 主题">
  <a:themeElements>
    <a:clrScheme name="Default Color Sche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extraClrScheme>
    <a:extraClrScheme>
      <a:clrScheme name="Default Color Scheme 2">
        <a:dk1>
          <a:srgbClr val="000000"/>
        </a:dk1>
        <a:lt1>
          <a:srgbClr val="FFFFFF"/>
        </a:lt1>
        <a:dk2>
          <a:srgbClr val="969696"/>
        </a:dk2>
        <a:lt2>
          <a:srgbClr val="000000"/>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extraClrScheme>
    <a:extraClrScheme>
      <a:clrScheme name="Default Color Scheme 3">
        <a:dk1>
          <a:srgbClr val="000000"/>
        </a:dk1>
        <a:lt1>
          <a:srgbClr val="FFFFFF"/>
        </a:lt1>
        <a:dk2>
          <a:srgbClr val="808080"/>
        </a:dk2>
        <a:lt2>
          <a:srgbClr val="00000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extraClrScheme>
    <a:extraClrScheme>
      <a:clrScheme name="Default Color Scheme 4">
        <a:dk1>
          <a:srgbClr val="000000"/>
        </a:dk1>
        <a:lt1>
          <a:srgbClr val="DEF6F1"/>
        </a:lt1>
        <a:dk2>
          <a:srgbClr val="969696"/>
        </a:dk2>
        <a:lt2>
          <a:srgbClr val="000000"/>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extraClrScheme>
    <a:extraClrScheme>
      <a:clrScheme name="Default Color Scheme 5">
        <a:dk1>
          <a:srgbClr val="000000"/>
        </a:dk1>
        <a:lt1>
          <a:srgbClr val="FFFFD9"/>
        </a:lt1>
        <a:dk2>
          <a:srgbClr val="777777"/>
        </a:dk2>
        <a:lt2>
          <a:srgbClr val="000000"/>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extraClrScheme>
    <a:extraClrScheme>
      <a:clrScheme name="Default Color Scheme 6">
        <a:dk1>
          <a:srgbClr val="FFFFFF"/>
        </a:dk1>
        <a:lt1>
          <a:srgbClr val="008080"/>
        </a:lt1>
        <a:dk2>
          <a:srgbClr val="005A58"/>
        </a:dk2>
        <a:lt2>
          <a:srgbClr val="FFFF99"/>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extraClrScheme>
    <a:extraClrScheme>
      <a:clrScheme name="Default Color Scheme 7">
        <a:dk1>
          <a:srgbClr val="FFFFFF"/>
        </a:dk1>
        <a:lt1>
          <a:srgbClr val="800000"/>
        </a:lt1>
        <a:dk2>
          <a:srgbClr val="5C1F00"/>
        </a:dk2>
        <a:lt2>
          <a:srgbClr val="DFD293"/>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extraClrScheme>
    <a:extraClrScheme>
      <a:clrScheme name="Default Color Scheme 8">
        <a:dk1>
          <a:srgbClr val="FFFFFF"/>
        </a:dk1>
        <a:lt1>
          <a:srgbClr val="000099"/>
        </a:lt1>
        <a:dk2>
          <a:srgbClr val="003366"/>
        </a:dk2>
        <a:lt2>
          <a:srgbClr val="CCFFFF"/>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extraClrScheme>
    <a:extraClrScheme>
      <a:clrScheme name="Default Color Scheme 9">
        <a:dk1>
          <a:srgbClr val="FFFFFF"/>
        </a:dk1>
        <a:lt1>
          <a:srgbClr val="000000"/>
        </a:lt1>
        <a:dk2>
          <a:srgbClr val="336699"/>
        </a:dk2>
        <a:lt2>
          <a:srgbClr val="E3EBF1"/>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extraClrScheme>
    <a:extraClrScheme>
      <a:clrScheme name="Default Color Scheme 10">
        <a:dk1>
          <a:srgbClr val="FFFFFF"/>
        </a:dk1>
        <a:lt1>
          <a:srgbClr val="686B5D"/>
        </a:lt1>
        <a:dk2>
          <a:srgbClr val="777777"/>
        </a:dk2>
        <a:lt2>
          <a:srgbClr val="D1D1CB"/>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extraClrScheme>
    <a:extraClrScheme>
      <a:clrScheme name="Default Color Scheme 11">
        <a:dk1>
          <a:srgbClr val="FFFFFF"/>
        </a:dk1>
        <a:lt1>
          <a:srgbClr val="666699"/>
        </a:lt1>
        <a:dk2>
          <a:srgbClr val="3E3E5C"/>
        </a:dk2>
        <a:lt2>
          <a:srgbClr val="FFFFFF"/>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extraClrScheme>
    <a:extraClrScheme>
      <a:clrScheme name="Default Color Scheme 12">
        <a:dk1>
          <a:srgbClr val="FFFFFF"/>
        </a:dk1>
        <a:lt1>
          <a:srgbClr val="523E26"/>
        </a:lt1>
        <a:dk2>
          <a:srgbClr val="2D2015"/>
        </a:dk2>
        <a:lt2>
          <a:srgbClr val="DFC08D"/>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第七章　中规模通用集成电路及应用</dc:title>
  <dc:creator>Administrator</dc:creator>
  <cp:lastModifiedBy>dell</cp:lastModifiedBy>
  <dcterms:created xsi:type="dcterms:W3CDTF">2013-04-09T17:54:56Z</dcterms:created>
  <dcterms:modified xsi:type="dcterms:W3CDTF">2022-12-01T02:07:01Z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str>2052-8.1.0.3483</vt:lpstr>
  </property>
  <property fmtid="{D5CDD505-2E9C-101B-9397-08002B2CF9AE}" pid="3" name="ICV">
    <vt:lpwstr>6a045f46b9584f0098fa530de60a48e7</vt:lpwstr>
  </property>
</Properties>
</file>